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3"/>
  </p:notesMasterIdLst>
  <p:handoutMasterIdLst>
    <p:handoutMasterId r:id="rId64"/>
  </p:handoutMasterIdLst>
  <p:sldIdLst>
    <p:sldId id="268" r:id="rId5"/>
    <p:sldId id="270" r:id="rId6"/>
    <p:sldId id="285" r:id="rId7"/>
    <p:sldId id="326" r:id="rId8"/>
    <p:sldId id="314" r:id="rId9"/>
    <p:sldId id="318" r:id="rId10"/>
    <p:sldId id="320" r:id="rId11"/>
    <p:sldId id="271" r:id="rId12"/>
    <p:sldId id="279" r:id="rId13"/>
    <p:sldId id="303" r:id="rId14"/>
    <p:sldId id="311" r:id="rId15"/>
    <p:sldId id="272" r:id="rId16"/>
    <p:sldId id="322" r:id="rId17"/>
    <p:sldId id="323" r:id="rId18"/>
    <p:sldId id="295" r:id="rId19"/>
    <p:sldId id="312" r:id="rId20"/>
    <p:sldId id="308" r:id="rId21"/>
    <p:sldId id="319" r:id="rId22"/>
    <p:sldId id="293" r:id="rId23"/>
    <p:sldId id="258" r:id="rId24"/>
    <p:sldId id="265" r:id="rId25"/>
    <p:sldId id="274" r:id="rId26"/>
    <p:sldId id="313" r:id="rId27"/>
    <p:sldId id="324" r:id="rId28"/>
    <p:sldId id="290" r:id="rId29"/>
    <p:sldId id="321" r:id="rId30"/>
    <p:sldId id="330" r:id="rId31"/>
    <p:sldId id="353" r:id="rId32"/>
    <p:sldId id="381" r:id="rId33"/>
    <p:sldId id="382" r:id="rId34"/>
    <p:sldId id="266" r:id="rId35"/>
    <p:sldId id="355" r:id="rId36"/>
    <p:sldId id="383" r:id="rId37"/>
    <p:sldId id="273" r:id="rId38"/>
    <p:sldId id="384" r:id="rId39"/>
    <p:sldId id="278" r:id="rId40"/>
    <p:sldId id="385" r:id="rId41"/>
    <p:sldId id="386" r:id="rId42"/>
    <p:sldId id="328" r:id="rId43"/>
    <p:sldId id="415" r:id="rId44"/>
    <p:sldId id="416" r:id="rId45"/>
    <p:sldId id="417" r:id="rId46"/>
    <p:sldId id="418" r:id="rId47"/>
    <p:sldId id="388" r:id="rId48"/>
    <p:sldId id="390" r:id="rId49"/>
    <p:sldId id="391" r:id="rId50"/>
    <p:sldId id="398" r:id="rId51"/>
    <p:sldId id="399" r:id="rId52"/>
    <p:sldId id="400" r:id="rId53"/>
    <p:sldId id="401" r:id="rId54"/>
    <p:sldId id="402" r:id="rId55"/>
    <p:sldId id="403" r:id="rId56"/>
    <p:sldId id="409" r:id="rId57"/>
    <p:sldId id="411" r:id="rId58"/>
    <p:sldId id="412" r:id="rId59"/>
    <p:sldId id="413" r:id="rId60"/>
    <p:sldId id="414" r:id="rId61"/>
    <p:sldId id="421"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C2D3"/>
    <a:srgbClr val="A3B2A7"/>
    <a:srgbClr val="A6B6B2"/>
    <a:srgbClr val="A7B7B6"/>
    <a:srgbClr val="586A72"/>
    <a:srgbClr val="0070BD"/>
    <a:srgbClr val="0071BC"/>
    <a:srgbClr val="EEB111"/>
    <a:srgbClr val="001647"/>
    <a:srgbClr val="CCC2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3081" autoAdjust="0"/>
  </p:normalViewPr>
  <p:slideViewPr>
    <p:cSldViewPr snapToGrid="0" snapToObjects="1">
      <p:cViewPr varScale="1">
        <p:scale>
          <a:sx n="61" d="100"/>
          <a:sy n="61" d="100"/>
        </p:scale>
        <p:origin x="1474" y="274"/>
      </p:cViewPr>
      <p:guideLst/>
    </p:cSldViewPr>
  </p:slid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E2804D-244D-4D47-BA09-4A1B347CE48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1CA1BD40-6E0E-4325-AE40-2EC6C9AFEC51}">
      <dgm:prSet/>
      <dgm:spPr/>
      <dgm:t>
        <a:bodyPr/>
        <a:lstStyle/>
        <a:p>
          <a:r>
            <a:rPr lang="en-US" dirty="0"/>
            <a:t>Headquarters Personnel:</a:t>
          </a:r>
        </a:p>
      </dgm:t>
    </dgm:pt>
    <dgm:pt modelId="{1FE3B365-E2C2-4EAE-B5B1-B6284202D185}" type="parTrans" cxnId="{AA58BCE8-2B15-4EA4-A5D7-F0A2AB080C9D}">
      <dgm:prSet/>
      <dgm:spPr/>
      <dgm:t>
        <a:bodyPr/>
        <a:lstStyle/>
        <a:p>
          <a:endParaRPr lang="en-US"/>
        </a:p>
      </dgm:t>
    </dgm:pt>
    <dgm:pt modelId="{257EFBE8-61C4-423F-9974-7C9339F8608B}" type="sibTrans" cxnId="{AA58BCE8-2B15-4EA4-A5D7-F0A2AB080C9D}">
      <dgm:prSet/>
      <dgm:spPr/>
      <dgm:t>
        <a:bodyPr/>
        <a:lstStyle/>
        <a:p>
          <a:endParaRPr lang="en-US"/>
        </a:p>
      </dgm:t>
    </dgm:pt>
    <dgm:pt modelId="{E60DE7CD-9EB1-4B0E-8091-D334A80A19B7}">
      <dgm:prSet/>
      <dgm:spPr/>
      <dgm:t>
        <a:bodyPr/>
        <a:lstStyle/>
        <a:p>
          <a:r>
            <a:rPr lang="en-US" dirty="0"/>
            <a:t>HM Division Chief Paul Bomgardner - Retired</a:t>
          </a:r>
        </a:p>
      </dgm:t>
    </dgm:pt>
    <dgm:pt modelId="{2773B4AE-4E96-46EC-9C78-D7307B75BE86}" type="parTrans" cxnId="{3BCD57A5-C26C-4CBD-B500-8EBE12328724}">
      <dgm:prSet/>
      <dgm:spPr/>
      <dgm:t>
        <a:bodyPr/>
        <a:lstStyle/>
        <a:p>
          <a:endParaRPr lang="en-US"/>
        </a:p>
      </dgm:t>
    </dgm:pt>
    <dgm:pt modelId="{818485D1-5E91-49CB-8A92-95F1FCAB920D}" type="sibTrans" cxnId="{3BCD57A5-C26C-4CBD-B500-8EBE12328724}">
      <dgm:prSet/>
      <dgm:spPr/>
      <dgm:t>
        <a:bodyPr/>
        <a:lstStyle/>
        <a:p>
          <a:endParaRPr lang="en-US"/>
        </a:p>
      </dgm:t>
    </dgm:pt>
    <dgm:pt modelId="{7BD7473C-9187-4585-9AC1-66FE06BDD1CF}">
      <dgm:prSet/>
      <dgm:spPr/>
      <dgm:t>
        <a:bodyPr/>
        <a:lstStyle/>
        <a:p>
          <a:r>
            <a:rPr lang="en-US" dirty="0"/>
            <a:t>HM Division James Simmons - moved to MARAD</a:t>
          </a:r>
        </a:p>
      </dgm:t>
    </dgm:pt>
    <dgm:pt modelId="{5946D155-6734-42D4-BC81-997AA52B2FC8}" type="parTrans" cxnId="{26E061CE-322E-4B65-B188-DDE361AEB74A}">
      <dgm:prSet/>
      <dgm:spPr/>
      <dgm:t>
        <a:bodyPr/>
        <a:lstStyle/>
        <a:p>
          <a:endParaRPr lang="en-US"/>
        </a:p>
      </dgm:t>
    </dgm:pt>
    <dgm:pt modelId="{CE89EDD7-2E9A-48CC-90FC-EE6540EFC0EA}" type="sibTrans" cxnId="{26E061CE-322E-4B65-B188-DDE361AEB74A}">
      <dgm:prSet/>
      <dgm:spPr/>
      <dgm:t>
        <a:bodyPr/>
        <a:lstStyle/>
        <a:p>
          <a:endParaRPr lang="en-US"/>
        </a:p>
      </dgm:t>
    </dgm:pt>
    <dgm:pt modelId="{2535644D-87C9-4B60-A616-4F53A23F03BC}">
      <dgm:prSet/>
      <dgm:spPr/>
      <dgm:t>
        <a:bodyPr/>
        <a:lstStyle/>
        <a:p>
          <a:r>
            <a:rPr lang="en-US" dirty="0"/>
            <a:t>Southern Region HMPM Clay Greene retired.</a:t>
          </a:r>
        </a:p>
      </dgm:t>
    </dgm:pt>
    <dgm:pt modelId="{71F99DB6-DB68-42B0-98C7-2D31E6CE736C}" type="parTrans" cxnId="{8298A5F9-25AC-4CF7-AAC7-A73DBE02C538}">
      <dgm:prSet/>
      <dgm:spPr/>
      <dgm:t>
        <a:bodyPr/>
        <a:lstStyle/>
        <a:p>
          <a:endParaRPr lang="en-US"/>
        </a:p>
      </dgm:t>
    </dgm:pt>
    <dgm:pt modelId="{F82CFD9B-02B1-43D7-B0EE-A48B273400C7}" type="sibTrans" cxnId="{8298A5F9-25AC-4CF7-AAC7-A73DBE02C538}">
      <dgm:prSet/>
      <dgm:spPr/>
      <dgm:t>
        <a:bodyPr/>
        <a:lstStyle/>
        <a:p>
          <a:endParaRPr lang="en-US"/>
        </a:p>
      </dgm:t>
    </dgm:pt>
    <dgm:pt modelId="{2024B510-05D3-4AF8-AFCF-F306DC4D380A}">
      <dgm:prSet/>
      <dgm:spPr/>
      <dgm:t>
        <a:bodyPr/>
        <a:lstStyle/>
        <a:p>
          <a:r>
            <a:rPr lang="en-US" dirty="0"/>
            <a:t>Suzanne Ellis - Retired</a:t>
          </a:r>
        </a:p>
      </dgm:t>
    </dgm:pt>
    <dgm:pt modelId="{526D8001-B3C9-4DCA-A487-D53EE8957404}" type="parTrans" cxnId="{13D666B1-6FC2-4B42-A9A0-93147C23C796}">
      <dgm:prSet/>
      <dgm:spPr/>
      <dgm:t>
        <a:bodyPr/>
        <a:lstStyle/>
        <a:p>
          <a:endParaRPr lang="en-US"/>
        </a:p>
      </dgm:t>
    </dgm:pt>
    <dgm:pt modelId="{EC0CBEA2-0F1B-4920-9EC2-61DA7E4D4B76}" type="sibTrans" cxnId="{13D666B1-6FC2-4B42-A9A0-93147C23C796}">
      <dgm:prSet/>
      <dgm:spPr/>
      <dgm:t>
        <a:bodyPr/>
        <a:lstStyle/>
        <a:p>
          <a:endParaRPr lang="en-US"/>
        </a:p>
      </dgm:t>
    </dgm:pt>
    <dgm:pt modelId="{5335DC4F-CF25-49C5-8102-906EE171E66B}" type="pres">
      <dgm:prSet presAssocID="{74E2804D-244D-4D47-BA09-4A1B347CE481}" presName="linear" presStyleCnt="0">
        <dgm:presLayoutVars>
          <dgm:dir/>
          <dgm:animLvl val="lvl"/>
          <dgm:resizeHandles val="exact"/>
        </dgm:presLayoutVars>
      </dgm:prSet>
      <dgm:spPr/>
    </dgm:pt>
    <dgm:pt modelId="{6F396316-48CC-45D4-AA7F-FD1AFC7A8087}" type="pres">
      <dgm:prSet presAssocID="{1CA1BD40-6E0E-4325-AE40-2EC6C9AFEC51}" presName="parentLin" presStyleCnt="0"/>
      <dgm:spPr/>
    </dgm:pt>
    <dgm:pt modelId="{2B53E076-C741-4E02-B7F9-861ED13E57CE}" type="pres">
      <dgm:prSet presAssocID="{1CA1BD40-6E0E-4325-AE40-2EC6C9AFEC51}" presName="parentLeftMargin" presStyleLbl="node1" presStyleIdx="0" presStyleCnt="1"/>
      <dgm:spPr/>
    </dgm:pt>
    <dgm:pt modelId="{37E86257-8841-4C3A-84C1-E55F9C0A4DDA}" type="pres">
      <dgm:prSet presAssocID="{1CA1BD40-6E0E-4325-AE40-2EC6C9AFEC51}" presName="parentText" presStyleLbl="node1" presStyleIdx="0" presStyleCnt="1">
        <dgm:presLayoutVars>
          <dgm:chMax val="0"/>
          <dgm:bulletEnabled val="1"/>
        </dgm:presLayoutVars>
      </dgm:prSet>
      <dgm:spPr/>
    </dgm:pt>
    <dgm:pt modelId="{A4947C43-26C6-4651-A018-E8D1DC4A53E2}" type="pres">
      <dgm:prSet presAssocID="{1CA1BD40-6E0E-4325-AE40-2EC6C9AFEC51}" presName="negativeSpace" presStyleCnt="0"/>
      <dgm:spPr/>
    </dgm:pt>
    <dgm:pt modelId="{D24E5D81-C941-44C5-AB3A-6FC3A0A200C4}" type="pres">
      <dgm:prSet presAssocID="{1CA1BD40-6E0E-4325-AE40-2EC6C9AFEC51}" presName="childText" presStyleLbl="conFgAcc1" presStyleIdx="0" presStyleCnt="1" custLinFactNeighborY="-9288">
        <dgm:presLayoutVars>
          <dgm:bulletEnabled val="1"/>
        </dgm:presLayoutVars>
      </dgm:prSet>
      <dgm:spPr/>
    </dgm:pt>
  </dgm:ptLst>
  <dgm:cxnLst>
    <dgm:cxn modelId="{BA39B514-64DA-4419-BE6D-84F86AC95FF9}" type="presOf" srcId="{2024B510-05D3-4AF8-AFCF-F306DC4D380A}" destId="{D24E5D81-C941-44C5-AB3A-6FC3A0A200C4}" srcOrd="0" destOrd="3" presId="urn:microsoft.com/office/officeart/2005/8/layout/list1"/>
    <dgm:cxn modelId="{90FA0B27-9C34-48E8-A1A0-7A44216C0364}" type="presOf" srcId="{1CA1BD40-6E0E-4325-AE40-2EC6C9AFEC51}" destId="{37E86257-8841-4C3A-84C1-E55F9C0A4DDA}" srcOrd="1" destOrd="0" presId="urn:microsoft.com/office/officeart/2005/8/layout/list1"/>
    <dgm:cxn modelId="{7CE0D53A-CE51-483D-9D14-6D1AC9D8EA76}" type="presOf" srcId="{74E2804D-244D-4D47-BA09-4A1B347CE481}" destId="{5335DC4F-CF25-49C5-8102-906EE171E66B}" srcOrd="0" destOrd="0" presId="urn:microsoft.com/office/officeart/2005/8/layout/list1"/>
    <dgm:cxn modelId="{066BAF3C-D5C4-48A4-BC25-76769021D391}" type="presOf" srcId="{E60DE7CD-9EB1-4B0E-8091-D334A80A19B7}" destId="{D24E5D81-C941-44C5-AB3A-6FC3A0A200C4}" srcOrd="0" destOrd="0" presId="urn:microsoft.com/office/officeart/2005/8/layout/list1"/>
    <dgm:cxn modelId="{EE37D63D-F053-4285-8D11-1E82053C7395}" type="presOf" srcId="{7BD7473C-9187-4585-9AC1-66FE06BDD1CF}" destId="{D24E5D81-C941-44C5-AB3A-6FC3A0A200C4}" srcOrd="0" destOrd="1" presId="urn:microsoft.com/office/officeart/2005/8/layout/list1"/>
    <dgm:cxn modelId="{F38C3B9A-6697-443D-B240-D91D431C720B}" type="presOf" srcId="{2535644D-87C9-4B60-A616-4F53A23F03BC}" destId="{D24E5D81-C941-44C5-AB3A-6FC3A0A200C4}" srcOrd="0" destOrd="2" presId="urn:microsoft.com/office/officeart/2005/8/layout/list1"/>
    <dgm:cxn modelId="{3BCD57A5-C26C-4CBD-B500-8EBE12328724}" srcId="{1CA1BD40-6E0E-4325-AE40-2EC6C9AFEC51}" destId="{E60DE7CD-9EB1-4B0E-8091-D334A80A19B7}" srcOrd="0" destOrd="0" parTransId="{2773B4AE-4E96-46EC-9C78-D7307B75BE86}" sibTransId="{818485D1-5E91-49CB-8A92-95F1FCAB920D}"/>
    <dgm:cxn modelId="{13D666B1-6FC2-4B42-A9A0-93147C23C796}" srcId="{1CA1BD40-6E0E-4325-AE40-2EC6C9AFEC51}" destId="{2024B510-05D3-4AF8-AFCF-F306DC4D380A}" srcOrd="3" destOrd="0" parTransId="{526D8001-B3C9-4DCA-A487-D53EE8957404}" sibTransId="{EC0CBEA2-0F1B-4920-9EC2-61DA7E4D4B76}"/>
    <dgm:cxn modelId="{26E061CE-322E-4B65-B188-DDE361AEB74A}" srcId="{1CA1BD40-6E0E-4325-AE40-2EC6C9AFEC51}" destId="{7BD7473C-9187-4585-9AC1-66FE06BDD1CF}" srcOrd="1" destOrd="0" parTransId="{5946D155-6734-42D4-BC81-997AA52B2FC8}" sibTransId="{CE89EDD7-2E9A-48CC-90FC-EE6540EFC0EA}"/>
    <dgm:cxn modelId="{AA58BCE8-2B15-4EA4-A5D7-F0A2AB080C9D}" srcId="{74E2804D-244D-4D47-BA09-4A1B347CE481}" destId="{1CA1BD40-6E0E-4325-AE40-2EC6C9AFEC51}" srcOrd="0" destOrd="0" parTransId="{1FE3B365-E2C2-4EAE-B5B1-B6284202D185}" sibTransId="{257EFBE8-61C4-423F-9974-7C9339F8608B}"/>
    <dgm:cxn modelId="{963434E9-0CEB-47AC-BACA-3659BBBB7B92}" type="presOf" srcId="{1CA1BD40-6E0E-4325-AE40-2EC6C9AFEC51}" destId="{2B53E076-C741-4E02-B7F9-861ED13E57CE}" srcOrd="0" destOrd="0" presId="urn:microsoft.com/office/officeart/2005/8/layout/list1"/>
    <dgm:cxn modelId="{8298A5F9-25AC-4CF7-AAC7-A73DBE02C538}" srcId="{1CA1BD40-6E0E-4325-AE40-2EC6C9AFEC51}" destId="{2535644D-87C9-4B60-A616-4F53A23F03BC}" srcOrd="2" destOrd="0" parTransId="{71F99DB6-DB68-42B0-98C7-2D31E6CE736C}" sibTransId="{F82CFD9B-02B1-43D7-B0EE-A48B273400C7}"/>
    <dgm:cxn modelId="{E5A0FC99-054D-4964-B0F6-548C9D0CCE70}" type="presParOf" srcId="{5335DC4F-CF25-49C5-8102-906EE171E66B}" destId="{6F396316-48CC-45D4-AA7F-FD1AFC7A8087}" srcOrd="0" destOrd="0" presId="urn:microsoft.com/office/officeart/2005/8/layout/list1"/>
    <dgm:cxn modelId="{28BA4440-70A5-4A91-970D-1D766542265D}" type="presParOf" srcId="{6F396316-48CC-45D4-AA7F-FD1AFC7A8087}" destId="{2B53E076-C741-4E02-B7F9-861ED13E57CE}" srcOrd="0" destOrd="0" presId="urn:microsoft.com/office/officeart/2005/8/layout/list1"/>
    <dgm:cxn modelId="{F4E760FF-3AB4-4D01-A127-871A6FCE58B0}" type="presParOf" srcId="{6F396316-48CC-45D4-AA7F-FD1AFC7A8087}" destId="{37E86257-8841-4C3A-84C1-E55F9C0A4DDA}" srcOrd="1" destOrd="0" presId="urn:microsoft.com/office/officeart/2005/8/layout/list1"/>
    <dgm:cxn modelId="{E15BCBDD-E2CC-4A5E-ACFA-31D569D711EF}" type="presParOf" srcId="{5335DC4F-CF25-49C5-8102-906EE171E66B}" destId="{A4947C43-26C6-4651-A018-E8D1DC4A53E2}" srcOrd="1" destOrd="0" presId="urn:microsoft.com/office/officeart/2005/8/layout/list1"/>
    <dgm:cxn modelId="{28CA443B-ACA4-4845-B491-58C7F47AAFC1}" type="presParOf" srcId="{5335DC4F-CF25-49C5-8102-906EE171E66B}" destId="{D24E5D81-C941-44C5-AB3A-6FC3A0A200C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E2804D-244D-4D47-BA09-4A1B347CE481}"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1CA1BD40-6E0E-4325-AE40-2EC6C9AFEC51}">
      <dgm:prSet/>
      <dgm:spPr/>
      <dgm:t>
        <a:bodyPr/>
        <a:lstStyle/>
        <a:p>
          <a:r>
            <a:rPr lang="en-US" dirty="0"/>
            <a:t>Field Personnel:</a:t>
          </a:r>
        </a:p>
      </dgm:t>
    </dgm:pt>
    <dgm:pt modelId="{1FE3B365-E2C2-4EAE-B5B1-B6284202D185}" type="parTrans" cxnId="{AA58BCE8-2B15-4EA4-A5D7-F0A2AB080C9D}">
      <dgm:prSet/>
      <dgm:spPr/>
      <dgm:t>
        <a:bodyPr/>
        <a:lstStyle/>
        <a:p>
          <a:endParaRPr lang="en-US"/>
        </a:p>
      </dgm:t>
    </dgm:pt>
    <dgm:pt modelId="{257EFBE8-61C4-423F-9974-7C9339F8608B}" type="sibTrans" cxnId="{AA58BCE8-2B15-4EA4-A5D7-F0A2AB080C9D}">
      <dgm:prSet/>
      <dgm:spPr/>
      <dgm:t>
        <a:bodyPr/>
        <a:lstStyle/>
        <a:p>
          <a:endParaRPr lang="en-US"/>
        </a:p>
      </dgm:t>
    </dgm:pt>
    <dgm:pt modelId="{E60DE7CD-9EB1-4B0E-8091-D334A80A19B7}">
      <dgm:prSet custT="1"/>
      <dgm:spPr/>
      <dgm:t>
        <a:bodyPr/>
        <a:lstStyle/>
        <a:p>
          <a:r>
            <a:rPr lang="en-US" sz="3400" dirty="0"/>
            <a:t>Western Region HM Program Manager – David Rios</a:t>
          </a:r>
        </a:p>
      </dgm:t>
    </dgm:pt>
    <dgm:pt modelId="{2773B4AE-4E96-46EC-9C78-D7307B75BE86}" type="parTrans" cxnId="{3BCD57A5-C26C-4CBD-B500-8EBE12328724}">
      <dgm:prSet/>
      <dgm:spPr/>
      <dgm:t>
        <a:bodyPr/>
        <a:lstStyle/>
        <a:p>
          <a:endParaRPr lang="en-US"/>
        </a:p>
      </dgm:t>
    </dgm:pt>
    <dgm:pt modelId="{818485D1-5E91-49CB-8A92-95F1FCAB920D}" type="sibTrans" cxnId="{3BCD57A5-C26C-4CBD-B500-8EBE12328724}">
      <dgm:prSet/>
      <dgm:spPr/>
      <dgm:t>
        <a:bodyPr/>
        <a:lstStyle/>
        <a:p>
          <a:endParaRPr lang="en-US"/>
        </a:p>
      </dgm:t>
    </dgm:pt>
    <dgm:pt modelId="{2535644D-87C9-4B60-A616-4F53A23F03BC}">
      <dgm:prSet custT="1"/>
      <dgm:spPr/>
      <dgm:t>
        <a:bodyPr/>
        <a:lstStyle/>
        <a:p>
          <a:r>
            <a:rPr lang="en-US" sz="3400" dirty="0"/>
            <a:t>Southern Region HM Program Manager - Vacant</a:t>
          </a:r>
        </a:p>
      </dgm:t>
    </dgm:pt>
    <dgm:pt modelId="{71F99DB6-DB68-42B0-98C7-2D31E6CE736C}" type="parTrans" cxnId="{8298A5F9-25AC-4CF7-AAC7-A73DBE02C538}">
      <dgm:prSet/>
      <dgm:spPr/>
      <dgm:t>
        <a:bodyPr/>
        <a:lstStyle/>
        <a:p>
          <a:endParaRPr lang="en-US"/>
        </a:p>
      </dgm:t>
    </dgm:pt>
    <dgm:pt modelId="{F82CFD9B-02B1-43D7-B0EE-A48B273400C7}" type="sibTrans" cxnId="{8298A5F9-25AC-4CF7-AAC7-A73DBE02C538}">
      <dgm:prSet/>
      <dgm:spPr/>
      <dgm:t>
        <a:bodyPr/>
        <a:lstStyle/>
        <a:p>
          <a:endParaRPr lang="en-US"/>
        </a:p>
      </dgm:t>
    </dgm:pt>
    <dgm:pt modelId="{2024B510-05D3-4AF8-AFCF-F306DC4D380A}">
      <dgm:prSet custT="1"/>
      <dgm:spPr/>
      <dgm:t>
        <a:bodyPr/>
        <a:lstStyle/>
        <a:p>
          <a:r>
            <a:rPr lang="en-US" sz="3400" dirty="0"/>
            <a:t>Eastern Region HM Program Manager – Vacant</a:t>
          </a:r>
        </a:p>
      </dgm:t>
    </dgm:pt>
    <dgm:pt modelId="{526D8001-B3C9-4DCA-A487-D53EE8957404}" type="parTrans" cxnId="{13D666B1-6FC2-4B42-A9A0-93147C23C796}">
      <dgm:prSet/>
      <dgm:spPr/>
      <dgm:t>
        <a:bodyPr/>
        <a:lstStyle/>
        <a:p>
          <a:endParaRPr lang="en-US"/>
        </a:p>
      </dgm:t>
    </dgm:pt>
    <dgm:pt modelId="{EC0CBEA2-0F1B-4920-9EC2-61DA7E4D4B76}" type="sibTrans" cxnId="{13D666B1-6FC2-4B42-A9A0-93147C23C796}">
      <dgm:prSet/>
      <dgm:spPr/>
      <dgm:t>
        <a:bodyPr/>
        <a:lstStyle/>
        <a:p>
          <a:endParaRPr lang="en-US"/>
        </a:p>
      </dgm:t>
    </dgm:pt>
    <dgm:pt modelId="{EA1A72E2-838A-4C98-8C0F-C9FB2AD96A27}">
      <dgm:prSet custT="1"/>
      <dgm:spPr/>
      <dgm:t>
        <a:bodyPr/>
        <a:lstStyle/>
        <a:p>
          <a:r>
            <a:rPr lang="en-US" sz="3400" dirty="0"/>
            <a:t>Midwestern Region HM Program Manager – Jessica Stiles</a:t>
          </a:r>
        </a:p>
      </dgm:t>
    </dgm:pt>
    <dgm:pt modelId="{0AAE5C03-BD54-40B8-8071-F9EE5C016450}" type="parTrans" cxnId="{DA27C71C-91FD-4B48-A141-741854D2BCAF}">
      <dgm:prSet/>
      <dgm:spPr/>
      <dgm:t>
        <a:bodyPr/>
        <a:lstStyle/>
        <a:p>
          <a:endParaRPr lang="en-US"/>
        </a:p>
      </dgm:t>
    </dgm:pt>
    <dgm:pt modelId="{42765406-B6C0-4493-A679-108800957FB6}" type="sibTrans" cxnId="{DA27C71C-91FD-4B48-A141-741854D2BCAF}">
      <dgm:prSet/>
      <dgm:spPr/>
      <dgm:t>
        <a:bodyPr/>
        <a:lstStyle/>
        <a:p>
          <a:endParaRPr lang="en-US"/>
        </a:p>
      </dgm:t>
    </dgm:pt>
    <dgm:pt modelId="{91ADC9D2-5FA6-4594-8F44-0A9C3B89A193}">
      <dgm:prSet custT="1"/>
      <dgm:spPr/>
      <dgm:t>
        <a:bodyPr/>
        <a:lstStyle/>
        <a:p>
          <a:r>
            <a:rPr lang="en-US" sz="3400" dirty="0"/>
            <a:t>18 HM Specialists </a:t>
          </a:r>
        </a:p>
      </dgm:t>
    </dgm:pt>
    <dgm:pt modelId="{9A3F7328-E436-455E-90AE-A93AB9D52944}" type="parTrans" cxnId="{FB46D2F4-6EFB-4F8C-9905-727892AD6CCD}">
      <dgm:prSet/>
      <dgm:spPr/>
      <dgm:t>
        <a:bodyPr/>
        <a:lstStyle/>
        <a:p>
          <a:endParaRPr lang="en-US"/>
        </a:p>
      </dgm:t>
    </dgm:pt>
    <dgm:pt modelId="{8C7E9B55-64DD-4DBB-9BAA-3514E7BCA914}" type="sibTrans" cxnId="{FB46D2F4-6EFB-4F8C-9905-727892AD6CCD}">
      <dgm:prSet/>
      <dgm:spPr/>
      <dgm:t>
        <a:bodyPr/>
        <a:lstStyle/>
        <a:p>
          <a:endParaRPr lang="en-US"/>
        </a:p>
      </dgm:t>
    </dgm:pt>
    <dgm:pt modelId="{5335DC4F-CF25-49C5-8102-906EE171E66B}" type="pres">
      <dgm:prSet presAssocID="{74E2804D-244D-4D47-BA09-4A1B347CE481}" presName="linear" presStyleCnt="0">
        <dgm:presLayoutVars>
          <dgm:dir/>
          <dgm:animLvl val="lvl"/>
          <dgm:resizeHandles val="exact"/>
        </dgm:presLayoutVars>
      </dgm:prSet>
      <dgm:spPr/>
    </dgm:pt>
    <dgm:pt modelId="{6F396316-48CC-45D4-AA7F-FD1AFC7A8087}" type="pres">
      <dgm:prSet presAssocID="{1CA1BD40-6E0E-4325-AE40-2EC6C9AFEC51}" presName="parentLin" presStyleCnt="0"/>
      <dgm:spPr/>
    </dgm:pt>
    <dgm:pt modelId="{2B53E076-C741-4E02-B7F9-861ED13E57CE}" type="pres">
      <dgm:prSet presAssocID="{1CA1BD40-6E0E-4325-AE40-2EC6C9AFEC51}" presName="parentLeftMargin" presStyleLbl="node1" presStyleIdx="0" presStyleCnt="1"/>
      <dgm:spPr/>
    </dgm:pt>
    <dgm:pt modelId="{37E86257-8841-4C3A-84C1-E55F9C0A4DDA}" type="pres">
      <dgm:prSet presAssocID="{1CA1BD40-6E0E-4325-AE40-2EC6C9AFEC51}" presName="parentText" presStyleLbl="node1" presStyleIdx="0" presStyleCnt="1">
        <dgm:presLayoutVars>
          <dgm:chMax val="0"/>
          <dgm:bulletEnabled val="1"/>
        </dgm:presLayoutVars>
      </dgm:prSet>
      <dgm:spPr/>
    </dgm:pt>
    <dgm:pt modelId="{A4947C43-26C6-4651-A018-E8D1DC4A53E2}" type="pres">
      <dgm:prSet presAssocID="{1CA1BD40-6E0E-4325-AE40-2EC6C9AFEC51}" presName="negativeSpace" presStyleCnt="0"/>
      <dgm:spPr/>
    </dgm:pt>
    <dgm:pt modelId="{D24E5D81-C941-44C5-AB3A-6FC3A0A200C4}" type="pres">
      <dgm:prSet presAssocID="{1CA1BD40-6E0E-4325-AE40-2EC6C9AFEC51}" presName="childText" presStyleLbl="conFgAcc1" presStyleIdx="0" presStyleCnt="1" custLinFactNeighborY="-9288">
        <dgm:presLayoutVars>
          <dgm:bulletEnabled val="1"/>
        </dgm:presLayoutVars>
      </dgm:prSet>
      <dgm:spPr/>
    </dgm:pt>
  </dgm:ptLst>
  <dgm:cxnLst>
    <dgm:cxn modelId="{BA39B514-64DA-4419-BE6D-84F86AC95FF9}" type="presOf" srcId="{2024B510-05D3-4AF8-AFCF-F306DC4D380A}" destId="{D24E5D81-C941-44C5-AB3A-6FC3A0A200C4}" srcOrd="0" destOrd="3" presId="urn:microsoft.com/office/officeart/2005/8/layout/list1"/>
    <dgm:cxn modelId="{DA27C71C-91FD-4B48-A141-741854D2BCAF}" srcId="{1CA1BD40-6E0E-4325-AE40-2EC6C9AFEC51}" destId="{EA1A72E2-838A-4C98-8C0F-C9FB2AD96A27}" srcOrd="1" destOrd="0" parTransId="{0AAE5C03-BD54-40B8-8071-F9EE5C016450}" sibTransId="{42765406-B6C0-4493-A679-108800957FB6}"/>
    <dgm:cxn modelId="{90FA0B27-9C34-48E8-A1A0-7A44216C0364}" type="presOf" srcId="{1CA1BD40-6E0E-4325-AE40-2EC6C9AFEC51}" destId="{37E86257-8841-4C3A-84C1-E55F9C0A4DDA}" srcOrd="1" destOrd="0" presId="urn:microsoft.com/office/officeart/2005/8/layout/list1"/>
    <dgm:cxn modelId="{7CE0D53A-CE51-483D-9D14-6D1AC9D8EA76}" type="presOf" srcId="{74E2804D-244D-4D47-BA09-4A1B347CE481}" destId="{5335DC4F-CF25-49C5-8102-906EE171E66B}" srcOrd="0" destOrd="0" presId="urn:microsoft.com/office/officeart/2005/8/layout/list1"/>
    <dgm:cxn modelId="{066BAF3C-D5C4-48A4-BC25-76769021D391}" type="presOf" srcId="{E60DE7CD-9EB1-4B0E-8091-D334A80A19B7}" destId="{D24E5D81-C941-44C5-AB3A-6FC3A0A200C4}" srcOrd="0" destOrd="0" presId="urn:microsoft.com/office/officeart/2005/8/layout/list1"/>
    <dgm:cxn modelId="{4A618584-0936-4523-8914-CF29D07EAA7C}" type="presOf" srcId="{91ADC9D2-5FA6-4594-8F44-0A9C3B89A193}" destId="{D24E5D81-C941-44C5-AB3A-6FC3A0A200C4}" srcOrd="0" destOrd="4" presId="urn:microsoft.com/office/officeart/2005/8/layout/list1"/>
    <dgm:cxn modelId="{F38C3B9A-6697-443D-B240-D91D431C720B}" type="presOf" srcId="{2535644D-87C9-4B60-A616-4F53A23F03BC}" destId="{D24E5D81-C941-44C5-AB3A-6FC3A0A200C4}" srcOrd="0" destOrd="2" presId="urn:microsoft.com/office/officeart/2005/8/layout/list1"/>
    <dgm:cxn modelId="{3BCD57A5-C26C-4CBD-B500-8EBE12328724}" srcId="{1CA1BD40-6E0E-4325-AE40-2EC6C9AFEC51}" destId="{E60DE7CD-9EB1-4B0E-8091-D334A80A19B7}" srcOrd="0" destOrd="0" parTransId="{2773B4AE-4E96-46EC-9C78-D7307B75BE86}" sibTransId="{818485D1-5E91-49CB-8A92-95F1FCAB920D}"/>
    <dgm:cxn modelId="{13D666B1-6FC2-4B42-A9A0-93147C23C796}" srcId="{1CA1BD40-6E0E-4325-AE40-2EC6C9AFEC51}" destId="{2024B510-05D3-4AF8-AFCF-F306DC4D380A}" srcOrd="3" destOrd="0" parTransId="{526D8001-B3C9-4DCA-A487-D53EE8957404}" sibTransId="{EC0CBEA2-0F1B-4920-9EC2-61DA7E4D4B76}"/>
    <dgm:cxn modelId="{AA58BCE8-2B15-4EA4-A5D7-F0A2AB080C9D}" srcId="{74E2804D-244D-4D47-BA09-4A1B347CE481}" destId="{1CA1BD40-6E0E-4325-AE40-2EC6C9AFEC51}" srcOrd="0" destOrd="0" parTransId="{1FE3B365-E2C2-4EAE-B5B1-B6284202D185}" sibTransId="{257EFBE8-61C4-423F-9974-7C9339F8608B}"/>
    <dgm:cxn modelId="{963434E9-0CEB-47AC-BACA-3659BBBB7B92}" type="presOf" srcId="{1CA1BD40-6E0E-4325-AE40-2EC6C9AFEC51}" destId="{2B53E076-C741-4E02-B7F9-861ED13E57CE}" srcOrd="0" destOrd="0" presId="urn:microsoft.com/office/officeart/2005/8/layout/list1"/>
    <dgm:cxn modelId="{FB46D2F4-6EFB-4F8C-9905-727892AD6CCD}" srcId="{1CA1BD40-6E0E-4325-AE40-2EC6C9AFEC51}" destId="{91ADC9D2-5FA6-4594-8F44-0A9C3B89A193}" srcOrd="4" destOrd="0" parTransId="{9A3F7328-E436-455E-90AE-A93AB9D52944}" sibTransId="{8C7E9B55-64DD-4DBB-9BAA-3514E7BCA914}"/>
    <dgm:cxn modelId="{8298A5F9-25AC-4CF7-AAC7-A73DBE02C538}" srcId="{1CA1BD40-6E0E-4325-AE40-2EC6C9AFEC51}" destId="{2535644D-87C9-4B60-A616-4F53A23F03BC}" srcOrd="2" destOrd="0" parTransId="{71F99DB6-DB68-42B0-98C7-2D31E6CE736C}" sibTransId="{F82CFD9B-02B1-43D7-B0EE-A48B273400C7}"/>
    <dgm:cxn modelId="{CF0EC1FE-B99D-4BD5-A37A-5B9CFB745FC7}" type="presOf" srcId="{EA1A72E2-838A-4C98-8C0F-C9FB2AD96A27}" destId="{D24E5D81-C941-44C5-AB3A-6FC3A0A200C4}" srcOrd="0" destOrd="1" presId="urn:microsoft.com/office/officeart/2005/8/layout/list1"/>
    <dgm:cxn modelId="{E5A0FC99-054D-4964-B0F6-548C9D0CCE70}" type="presParOf" srcId="{5335DC4F-CF25-49C5-8102-906EE171E66B}" destId="{6F396316-48CC-45D4-AA7F-FD1AFC7A8087}" srcOrd="0" destOrd="0" presId="urn:microsoft.com/office/officeart/2005/8/layout/list1"/>
    <dgm:cxn modelId="{28BA4440-70A5-4A91-970D-1D766542265D}" type="presParOf" srcId="{6F396316-48CC-45D4-AA7F-FD1AFC7A8087}" destId="{2B53E076-C741-4E02-B7F9-861ED13E57CE}" srcOrd="0" destOrd="0" presId="urn:microsoft.com/office/officeart/2005/8/layout/list1"/>
    <dgm:cxn modelId="{F4E760FF-3AB4-4D01-A127-871A6FCE58B0}" type="presParOf" srcId="{6F396316-48CC-45D4-AA7F-FD1AFC7A8087}" destId="{37E86257-8841-4C3A-84C1-E55F9C0A4DDA}" srcOrd="1" destOrd="0" presId="urn:microsoft.com/office/officeart/2005/8/layout/list1"/>
    <dgm:cxn modelId="{E15BCBDD-E2CC-4A5E-ACFA-31D569D711EF}" type="presParOf" srcId="{5335DC4F-CF25-49C5-8102-906EE171E66B}" destId="{A4947C43-26C6-4651-A018-E8D1DC4A53E2}" srcOrd="1" destOrd="0" presId="urn:microsoft.com/office/officeart/2005/8/layout/list1"/>
    <dgm:cxn modelId="{28CA443B-ACA4-4845-B491-58C7F47AAFC1}" type="presParOf" srcId="{5335DC4F-CF25-49C5-8102-906EE171E66B}" destId="{D24E5D81-C941-44C5-AB3A-6FC3A0A200C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E5D81-C941-44C5-AB3A-6FC3A0A200C4}">
      <dsp:nvSpPr>
        <dsp:cNvPr id="0" name=""/>
        <dsp:cNvSpPr/>
      </dsp:nvSpPr>
      <dsp:spPr>
        <a:xfrm>
          <a:off x="0" y="567407"/>
          <a:ext cx="11277600" cy="42840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5267" tIns="833120" rIns="875267" bIns="284480" numCol="1" spcCol="1270" anchor="t" anchorCtr="0">
          <a:noAutofit/>
        </a:bodyPr>
        <a:lstStyle/>
        <a:p>
          <a:pPr marL="285750" lvl="1" indent="-285750" algn="l" defTabSz="1778000">
            <a:lnSpc>
              <a:spcPct val="90000"/>
            </a:lnSpc>
            <a:spcBef>
              <a:spcPct val="0"/>
            </a:spcBef>
            <a:spcAft>
              <a:spcPct val="15000"/>
            </a:spcAft>
            <a:buChar char="•"/>
          </a:pPr>
          <a:r>
            <a:rPr lang="en-US" sz="4000" kern="1200" dirty="0"/>
            <a:t>HM Division Chief Paul Bomgardner - Retired</a:t>
          </a:r>
        </a:p>
        <a:p>
          <a:pPr marL="285750" lvl="1" indent="-285750" algn="l" defTabSz="1778000">
            <a:lnSpc>
              <a:spcPct val="90000"/>
            </a:lnSpc>
            <a:spcBef>
              <a:spcPct val="0"/>
            </a:spcBef>
            <a:spcAft>
              <a:spcPct val="15000"/>
            </a:spcAft>
            <a:buChar char="•"/>
          </a:pPr>
          <a:r>
            <a:rPr lang="en-US" sz="4000" kern="1200" dirty="0"/>
            <a:t>HM Division James Simmons - moved to MARAD</a:t>
          </a:r>
        </a:p>
        <a:p>
          <a:pPr marL="285750" lvl="1" indent="-285750" algn="l" defTabSz="1778000">
            <a:lnSpc>
              <a:spcPct val="90000"/>
            </a:lnSpc>
            <a:spcBef>
              <a:spcPct val="0"/>
            </a:spcBef>
            <a:spcAft>
              <a:spcPct val="15000"/>
            </a:spcAft>
            <a:buChar char="•"/>
          </a:pPr>
          <a:r>
            <a:rPr lang="en-US" sz="4000" kern="1200" dirty="0"/>
            <a:t>Southern Region HMPM Clay Greene retired.</a:t>
          </a:r>
        </a:p>
        <a:p>
          <a:pPr marL="285750" lvl="1" indent="-285750" algn="l" defTabSz="1778000">
            <a:lnSpc>
              <a:spcPct val="90000"/>
            </a:lnSpc>
            <a:spcBef>
              <a:spcPct val="0"/>
            </a:spcBef>
            <a:spcAft>
              <a:spcPct val="15000"/>
            </a:spcAft>
            <a:buChar char="•"/>
          </a:pPr>
          <a:r>
            <a:rPr lang="en-US" sz="4000" kern="1200" dirty="0"/>
            <a:t>Suzanne Ellis - Retired</a:t>
          </a:r>
        </a:p>
      </dsp:txBody>
      <dsp:txXfrm>
        <a:off x="0" y="567407"/>
        <a:ext cx="11277600" cy="4284000"/>
      </dsp:txXfrm>
    </dsp:sp>
    <dsp:sp modelId="{37E86257-8841-4C3A-84C1-E55F9C0A4DDA}">
      <dsp:nvSpPr>
        <dsp:cNvPr id="0" name=""/>
        <dsp:cNvSpPr/>
      </dsp:nvSpPr>
      <dsp:spPr>
        <a:xfrm>
          <a:off x="563880" y="31843"/>
          <a:ext cx="7894320" cy="11808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8387" tIns="0" rIns="298387" bIns="0" numCol="1" spcCol="1270" anchor="ctr" anchorCtr="0">
          <a:noAutofit/>
        </a:bodyPr>
        <a:lstStyle/>
        <a:p>
          <a:pPr marL="0" lvl="0" indent="0" algn="l" defTabSz="1778000">
            <a:lnSpc>
              <a:spcPct val="90000"/>
            </a:lnSpc>
            <a:spcBef>
              <a:spcPct val="0"/>
            </a:spcBef>
            <a:spcAft>
              <a:spcPct val="35000"/>
            </a:spcAft>
            <a:buNone/>
          </a:pPr>
          <a:r>
            <a:rPr lang="en-US" sz="4000" kern="1200" dirty="0"/>
            <a:t>Headquarters Personnel:</a:t>
          </a:r>
        </a:p>
      </dsp:txBody>
      <dsp:txXfrm>
        <a:off x="621522" y="89485"/>
        <a:ext cx="7779036" cy="1065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E5D81-C941-44C5-AB3A-6FC3A0A200C4}">
      <dsp:nvSpPr>
        <dsp:cNvPr id="0" name=""/>
        <dsp:cNvSpPr/>
      </dsp:nvSpPr>
      <dsp:spPr>
        <a:xfrm>
          <a:off x="0" y="584441"/>
          <a:ext cx="11277600" cy="42619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5267" tIns="853948" rIns="875267" bIns="241808" numCol="1" spcCol="1270" anchor="t" anchorCtr="0">
          <a:noAutofit/>
        </a:bodyPr>
        <a:lstStyle/>
        <a:p>
          <a:pPr marL="285750" lvl="1" indent="-285750" algn="l" defTabSz="1511300">
            <a:lnSpc>
              <a:spcPct val="90000"/>
            </a:lnSpc>
            <a:spcBef>
              <a:spcPct val="0"/>
            </a:spcBef>
            <a:spcAft>
              <a:spcPct val="15000"/>
            </a:spcAft>
            <a:buChar char="•"/>
          </a:pPr>
          <a:r>
            <a:rPr lang="en-US" sz="3400" kern="1200" dirty="0"/>
            <a:t>Western Region HM Program Manager – David Rios</a:t>
          </a:r>
        </a:p>
        <a:p>
          <a:pPr marL="285750" lvl="1" indent="-285750" algn="l" defTabSz="1511300">
            <a:lnSpc>
              <a:spcPct val="90000"/>
            </a:lnSpc>
            <a:spcBef>
              <a:spcPct val="0"/>
            </a:spcBef>
            <a:spcAft>
              <a:spcPct val="15000"/>
            </a:spcAft>
            <a:buChar char="•"/>
          </a:pPr>
          <a:r>
            <a:rPr lang="en-US" sz="3400" kern="1200" dirty="0"/>
            <a:t>Midwestern Region HM Program Manager – Jessica Stiles</a:t>
          </a:r>
        </a:p>
        <a:p>
          <a:pPr marL="285750" lvl="1" indent="-285750" algn="l" defTabSz="1511300">
            <a:lnSpc>
              <a:spcPct val="90000"/>
            </a:lnSpc>
            <a:spcBef>
              <a:spcPct val="0"/>
            </a:spcBef>
            <a:spcAft>
              <a:spcPct val="15000"/>
            </a:spcAft>
            <a:buChar char="•"/>
          </a:pPr>
          <a:r>
            <a:rPr lang="en-US" sz="3400" kern="1200" dirty="0"/>
            <a:t>Southern Region HM Program Manager - Vacant</a:t>
          </a:r>
        </a:p>
        <a:p>
          <a:pPr marL="285750" lvl="1" indent="-285750" algn="l" defTabSz="1511300">
            <a:lnSpc>
              <a:spcPct val="90000"/>
            </a:lnSpc>
            <a:spcBef>
              <a:spcPct val="0"/>
            </a:spcBef>
            <a:spcAft>
              <a:spcPct val="15000"/>
            </a:spcAft>
            <a:buChar char="•"/>
          </a:pPr>
          <a:r>
            <a:rPr lang="en-US" sz="3400" kern="1200" dirty="0"/>
            <a:t>Eastern Region HM Program Manager – Vacant</a:t>
          </a:r>
        </a:p>
        <a:p>
          <a:pPr marL="285750" lvl="1" indent="-285750" algn="l" defTabSz="1511300">
            <a:lnSpc>
              <a:spcPct val="90000"/>
            </a:lnSpc>
            <a:spcBef>
              <a:spcPct val="0"/>
            </a:spcBef>
            <a:spcAft>
              <a:spcPct val="15000"/>
            </a:spcAft>
            <a:buChar char="•"/>
          </a:pPr>
          <a:r>
            <a:rPr lang="en-US" sz="3400" kern="1200" dirty="0"/>
            <a:t>18 HM Specialists </a:t>
          </a:r>
        </a:p>
      </dsp:txBody>
      <dsp:txXfrm>
        <a:off x="0" y="584441"/>
        <a:ext cx="11277600" cy="4261950"/>
      </dsp:txXfrm>
    </dsp:sp>
    <dsp:sp modelId="{37E86257-8841-4C3A-84C1-E55F9C0A4DDA}">
      <dsp:nvSpPr>
        <dsp:cNvPr id="0" name=""/>
        <dsp:cNvSpPr/>
      </dsp:nvSpPr>
      <dsp:spPr>
        <a:xfrm>
          <a:off x="563880" y="35489"/>
          <a:ext cx="7894320" cy="12103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8387" tIns="0" rIns="298387" bIns="0" numCol="1" spcCol="1270" anchor="ctr" anchorCtr="0">
          <a:noAutofit/>
        </a:bodyPr>
        <a:lstStyle/>
        <a:p>
          <a:pPr marL="0" lvl="0" indent="0" algn="l" defTabSz="1822450">
            <a:lnSpc>
              <a:spcPct val="90000"/>
            </a:lnSpc>
            <a:spcBef>
              <a:spcPct val="0"/>
            </a:spcBef>
            <a:spcAft>
              <a:spcPct val="35000"/>
            </a:spcAft>
            <a:buNone/>
          </a:pPr>
          <a:r>
            <a:rPr lang="en-US" sz="4100" kern="1200" dirty="0"/>
            <a:t>Field Personnel:</a:t>
          </a:r>
        </a:p>
      </dsp:txBody>
      <dsp:txXfrm>
        <a:off x="622963" y="94572"/>
        <a:ext cx="7776154" cy="10921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1303C0-2504-5A48-9703-2162AA052A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773087-9CBE-C24C-901D-36586F8182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99BED8-86EC-3C4D-B8E4-7F50E5F44F9D}" type="datetimeFigureOut">
              <a:rPr lang="en-US" smtClean="0"/>
              <a:t>10/1/2026</a:t>
            </a:fld>
            <a:endParaRPr lang="en-US"/>
          </a:p>
        </p:txBody>
      </p:sp>
      <p:sp>
        <p:nvSpPr>
          <p:cNvPr id="4" name="Footer Placeholder 3">
            <a:extLst>
              <a:ext uri="{FF2B5EF4-FFF2-40B4-BE49-F238E27FC236}">
                <a16:creationId xmlns:a16="http://schemas.microsoft.com/office/drawing/2014/main" id="{B159616E-D9C7-5F4E-A394-72B4524D002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A5F57F0-6EC4-6F49-AE46-06284558D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335A4B-207B-F34E-91F2-6377A0B22C18}" type="slidenum">
              <a:rPr lang="en-US" smtClean="0"/>
              <a:t>‹#›</a:t>
            </a:fld>
            <a:endParaRPr lang="en-US"/>
          </a:p>
        </p:txBody>
      </p:sp>
    </p:spTree>
    <p:extLst>
      <p:ext uri="{BB962C8B-B14F-4D97-AF65-F5344CB8AC3E}">
        <p14:creationId xmlns:p14="http://schemas.microsoft.com/office/powerpoint/2010/main" val="2975739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7600C0-C7AF-9145-9EB7-6A71D282FB00}"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FA19A1-701E-9447-83D6-E655EF807974}" type="slidenum">
              <a:rPr lang="en-US" smtClean="0"/>
              <a:t>‹#›</a:t>
            </a:fld>
            <a:endParaRPr lang="en-US"/>
          </a:p>
        </p:txBody>
      </p:sp>
    </p:spTree>
    <p:extLst>
      <p:ext uri="{BB962C8B-B14F-4D97-AF65-F5344CB8AC3E}">
        <p14:creationId xmlns:p14="http://schemas.microsoft.com/office/powerpoint/2010/main" val="2911948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cms8.fmcsa.dot.gov/regulations/hazardous-materials/national-hazardous-materials-route-registry"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phmsa.dot.gov/sites/phmsa.dot.gov/files/docs/Enhanced%20Security%20Brochure.pdf"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FMCSA Updates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Incidents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MASFOs</a:t>
            </a:r>
          </a:p>
        </p:txBody>
      </p:sp>
      <p:sp>
        <p:nvSpPr>
          <p:cNvPr id="4" name="Slide Number Placeholder 3"/>
          <p:cNvSpPr>
            <a:spLocks noGrp="1"/>
          </p:cNvSpPr>
          <p:nvPr>
            <p:ph type="sldNum" sz="quarter" idx="5"/>
          </p:nvPr>
        </p:nvSpPr>
        <p:spPr/>
        <p:txBody>
          <a:bodyPr/>
          <a:lstStyle/>
          <a:p>
            <a:fld id="{98FA19A1-701E-9447-83D6-E655EF807974}" type="slidenum">
              <a:rPr lang="en-US" smtClean="0"/>
              <a:t>1</a:t>
            </a:fld>
            <a:endParaRPr lang="en-US"/>
          </a:p>
        </p:txBody>
      </p:sp>
    </p:spTree>
    <p:extLst>
      <p:ext uri="{BB962C8B-B14F-4D97-AF65-F5344CB8AC3E}">
        <p14:creationId xmlns:p14="http://schemas.microsoft.com/office/powerpoint/2010/main" val="1706301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3</a:t>
            </a:fld>
            <a:endParaRPr lang="en-US"/>
          </a:p>
        </p:txBody>
      </p:sp>
    </p:spTree>
    <p:extLst>
      <p:ext uri="{BB962C8B-B14F-4D97-AF65-F5344CB8AC3E}">
        <p14:creationId xmlns:p14="http://schemas.microsoft.com/office/powerpoint/2010/main" val="3507510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9A350-6428-C4FD-D0C5-7EA6E6121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610B29-B358-E45E-A927-E420F29151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F09A3-7A60-5703-7FCF-D30B99A76A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1B5769-180C-B574-1206-6D347C553F3F}"/>
              </a:ext>
            </a:extLst>
          </p:cNvPr>
          <p:cNvSpPr>
            <a:spLocks noGrp="1"/>
          </p:cNvSpPr>
          <p:nvPr>
            <p:ph type="sldNum" sz="quarter" idx="5"/>
          </p:nvPr>
        </p:nvSpPr>
        <p:spPr/>
        <p:txBody>
          <a:bodyPr/>
          <a:lstStyle/>
          <a:p>
            <a:fld id="{98FA19A1-701E-9447-83D6-E655EF807974}" type="slidenum">
              <a:rPr lang="en-US" smtClean="0"/>
              <a:t>4</a:t>
            </a:fld>
            <a:endParaRPr lang="en-US"/>
          </a:p>
        </p:txBody>
      </p:sp>
    </p:spTree>
    <p:extLst>
      <p:ext uri="{BB962C8B-B14F-4D97-AF65-F5344CB8AC3E}">
        <p14:creationId xmlns:p14="http://schemas.microsoft.com/office/powerpoint/2010/main" val="4266877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certain HM vehicles need to stop at all railroad grade crossings regardless of whether they have gates/warning lights.  The proposal will allow them to continue with traffic through railroad grade crossings that have gates/lights that are not activated.  This will be the same for buses, too.  </a:t>
            </a:r>
          </a:p>
          <a:p>
            <a:endParaRPr lang="en-US" dirty="0"/>
          </a:p>
          <a:p>
            <a:r>
              <a:rPr lang="en-US" dirty="0"/>
              <a:t>A Notification of Data Availability followed the NPRM requesting comments on data provided. That comment period ended this past Spring. </a:t>
            </a:r>
          </a:p>
        </p:txBody>
      </p:sp>
      <p:sp>
        <p:nvSpPr>
          <p:cNvPr id="4" name="Slide Number Placeholder 3"/>
          <p:cNvSpPr>
            <a:spLocks noGrp="1"/>
          </p:cNvSpPr>
          <p:nvPr>
            <p:ph type="sldNum" sz="quarter" idx="5"/>
          </p:nvPr>
        </p:nvSpPr>
        <p:spPr/>
        <p:txBody>
          <a:bodyPr/>
          <a:lstStyle/>
          <a:p>
            <a:fld id="{98FA19A1-701E-9447-83D6-E655EF807974}" type="slidenum">
              <a:rPr lang="en-US" smtClean="0"/>
              <a:t>5</a:t>
            </a:fld>
            <a:endParaRPr lang="en-US"/>
          </a:p>
        </p:txBody>
      </p:sp>
    </p:spTree>
    <p:extLst>
      <p:ext uri="{BB962C8B-B14F-4D97-AF65-F5344CB8AC3E}">
        <p14:creationId xmlns:p14="http://schemas.microsoft.com/office/powerpoint/2010/main" val="129791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55F32-2729-6FBF-B9D8-E92E11FC12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BDD98-7AC5-88CB-C93F-6BAD70EC83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A04E2-42C7-7141-0003-D488B0B98892}"/>
              </a:ext>
            </a:extLst>
          </p:cNvPr>
          <p:cNvSpPr>
            <a:spLocks noGrp="1"/>
          </p:cNvSpPr>
          <p:nvPr>
            <p:ph type="body" idx="1"/>
          </p:nvPr>
        </p:nvSpPr>
        <p:spPr/>
        <p:txBody>
          <a:bodyPr/>
          <a:lstStyle/>
          <a:p>
            <a:r>
              <a:rPr lang="en-US" dirty="0"/>
              <a:t>Note that I had AI create this picture for me.  Asked it to put a hazmat cargo tank broken down on the side of the interstate with </a:t>
            </a:r>
            <a:r>
              <a:rPr lang="en-US" dirty="0" err="1"/>
              <a:t>fusees</a:t>
            </a:r>
            <a:r>
              <a:rPr lang="en-US" dirty="0"/>
              <a:t> behind it.  We have seen that AI doesn’t completely understand HM – it is learning but if you do use AI for anything please double check the info you receive, as it will not necessarily be accurate.  </a:t>
            </a:r>
          </a:p>
          <a:p>
            <a:endParaRPr lang="en-US" dirty="0"/>
          </a:p>
        </p:txBody>
      </p:sp>
      <p:sp>
        <p:nvSpPr>
          <p:cNvPr id="4" name="Slide Number Placeholder 3">
            <a:extLst>
              <a:ext uri="{FF2B5EF4-FFF2-40B4-BE49-F238E27FC236}">
                <a16:creationId xmlns:a16="http://schemas.microsoft.com/office/drawing/2014/main" id="{437BAEC2-9867-3DB4-766C-ACDBB6A97DAC}"/>
              </a:ext>
            </a:extLst>
          </p:cNvPr>
          <p:cNvSpPr>
            <a:spLocks noGrp="1"/>
          </p:cNvSpPr>
          <p:nvPr>
            <p:ph type="sldNum" sz="quarter" idx="5"/>
          </p:nvPr>
        </p:nvSpPr>
        <p:spPr/>
        <p:txBody>
          <a:bodyPr/>
          <a:lstStyle/>
          <a:p>
            <a:fld id="{98FA19A1-701E-9447-83D6-E655EF807974}" type="slidenum">
              <a:rPr lang="en-US" smtClean="0"/>
              <a:t>6</a:t>
            </a:fld>
            <a:endParaRPr lang="en-US"/>
          </a:p>
        </p:txBody>
      </p:sp>
    </p:spTree>
    <p:extLst>
      <p:ext uri="{BB962C8B-B14F-4D97-AF65-F5344CB8AC3E}">
        <p14:creationId xmlns:p14="http://schemas.microsoft.com/office/powerpoint/2010/main" val="1209024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7</a:t>
            </a:fld>
            <a:endParaRPr lang="en-US"/>
          </a:p>
        </p:txBody>
      </p:sp>
    </p:spTree>
    <p:extLst>
      <p:ext uri="{BB962C8B-B14F-4D97-AF65-F5344CB8AC3E}">
        <p14:creationId xmlns:p14="http://schemas.microsoft.com/office/powerpoint/2010/main" val="608429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tends to be an issue with hazardous waste.  The generator calls it something but in reality it is a mix of a bunch of things.  While they test the material for EPA purposes, they sometimes don’t think to test it for DOT classification purposes too and it ends up misclassified.  </a:t>
            </a:r>
          </a:p>
          <a:p>
            <a:endParaRPr lang="en-US" dirty="0"/>
          </a:p>
          <a:p>
            <a:r>
              <a:rPr lang="en-US" dirty="0"/>
              <a:t>I’m not sure what the ultimate determination was, but if I remember correctly the valve had some damage and it was possible that this material reacted with the metal of the valve or a previous material inside the tank.  It was a lined cargo tank.  </a:t>
            </a:r>
          </a:p>
        </p:txBody>
      </p:sp>
      <p:sp>
        <p:nvSpPr>
          <p:cNvPr id="4" name="Slide Number Placeholder 3"/>
          <p:cNvSpPr>
            <a:spLocks noGrp="1"/>
          </p:cNvSpPr>
          <p:nvPr>
            <p:ph type="sldNum" sz="quarter" idx="5"/>
          </p:nvPr>
        </p:nvSpPr>
        <p:spPr/>
        <p:txBody>
          <a:bodyPr/>
          <a:lstStyle/>
          <a:p>
            <a:fld id="{98FA19A1-701E-9447-83D6-E655EF807974}" type="slidenum">
              <a:rPr lang="en-US" smtClean="0"/>
              <a:t>9</a:t>
            </a:fld>
            <a:endParaRPr lang="en-US"/>
          </a:p>
        </p:txBody>
      </p:sp>
    </p:spTree>
    <p:extLst>
      <p:ext uri="{BB962C8B-B14F-4D97-AF65-F5344CB8AC3E}">
        <p14:creationId xmlns:p14="http://schemas.microsoft.com/office/powerpoint/2010/main" val="3261192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Cargo tank parked at a hotel to stay overnight – picked up anhydrous in TX, delivered to several locations in OK, was headed back home to TX at the time of the incident.  Driver noticed the leak, spoke to his company, checked it out a couple of times, went in and out of the hotel, and finally called for help.  By then the leak was massive.  It came from the manway in the bottom of the tank.  </a:t>
            </a:r>
          </a:p>
          <a:p>
            <a:endParaRPr lang="en-US" dirty="0"/>
          </a:p>
          <a:p>
            <a:r>
              <a:rPr lang="en-US" dirty="0"/>
              <a:t>Roughly 64 people were exposed, 34 required hospitalization, up to 10 were on ventilators, and 14 emergency responders were exposed.  Everyone survived.</a:t>
            </a:r>
          </a:p>
        </p:txBody>
      </p:sp>
      <p:sp>
        <p:nvSpPr>
          <p:cNvPr id="4" name="Slide Number Placeholder 3"/>
          <p:cNvSpPr>
            <a:spLocks noGrp="1"/>
          </p:cNvSpPr>
          <p:nvPr>
            <p:ph type="sldNum" sz="quarter" idx="5"/>
          </p:nvPr>
        </p:nvSpPr>
        <p:spPr/>
        <p:txBody>
          <a:bodyPr/>
          <a:lstStyle/>
          <a:p>
            <a:fld id="{98FA19A1-701E-9447-83D6-E655EF807974}" type="slidenum">
              <a:rPr lang="en-US" smtClean="0"/>
              <a:t>10</a:t>
            </a:fld>
            <a:endParaRPr lang="en-US"/>
          </a:p>
        </p:txBody>
      </p:sp>
    </p:spTree>
    <p:extLst>
      <p:ext uri="{BB962C8B-B14F-4D97-AF65-F5344CB8AC3E}">
        <p14:creationId xmlns:p14="http://schemas.microsoft.com/office/powerpoint/2010/main" val="4042656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129D4-7415-E4B0-76DB-6146A6BA80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6CE5B5-1BC1-1456-8A64-1FEB4731E3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7A5DD-52DE-1EC2-FF0A-EBD3108591B9}"/>
              </a:ext>
            </a:extLst>
          </p:cNvPr>
          <p:cNvSpPr>
            <a:spLocks noGrp="1"/>
          </p:cNvSpPr>
          <p:nvPr>
            <p:ph type="body" idx="1"/>
          </p:nvPr>
        </p:nvSpPr>
        <p:spPr/>
        <p:txBody>
          <a:bodyPr/>
          <a:lstStyle/>
          <a:p>
            <a:r>
              <a:rPr lang="en-US" dirty="0"/>
              <a:t>Left pic – how the leak began.  Right pic – after it went on for awhile.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Anhydrous ammonia is placarded domestically as a 2.2 non-flammable gas (green placard) and must be marked with the words “inhalation hazard”.  It expands at a rate of 850:1, meaning 1 gallon of liquid anhydrous ammonia instantly vaporizes into about 850 gallons of gas.  So it expands and spreads very fast.  </a:t>
            </a:r>
          </a:p>
          <a:p>
            <a:endParaRPr lang="en-US" dirty="0"/>
          </a:p>
        </p:txBody>
      </p:sp>
      <p:sp>
        <p:nvSpPr>
          <p:cNvPr id="4" name="Slide Number Placeholder 3">
            <a:extLst>
              <a:ext uri="{FF2B5EF4-FFF2-40B4-BE49-F238E27FC236}">
                <a16:creationId xmlns:a16="http://schemas.microsoft.com/office/drawing/2014/main" id="{7CA6AC28-F6A3-3407-314A-1CFE91C8337D}"/>
              </a:ext>
            </a:extLst>
          </p:cNvPr>
          <p:cNvSpPr>
            <a:spLocks noGrp="1"/>
          </p:cNvSpPr>
          <p:nvPr>
            <p:ph type="sldNum" sz="quarter" idx="5"/>
          </p:nvPr>
        </p:nvSpPr>
        <p:spPr/>
        <p:txBody>
          <a:bodyPr/>
          <a:lstStyle/>
          <a:p>
            <a:fld id="{98FA19A1-701E-9447-83D6-E655EF807974}" type="slidenum">
              <a:rPr lang="en-US" smtClean="0"/>
              <a:t>11</a:t>
            </a:fld>
            <a:endParaRPr lang="en-US"/>
          </a:p>
        </p:txBody>
      </p:sp>
    </p:spTree>
    <p:extLst>
      <p:ext uri="{BB962C8B-B14F-4D97-AF65-F5344CB8AC3E}">
        <p14:creationId xmlns:p14="http://schemas.microsoft.com/office/powerpoint/2010/main" val="3000875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physically checked all 1,421 nurse tanks over the span of 4 days.  In the cold, then in the heat.  </a:t>
            </a:r>
          </a:p>
        </p:txBody>
      </p:sp>
      <p:sp>
        <p:nvSpPr>
          <p:cNvPr id="4" name="Slide Number Placeholder 3"/>
          <p:cNvSpPr>
            <a:spLocks noGrp="1"/>
          </p:cNvSpPr>
          <p:nvPr>
            <p:ph type="sldNum" sz="quarter" idx="5"/>
          </p:nvPr>
        </p:nvSpPr>
        <p:spPr/>
        <p:txBody>
          <a:bodyPr/>
          <a:lstStyle/>
          <a:p>
            <a:fld id="{98FA19A1-701E-9447-83D6-E655EF807974}" type="slidenum">
              <a:rPr lang="en-US" smtClean="0"/>
              <a:t>15</a:t>
            </a:fld>
            <a:endParaRPr lang="en-US"/>
          </a:p>
        </p:txBody>
      </p:sp>
    </p:spTree>
    <p:extLst>
      <p:ext uri="{BB962C8B-B14F-4D97-AF65-F5344CB8AC3E}">
        <p14:creationId xmlns:p14="http://schemas.microsoft.com/office/powerpoint/2010/main" val="3598683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C9B77-5BB9-8C41-CABB-1C0A46119C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66EABB-92A4-9139-B153-03C4B94033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4F05C-8188-EA18-E112-5EB37BF082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2D6194-4512-0E06-F610-901CF7680302}"/>
              </a:ext>
            </a:extLst>
          </p:cNvPr>
          <p:cNvSpPr>
            <a:spLocks noGrp="1"/>
          </p:cNvSpPr>
          <p:nvPr>
            <p:ph type="sldNum" sz="quarter" idx="5"/>
          </p:nvPr>
        </p:nvSpPr>
        <p:spPr/>
        <p:txBody>
          <a:bodyPr/>
          <a:lstStyle/>
          <a:p>
            <a:fld id="{98FA19A1-701E-9447-83D6-E655EF807974}" type="slidenum">
              <a:rPr lang="en-US" smtClean="0"/>
              <a:t>16</a:t>
            </a:fld>
            <a:endParaRPr lang="en-US"/>
          </a:p>
        </p:txBody>
      </p:sp>
    </p:spTree>
    <p:extLst>
      <p:ext uri="{BB962C8B-B14F-4D97-AF65-F5344CB8AC3E}">
        <p14:creationId xmlns:p14="http://schemas.microsoft.com/office/powerpoint/2010/main" val="4293737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18</a:t>
            </a:fld>
            <a:endParaRPr lang="en-US"/>
          </a:p>
        </p:txBody>
      </p:sp>
    </p:spTree>
    <p:extLst>
      <p:ext uri="{BB962C8B-B14F-4D97-AF65-F5344CB8AC3E}">
        <p14:creationId xmlns:p14="http://schemas.microsoft.com/office/powerpoint/2010/main" val="453577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22</a:t>
            </a:fld>
            <a:endParaRPr lang="en-US"/>
          </a:p>
        </p:txBody>
      </p:sp>
    </p:spTree>
    <p:extLst>
      <p:ext uri="{BB962C8B-B14F-4D97-AF65-F5344CB8AC3E}">
        <p14:creationId xmlns:p14="http://schemas.microsoft.com/office/powerpoint/2010/main" val="1951013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see regarding the placards?</a:t>
            </a:r>
          </a:p>
          <a:p>
            <a:endParaRPr lang="en-US" dirty="0"/>
          </a:p>
          <a:p>
            <a:r>
              <a:rPr lang="en-US" dirty="0"/>
              <a:t>The video shows diesel fuel leaking from undeclared HM.  Explain diesel smuggling issue here.  Diesel must be sold in MX from MX producers – it is not allowed to be brought into MX and sold.  So they are getting creative by adding fuel tanks to truck-tractors and filling them with diesel fuel then smuggling the fuel into MX.  They do not take great care of the tanks, and they aren’t well-made packages, so a surprising number of them were leaking when we inspected them.  More to follow on the next slide. </a:t>
            </a:r>
          </a:p>
        </p:txBody>
      </p:sp>
      <p:sp>
        <p:nvSpPr>
          <p:cNvPr id="4" name="Slide Number Placeholder 3"/>
          <p:cNvSpPr>
            <a:spLocks noGrp="1"/>
          </p:cNvSpPr>
          <p:nvPr>
            <p:ph type="sldNum" sz="quarter" idx="5"/>
          </p:nvPr>
        </p:nvSpPr>
        <p:spPr/>
        <p:txBody>
          <a:bodyPr/>
          <a:lstStyle/>
          <a:p>
            <a:fld id="{98FA19A1-701E-9447-83D6-E655EF807974}" type="slidenum">
              <a:rPr lang="en-US" smtClean="0"/>
              <a:t>23</a:t>
            </a:fld>
            <a:endParaRPr lang="en-US"/>
          </a:p>
        </p:txBody>
      </p:sp>
    </p:spTree>
    <p:extLst>
      <p:ext uri="{BB962C8B-B14F-4D97-AF65-F5344CB8AC3E}">
        <p14:creationId xmlns:p14="http://schemas.microsoft.com/office/powerpoint/2010/main" val="3205430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Anything wrong with this placard?  (we did not adopt the NOMs for use in the U.S. – this placard is approved in Mexico but not U.S.)</a:t>
            </a:r>
          </a:p>
          <a:p>
            <a:endParaRPr lang="en-US" dirty="0"/>
          </a:p>
          <a:p>
            <a:r>
              <a:rPr lang="en-US" dirty="0"/>
              <a:t>What about this tube trailer?  (Cargo tank test date/markings on a tube trailer, also though not shown the numbers on the placard are possibly too small vertically)</a:t>
            </a:r>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25</a:t>
            </a:fld>
            <a:endParaRPr lang="en-US"/>
          </a:p>
        </p:txBody>
      </p:sp>
    </p:spTree>
    <p:extLst>
      <p:ext uri="{BB962C8B-B14F-4D97-AF65-F5344CB8AC3E}">
        <p14:creationId xmlns:p14="http://schemas.microsoft.com/office/powerpoint/2010/main" val="2162574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USC5109 requires a permit for certain materials. </a:t>
            </a:r>
          </a:p>
        </p:txBody>
      </p:sp>
      <p:sp>
        <p:nvSpPr>
          <p:cNvPr id="4" name="Slide Number Placeholder 3"/>
          <p:cNvSpPr>
            <a:spLocks noGrp="1"/>
          </p:cNvSpPr>
          <p:nvPr>
            <p:ph type="sldNum" sz="quarter" idx="5"/>
          </p:nvPr>
        </p:nvSpPr>
        <p:spPr/>
        <p:txBody>
          <a:bodyPr/>
          <a:lstStyle/>
          <a:p>
            <a:fld id="{98FA19A1-701E-9447-83D6-E655EF807974}" type="slidenum">
              <a:rPr lang="en-US" smtClean="0"/>
              <a:t>27</a:t>
            </a:fld>
            <a:endParaRPr lang="en-US"/>
          </a:p>
        </p:txBody>
      </p:sp>
    </p:spTree>
    <p:extLst>
      <p:ext uri="{BB962C8B-B14F-4D97-AF65-F5344CB8AC3E}">
        <p14:creationId xmlns:p14="http://schemas.microsoft.com/office/powerpoint/2010/main" val="2183253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slide that brings it all together.  These are three completely different documents and</a:t>
            </a:r>
            <a:r>
              <a:rPr lang="en-US" baseline="0" dirty="0"/>
              <a:t> all three have different applicability requirements.</a:t>
            </a:r>
          </a:p>
          <a:p>
            <a:r>
              <a:rPr lang="en-US" baseline="0" dirty="0"/>
              <a:t>PHMSA’s hazmat registration has the least writing but includes the most HM (more carriers are subject to this requirement).   A security plan is required for fewer carriers than those who require the HM Registration, and an HMSP is required for even fewer carriers.</a:t>
            </a:r>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28</a:t>
            </a:fld>
            <a:endParaRPr lang="en-US"/>
          </a:p>
        </p:txBody>
      </p:sp>
    </p:spTree>
    <p:extLst>
      <p:ext uri="{BB962C8B-B14F-4D97-AF65-F5344CB8AC3E}">
        <p14:creationId xmlns:p14="http://schemas.microsoft.com/office/powerpoint/2010/main" val="418482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placard pictured in the slide includes a square background – this is required for HRCQ placards (172.507).</a:t>
            </a:r>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30</a:t>
            </a:fld>
            <a:endParaRPr lang="en-US"/>
          </a:p>
        </p:txBody>
      </p:sp>
    </p:spTree>
    <p:extLst>
      <p:ext uri="{BB962C8B-B14F-4D97-AF65-F5344CB8AC3E}">
        <p14:creationId xmlns:p14="http://schemas.microsoft.com/office/powerpoint/2010/main" val="1709205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a question gets asked on the 1.2 placard – compatibility groups are not required on the placards when transported by highway (per 172.504(g) and also per the individual placarding section 172.522).</a:t>
            </a:r>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31</a:t>
            </a:fld>
            <a:endParaRPr lang="en-US"/>
          </a:p>
        </p:txBody>
      </p:sp>
    </p:spTree>
    <p:extLst>
      <p:ext uri="{BB962C8B-B14F-4D97-AF65-F5344CB8AC3E}">
        <p14:creationId xmlns:p14="http://schemas.microsoft.com/office/powerpoint/2010/main" val="3858789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32</a:t>
            </a:fld>
            <a:endParaRPr lang="en-US"/>
          </a:p>
        </p:txBody>
      </p:sp>
    </p:spTree>
    <p:extLst>
      <p:ext uri="{BB962C8B-B14F-4D97-AF65-F5344CB8AC3E}">
        <p14:creationId xmlns:p14="http://schemas.microsoft.com/office/powerpoint/2010/main" val="871349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picture shows Arsine, and special provision 1 in column 7.  Special provision 1 means PIH</a:t>
            </a:r>
            <a:r>
              <a:rPr lang="en-US" baseline="0" dirty="0"/>
              <a:t> (Poison inhalation hazard) Zone A material.  </a:t>
            </a:r>
          </a:p>
          <a:p>
            <a:endParaRPr lang="en-US" baseline="0" dirty="0"/>
          </a:p>
          <a:p>
            <a:r>
              <a:rPr lang="en-US" baseline="0" dirty="0"/>
              <a:t>The picture of the soda bottle is a one-liter bottle.  So more than this amount would need an HMSP.    </a:t>
            </a:r>
            <a:endParaRPr lang="en-US" dirty="0"/>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33</a:t>
            </a:fld>
            <a:endParaRPr lang="en-US"/>
          </a:p>
        </p:txBody>
      </p:sp>
    </p:spTree>
    <p:extLst>
      <p:ext uri="{BB962C8B-B14F-4D97-AF65-F5344CB8AC3E}">
        <p14:creationId xmlns:p14="http://schemas.microsoft.com/office/powerpoint/2010/main" val="1630859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34</a:t>
            </a:fld>
            <a:endParaRPr lang="en-US"/>
          </a:p>
        </p:txBody>
      </p:sp>
    </p:spTree>
    <p:extLst>
      <p:ext uri="{BB962C8B-B14F-4D97-AF65-F5344CB8AC3E}">
        <p14:creationId xmlns:p14="http://schemas.microsoft.com/office/powerpoint/2010/main" val="2111280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See FMCSA’s Safety Advisory Notice on this issue if necessary. Since NH3 is not assigned to Hazard Zone C or D domestically in the 172.101 table it will not be required to possess an HMSP.  </a:t>
            </a:r>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35</a:t>
            </a:fld>
            <a:endParaRPr lang="en-US"/>
          </a:p>
        </p:txBody>
      </p:sp>
    </p:spTree>
    <p:extLst>
      <p:ext uri="{BB962C8B-B14F-4D97-AF65-F5344CB8AC3E}">
        <p14:creationId xmlns:p14="http://schemas.microsoft.com/office/powerpoint/2010/main" val="2955522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two listed on the slide fall under UN1971 (Methane, compressed or Natural gas, compressed) and UN1972 (Methane, refrigerated liquid (cryogenic liquid) or Natural gas, refrigerated liquid (cryogenic liquid)).</a:t>
            </a:r>
          </a:p>
        </p:txBody>
      </p:sp>
      <p:sp>
        <p:nvSpPr>
          <p:cNvPr id="4" name="Slide Number Placeholder 3"/>
          <p:cNvSpPr>
            <a:spLocks noGrp="1"/>
          </p:cNvSpPr>
          <p:nvPr>
            <p:ph type="sldNum" sz="quarter" idx="5"/>
          </p:nvPr>
        </p:nvSpPr>
        <p:spPr/>
        <p:txBody>
          <a:bodyPr/>
          <a:lstStyle/>
          <a:p>
            <a:fld id="{98FA19A1-701E-9447-83D6-E655EF807974}" type="slidenum">
              <a:rPr lang="en-US" smtClean="0"/>
              <a:t>36</a:t>
            </a:fld>
            <a:endParaRPr lang="en-US"/>
          </a:p>
        </p:txBody>
      </p:sp>
    </p:spTree>
    <p:extLst>
      <p:ext uri="{BB962C8B-B14F-4D97-AF65-F5344CB8AC3E}">
        <p14:creationId xmlns:p14="http://schemas.microsoft.com/office/powerpoint/2010/main" val="2744456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regulatory requirement to maintain a copy of the HMSP at the carrier’s PPOB.  The</a:t>
            </a:r>
            <a:r>
              <a:rPr lang="en-US" baseline="0" dirty="0"/>
              <a:t> investigator should confirm the HMSP information in the carrier’s profile or through MCMIS during the investigation.  </a:t>
            </a:r>
          </a:p>
          <a:p>
            <a:endParaRPr lang="en-US" baseline="0" dirty="0"/>
          </a:p>
          <a:p>
            <a:pPr defTabSz="942289">
              <a:defRPr/>
            </a:pPr>
            <a:r>
              <a:rPr lang="en-US" baseline="0" dirty="0"/>
              <a:t>Written route plan is only required during transportation.  THERE IS NO REQUIREMENT TO MAINTAIN THE ROUTE PLAN AFTER THE TRIP HAS BEEN COMPLETETED (no recordkeeping requirement once transportation ends).  You can look for a route plan during the investigation but no violation exists if the carrier failed to keep a copy. </a:t>
            </a:r>
          </a:p>
          <a:p>
            <a:pPr defTabSz="942289">
              <a:defRPr/>
            </a:pPr>
            <a:endParaRPr lang="en-US" baseline="0" dirty="0"/>
          </a:p>
          <a:p>
            <a:r>
              <a:rPr lang="en-US" baseline="0" dirty="0"/>
              <a:t>Part 397 is where the specific routing requirements are explained for these materials.  Specifically 397.67 states that a motor carrier transporting hazardous materials requiring placarding shall operate the vehicle over routes which do not go through or near heavily populated areas, places where crowds are assembled, tunnels, narrow streets, or alleys, except when there is no practicable alternative or an emergency condition exists.  States may also designate specific routes where certain HM is not authorized to be transported.</a:t>
            </a:r>
          </a:p>
          <a:p>
            <a:endParaRPr lang="en-US" baseline="0" dirty="0"/>
          </a:p>
          <a:p>
            <a:pPr defTabSz="942289">
              <a:defRPr/>
            </a:pPr>
            <a:r>
              <a:rPr lang="en-US" dirty="0"/>
              <a:t>FMCSA provides an HM Route Registry</a:t>
            </a:r>
            <a:r>
              <a:rPr lang="en-US" baseline="0" dirty="0"/>
              <a:t> here: </a:t>
            </a:r>
            <a:r>
              <a:rPr lang="en-US" dirty="0">
                <a:hlinkClick r:id="rId3"/>
              </a:rPr>
              <a:t>https://cms8.fmcsa.dot.gov/regulations/hazardous-materials/national-hazardous-materials-route-registry</a:t>
            </a:r>
            <a:r>
              <a:rPr lang="en-US" dirty="0"/>
              <a:t> .  There</a:t>
            </a:r>
            <a:r>
              <a:rPr lang="en-US" baseline="0" dirty="0"/>
              <a:t> are a few questions about HM routing in the SCR.  This is the website you will go to in order to determine if the HM was transported on appropriate routes.</a:t>
            </a:r>
            <a:endParaRPr lang="en-US" dirty="0"/>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37</a:t>
            </a:fld>
            <a:endParaRPr lang="en-US"/>
          </a:p>
        </p:txBody>
      </p:sp>
    </p:spTree>
    <p:extLst>
      <p:ext uri="{BB962C8B-B14F-4D97-AF65-F5344CB8AC3E}">
        <p14:creationId xmlns:p14="http://schemas.microsoft.com/office/powerpoint/2010/main" val="1414456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“Electronic</a:t>
            </a:r>
            <a:r>
              <a:rPr lang="en-US" baseline="0" dirty="0"/>
              <a:t> tracking or monitoring system” includes ELDs.  If ELDs are used for communication, the carrier must still maintain a communication record that contains all required information, if the ELD does not contain all required information.</a:t>
            </a:r>
          </a:p>
          <a:p>
            <a:endParaRPr lang="en-US" baseline="0" dirty="0"/>
          </a:p>
          <a:p>
            <a:r>
              <a:rPr lang="en-US" baseline="0" dirty="0"/>
              <a:t>This includes private carriers.</a:t>
            </a:r>
          </a:p>
          <a:p>
            <a:endParaRPr lang="en-US" baseline="0" dirty="0"/>
          </a:p>
          <a:p>
            <a:r>
              <a:rPr lang="en-US" baseline="0" dirty="0"/>
              <a:t>*** </a:t>
            </a:r>
            <a:r>
              <a:rPr lang="en-US" baseline="0" dirty="0" err="1"/>
              <a:t>eFOTM</a:t>
            </a:r>
            <a:r>
              <a:rPr lang="en-US" baseline="0" dirty="0"/>
              <a:t> 8.1.6 – Owner operators are exempt from this requirement.  </a:t>
            </a:r>
          </a:p>
          <a:p>
            <a:r>
              <a:rPr lang="en-US" dirty="0"/>
              <a:t>Owner/operators transporting under their own authority, or if the only phone number for the motor carrier is the driver’s cell phone number, are not required to maintain a communications plan or log. </a:t>
            </a:r>
          </a:p>
        </p:txBody>
      </p:sp>
      <p:sp>
        <p:nvSpPr>
          <p:cNvPr id="4" name="Slide Number Placeholder 3"/>
          <p:cNvSpPr>
            <a:spLocks noGrp="1"/>
          </p:cNvSpPr>
          <p:nvPr>
            <p:ph type="sldNum" sz="quarter" idx="5"/>
          </p:nvPr>
        </p:nvSpPr>
        <p:spPr/>
        <p:txBody>
          <a:bodyPr/>
          <a:lstStyle/>
          <a:p>
            <a:fld id="{98FA19A1-701E-9447-83D6-E655EF807974}" type="slidenum">
              <a:rPr lang="en-US" smtClean="0"/>
              <a:t>38</a:t>
            </a:fld>
            <a:endParaRPr lang="en-US"/>
          </a:p>
        </p:txBody>
      </p:sp>
    </p:spTree>
    <p:extLst>
      <p:ext uri="{BB962C8B-B14F-4D97-AF65-F5344CB8AC3E}">
        <p14:creationId xmlns:p14="http://schemas.microsoft.com/office/powerpoint/2010/main" val="2501070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Investigative Procedures -- Enhanced Oversight HMSP Motor Carriers</a:t>
            </a:r>
          </a:p>
          <a:p>
            <a:pPr lvl="0"/>
            <a:r>
              <a:rPr lang="en-US" dirty="0">
                <a:effectLst/>
              </a:rPr>
              <a:t>On a monthly basis, we look at the list of HMSP enhanced oversight carriers and assign those carriers to be investigated by Safety Investigators. </a:t>
            </a:r>
          </a:p>
          <a:p>
            <a:pPr lvl="0"/>
            <a:r>
              <a:rPr lang="en-US" dirty="0">
                <a:effectLst/>
              </a:rPr>
              <a:t>First, it will be onsite. We do this for several reasons. A few are so that we can review your security plan. This is obviously a sensitive security document. We don’t want it transmitted or copied unnecessarily. If we absolutely must obtain part or all of it, significant safeguards are taken. Next, to get a full picture of the operation, the products themselves, how they are stored, the vehicles that transport them, and talking in person, like we are today, is always better for us to get a complete understanding of the safety posture overall. </a:t>
            </a:r>
          </a:p>
          <a:p>
            <a:pPr lvl="0"/>
            <a:r>
              <a:rPr lang="en-US" dirty="0">
                <a:effectLst/>
              </a:rPr>
              <a:t>Second, it will be a comprehensive investigation that will result in a safety rating. The onsite comprehensive investigations must take place within 6 months of the carrier appearing on the list. </a:t>
            </a:r>
          </a:p>
          <a:p>
            <a:pPr lvl="0"/>
            <a:r>
              <a:rPr lang="en-US" dirty="0">
                <a:effectLst/>
              </a:rPr>
              <a:t>Follow the normal procedures for conducting a HMSP investigation. </a:t>
            </a:r>
          </a:p>
          <a:p>
            <a:pPr lvl="0"/>
            <a:r>
              <a:rPr lang="en-US" dirty="0">
                <a:effectLst/>
              </a:rPr>
              <a:t>If at any time before the investigation the carrier no longer meets any of the enhanced oversight conditions, then the carrier may be removed from the enhanced oversight list at the DA’s discretion and the investigation cancelled. </a:t>
            </a:r>
          </a:p>
          <a:p>
            <a:pPr lvl="0"/>
            <a:r>
              <a:rPr lang="en-US" dirty="0">
                <a:effectLst/>
              </a:rPr>
              <a:t>After an enhanced oversight HMSP carrier is investigated and receives a final satisfactory rating that carrier will not be placed on the enhanced oversight list for 24 months. </a:t>
            </a:r>
          </a:p>
          <a:p>
            <a:r>
              <a:rPr lang="en-US" u="sng" dirty="0">
                <a:effectLst/>
              </a:rPr>
              <a:t>The Enhanced Oversight conditions are any of these 3 conditions:</a:t>
            </a:r>
            <a:endParaRPr lang="en-US" dirty="0">
              <a:effectLst/>
            </a:endParaRPr>
          </a:p>
          <a:p>
            <a:pPr lvl="0"/>
            <a:r>
              <a:rPr lang="en-US" dirty="0">
                <a:effectLst/>
              </a:rPr>
              <a:t>The motor carrier has the HM Compliance Basic equal to or greater than the HM threshold for the past 2 consecutive months;</a:t>
            </a:r>
          </a:p>
          <a:p>
            <a:r>
              <a:rPr lang="en-US" dirty="0">
                <a:effectLst/>
              </a:rPr>
              <a:t>AND/OR</a:t>
            </a:r>
          </a:p>
          <a:p>
            <a:pPr lvl="0"/>
            <a:r>
              <a:rPr lang="en-US" dirty="0">
                <a:effectLst/>
              </a:rPr>
              <a:t>The motor carrier has any 2 or more BASICs, other than the HM Compliance Basic, equal to or greater than their HM thresholds for the past 2 consecutive months (the carrier may have any 2 of unsafe driving, HOS compliance, crash indicator, driver fitness, controlled substances and alcohol, or vehicle maintenance);</a:t>
            </a:r>
          </a:p>
          <a:p>
            <a:r>
              <a:rPr lang="en-US" dirty="0">
                <a:effectLst/>
              </a:rPr>
              <a:t>OR</a:t>
            </a:r>
          </a:p>
          <a:p>
            <a:pPr lvl="0"/>
            <a:r>
              <a:rPr lang="en-US" dirty="0">
                <a:effectLst/>
              </a:rPr>
              <a:t>The motor carrier has insufficient data which is defined as not enough data to calculate a percentile in SMS during any month of the current 48-month period and in addition to this, the carrier has a safety rating over 4years old.</a:t>
            </a:r>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39</a:t>
            </a:fld>
            <a:endParaRPr lang="en-US"/>
          </a:p>
        </p:txBody>
      </p:sp>
    </p:spTree>
    <p:extLst>
      <p:ext uri="{BB962C8B-B14F-4D97-AF65-F5344CB8AC3E}">
        <p14:creationId xmlns:p14="http://schemas.microsoft.com/office/powerpoint/2010/main" val="41092775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are high explosives, such as black powder, bombs, boosters, explosives for blasting, detonating cord, and display fireworks.  </a:t>
            </a:r>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45</a:t>
            </a:fld>
            <a:endParaRPr lang="en-US"/>
          </a:p>
        </p:txBody>
      </p:sp>
    </p:spTree>
    <p:extLst>
      <p:ext uri="{BB962C8B-B14F-4D97-AF65-F5344CB8AC3E}">
        <p14:creationId xmlns:p14="http://schemas.microsoft.com/office/powerpoint/2010/main" val="28258824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a:t>
            </a:r>
            <a:r>
              <a:rPr lang="en-US" baseline="0" dirty="0"/>
              <a:t> a quantity that requires placarding is equal to or greater than 1,001 pounds of any combination of table 2 materials.  Placards could be required for just the 1.5 materials or for a combination of 1.4, 1.5, and 1.6 materials.</a:t>
            </a:r>
          </a:p>
          <a:p>
            <a:endParaRPr lang="en-US" baseline="0" dirty="0"/>
          </a:p>
          <a:p>
            <a:r>
              <a:rPr lang="en-US" baseline="0" dirty="0"/>
              <a:t>1.4 is used for some detonators and detonating cord and is also used for consumer fireworks.</a:t>
            </a:r>
          </a:p>
          <a:p>
            <a:r>
              <a:rPr lang="en-US" baseline="0" dirty="0"/>
              <a:t>1.5 is most commonly seen by FMCSA with ammonium nitrate fuel oil mixture (ANFO), seen in the picture on the right side of this slide, and transported by and to blasting companies.</a:t>
            </a:r>
          </a:p>
          <a:p>
            <a:r>
              <a:rPr lang="en-US" baseline="0" dirty="0"/>
              <a:t>1.6 is not seen as frequently, but it will occasionally be transported in commerce.</a:t>
            </a:r>
          </a:p>
          <a:p>
            <a:endParaRPr lang="en-US" dirty="0"/>
          </a:p>
        </p:txBody>
      </p:sp>
      <p:sp>
        <p:nvSpPr>
          <p:cNvPr id="4" name="Slide Number Placeholder 3"/>
          <p:cNvSpPr>
            <a:spLocks noGrp="1"/>
          </p:cNvSpPr>
          <p:nvPr>
            <p:ph type="sldNum" sz="quarter" idx="10"/>
          </p:nvPr>
        </p:nvSpPr>
        <p:spPr/>
        <p:txBody>
          <a:bodyPr/>
          <a:lstStyle/>
          <a:p>
            <a:fld id="{494819C5-0072-4A09-9538-63CCB9B86549}" type="slidenum">
              <a:rPr lang="en-US" smtClean="0"/>
              <a:t>46</a:t>
            </a:fld>
            <a:endParaRPr lang="en-US"/>
          </a:p>
        </p:txBody>
      </p:sp>
    </p:spTree>
    <p:extLst>
      <p:ext uri="{BB962C8B-B14F-4D97-AF65-F5344CB8AC3E}">
        <p14:creationId xmlns:p14="http://schemas.microsoft.com/office/powerpoint/2010/main" val="4249782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link to PHMSA’s security</a:t>
            </a:r>
            <a:r>
              <a:rPr lang="en-US" baseline="0" dirty="0"/>
              <a:t> plan guidance brochure. </a:t>
            </a:r>
            <a:r>
              <a:rPr lang="en-US" dirty="0">
                <a:hlinkClick r:id="rId3"/>
              </a:rPr>
              <a:t>https://www.phmsa.dot.gov/sites/phmsa.dot.gov/files/docs/Enhanced%20Security%20Brochure.pdf</a:t>
            </a:r>
            <a:r>
              <a:rPr lang="en-US" dirty="0"/>
              <a:t>  </a:t>
            </a:r>
            <a:endParaRPr lang="en-US" baseline="0" dirty="0"/>
          </a:p>
          <a:p>
            <a:endParaRPr lang="en-US" baseline="0" dirty="0"/>
          </a:p>
          <a:p>
            <a:r>
              <a:rPr lang="en-US" baseline="0" dirty="0"/>
              <a:t>The carrier must assess their own risks - we do not tell them what the risks are.</a:t>
            </a:r>
            <a:endParaRPr lang="en-US" dirty="0"/>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48</a:t>
            </a:fld>
            <a:endParaRPr lang="en-US"/>
          </a:p>
        </p:txBody>
      </p:sp>
    </p:spTree>
    <p:extLst>
      <p:ext uri="{BB962C8B-B14F-4D97-AF65-F5344CB8AC3E}">
        <p14:creationId xmlns:p14="http://schemas.microsoft.com/office/powerpoint/2010/main" val="26596842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b="0" baseline="0" dirty="0"/>
              <a:t>FMCSA does not require the carrier follow any specific measures, just that they assess their own risks and follow the appropriate measures to alleviate those risks within each element listed on the slide.  </a:t>
            </a:r>
            <a:endParaRPr lang="en-US" b="1" baseline="0" dirty="0"/>
          </a:p>
          <a:p>
            <a:endParaRPr lang="en-US" b="1" dirty="0"/>
          </a:p>
          <a:p>
            <a:r>
              <a:rPr lang="en-US" b="1" dirty="0"/>
              <a:t>Personnel</a:t>
            </a:r>
            <a:r>
              <a:rPr lang="en-US" b="1" baseline="0" dirty="0"/>
              <a:t> Security </a:t>
            </a:r>
            <a:r>
              <a:rPr lang="en-US" baseline="0" dirty="0"/>
              <a:t>includes measures to confirm information provided by job applicants for employees who will handle the HM listed on the previous slides.</a:t>
            </a:r>
          </a:p>
          <a:p>
            <a:r>
              <a:rPr lang="en-US" b="1" baseline="0" dirty="0"/>
              <a:t>Unauthorized Access </a:t>
            </a:r>
            <a:r>
              <a:rPr lang="en-US" b="0" baseline="0" dirty="0"/>
              <a:t>includes measures to address the assessed risk that unauthorized people may gain access to the HM listed on the previous slides or to the transport conveyances that will be used to transport the HM.</a:t>
            </a:r>
          </a:p>
          <a:p>
            <a:r>
              <a:rPr lang="en-US" b="1" baseline="0" dirty="0" err="1"/>
              <a:t>En</a:t>
            </a:r>
            <a:r>
              <a:rPr lang="en-US" b="1" baseline="0" dirty="0"/>
              <a:t> Route Security </a:t>
            </a:r>
            <a:r>
              <a:rPr lang="en-US" b="0" baseline="0" dirty="0"/>
              <a:t>includes measures to address the assessed risks from origin to destination, including shipments stored incidental to movement.</a:t>
            </a:r>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49</a:t>
            </a:fld>
            <a:endParaRPr lang="en-US"/>
          </a:p>
        </p:txBody>
      </p:sp>
    </p:spTree>
    <p:extLst>
      <p:ext uri="{BB962C8B-B14F-4D97-AF65-F5344CB8AC3E}">
        <p14:creationId xmlns:p14="http://schemas.microsoft.com/office/powerpoint/2010/main" val="1624295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requirement to</a:t>
            </a:r>
            <a:r>
              <a:rPr lang="en-US" baseline="0" dirty="0"/>
              <a:t> retain previous versions of the security plan – only the current version must be retained.  If you feel that the carrier created the plan the night before you arrived for the investigation, ask them to see the word or pdf document on the computer.  Have them right click and show you the properties and you can see when the document was created. </a:t>
            </a:r>
          </a:p>
          <a:p>
            <a:endParaRPr lang="en-US" baseline="0" dirty="0"/>
          </a:p>
          <a:p>
            <a:r>
              <a:rPr lang="en-US" baseline="0" dirty="0"/>
              <a:t>There is no requirement for the carrier to retain written evidence that they reviewed the plan annually.  You will need to interview the relevant company officials to determine if a violation exists.</a:t>
            </a:r>
          </a:p>
          <a:p>
            <a:endParaRPr lang="en-US" baseline="0" dirty="0"/>
          </a:p>
          <a:p>
            <a:r>
              <a:rPr lang="en-US" baseline="0" dirty="0"/>
              <a:t>Much like with shipping papers, any document that meets all of the applicable criteria can be called a security plan.  Even if the document was written to meet another agency’s security plan requirements (172.804).</a:t>
            </a:r>
            <a:endParaRPr lang="en-US" dirty="0"/>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51</a:t>
            </a:fld>
            <a:endParaRPr lang="en-US"/>
          </a:p>
        </p:txBody>
      </p:sp>
    </p:spTree>
    <p:extLst>
      <p:ext uri="{BB962C8B-B14F-4D97-AF65-F5344CB8AC3E}">
        <p14:creationId xmlns:p14="http://schemas.microsoft.com/office/powerpoint/2010/main" val="2871678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not copy a security plan – </a:t>
            </a:r>
            <a:r>
              <a:rPr lang="en-US" dirty="0" err="1"/>
              <a:t>eFOTM</a:t>
            </a:r>
            <a:r>
              <a:rPr lang="en-US" baseline="0" dirty="0"/>
              <a:t> 8.1.3.5 near the bottom in the security plans section.  Policy – Interim Policy on the Handling, Safeguarding, and Accessibility of Security Plans MC-ECH-004-06. </a:t>
            </a:r>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52</a:t>
            </a:fld>
            <a:endParaRPr lang="en-US"/>
          </a:p>
        </p:txBody>
      </p:sp>
    </p:spTree>
    <p:extLst>
      <p:ext uri="{BB962C8B-B14F-4D97-AF65-F5344CB8AC3E}">
        <p14:creationId xmlns:p14="http://schemas.microsoft.com/office/powerpoint/2010/main" val="3594296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a:t>
            </a:r>
            <a:r>
              <a:rPr lang="en-US" baseline="0" dirty="0"/>
              <a:t> carrier’s plan says that they are going to follow specific security measures, then they must follow those measures or they are in violation of the regulations (failing to adhere to their security plan).</a:t>
            </a:r>
            <a:endParaRPr lang="en-US" dirty="0"/>
          </a:p>
          <a:p>
            <a:endParaRPr lang="en-US" dirty="0"/>
          </a:p>
          <a:p>
            <a:r>
              <a:rPr lang="en-US" dirty="0"/>
              <a:t>Many carriers get security plan</a:t>
            </a:r>
            <a:r>
              <a:rPr lang="en-US" baseline="0" dirty="0"/>
              <a:t> templates from Google, and these plans are often outdated or do not match the carrier’s specific operations.  </a:t>
            </a:r>
            <a:r>
              <a:rPr lang="en-US" dirty="0"/>
              <a:t>Examples of measures included in security plans:</a:t>
            </a:r>
          </a:p>
          <a:p>
            <a:pPr marL="235572" indent="-235572">
              <a:buAutoNum type="arabicPeriod"/>
            </a:pPr>
            <a:r>
              <a:rPr lang="en-US" dirty="0"/>
              <a:t>The storage facility will have motion</a:t>
            </a:r>
            <a:r>
              <a:rPr lang="en-US" baseline="0" dirty="0"/>
              <a:t> activated lights installed and a chain link fence around the perimeter.  Go to the site and check for motion activated lights and a chain link fence.</a:t>
            </a:r>
          </a:p>
          <a:p>
            <a:pPr marL="235572" indent="-235572">
              <a:buAutoNum type="arabicPeriod"/>
            </a:pPr>
            <a:r>
              <a:rPr lang="en-US" baseline="0" dirty="0"/>
              <a:t>Fencing will be inspected at a specific interval and inspection reports will be written, then retained on file.  Check for fence inspection reports.</a:t>
            </a:r>
          </a:p>
          <a:p>
            <a:pPr marL="235572" indent="-235572">
              <a:buAutoNum type="arabicPeriod"/>
            </a:pPr>
            <a:r>
              <a:rPr lang="en-US" baseline="0" dirty="0"/>
              <a:t>Trucks will be locked with a padlock when transporting HM that is covered by the plan.  Check for padlocks and keys.</a:t>
            </a:r>
          </a:p>
          <a:p>
            <a:pPr marL="235572" indent="-235572">
              <a:buAutoNum type="arabicPeriod"/>
            </a:pPr>
            <a:r>
              <a:rPr lang="en-US" baseline="0" dirty="0"/>
              <a:t>Drivers will be provided with cell phones.  Are they?</a:t>
            </a:r>
          </a:p>
          <a:p>
            <a:pPr marL="235572" indent="-235572">
              <a:buAutoNum type="arabicPeriod"/>
            </a:pPr>
            <a:r>
              <a:rPr lang="en-US" baseline="0" dirty="0"/>
              <a:t>Visitors must sign in upon entrance to the facility.  Look for a sign in sheet.</a:t>
            </a:r>
            <a:endParaRPr lang="en-US" dirty="0"/>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53</a:t>
            </a:fld>
            <a:endParaRPr lang="en-US"/>
          </a:p>
        </p:txBody>
      </p:sp>
    </p:spTree>
    <p:extLst>
      <p:ext uri="{BB962C8B-B14F-4D97-AF65-F5344CB8AC3E}">
        <p14:creationId xmlns:p14="http://schemas.microsoft.com/office/powerpoint/2010/main" val="499296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only acute</a:t>
            </a:r>
            <a:r>
              <a:rPr lang="en-US" baseline="0" dirty="0"/>
              <a:t> security plan violations.  There are no critical security plan violations.  Note that every violation shown on this slide uses the same section number – you must pick the most appropriate of these three options when citing this violation.  </a:t>
            </a:r>
            <a:endParaRPr lang="en-US" dirty="0"/>
          </a:p>
          <a:p>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54</a:t>
            </a:fld>
            <a:endParaRPr lang="en-US"/>
          </a:p>
        </p:txBody>
      </p:sp>
    </p:spTree>
    <p:extLst>
      <p:ext uri="{BB962C8B-B14F-4D97-AF65-F5344CB8AC3E}">
        <p14:creationId xmlns:p14="http://schemas.microsoft.com/office/powerpoint/2010/main" val="3509051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We only copy the security</a:t>
            </a:r>
            <a:r>
              <a:rPr lang="en-US" baseline="0" dirty="0"/>
              <a:t> plan when necessary to demonstrate that the motor carrier failed to comply with the applicable security plan regulations.</a:t>
            </a:r>
          </a:p>
          <a:p>
            <a:endParaRPr lang="en-US" baseline="0" dirty="0"/>
          </a:p>
          <a:p>
            <a:r>
              <a:rPr lang="en-US" baseline="0" dirty="0"/>
              <a:t>Ask the carrier to mark the plan first and if they refuse to do so, make sure to mark it yourself and explain that you marked it in your AIM comments.  These markings help to prevent accidental release during FOIA requests or at any other time.  Required</a:t>
            </a:r>
            <a:endParaRPr lang="en-US" dirty="0"/>
          </a:p>
        </p:txBody>
      </p:sp>
      <p:sp>
        <p:nvSpPr>
          <p:cNvPr id="4" name="Slide Number Placeholder 3"/>
          <p:cNvSpPr>
            <a:spLocks noGrp="1"/>
          </p:cNvSpPr>
          <p:nvPr>
            <p:ph type="sldNum" sz="quarter" idx="5"/>
          </p:nvPr>
        </p:nvSpPr>
        <p:spPr/>
        <p:txBody>
          <a:bodyPr/>
          <a:lstStyle/>
          <a:p>
            <a:fld id="{98FA19A1-701E-9447-83D6-E655EF807974}" type="slidenum">
              <a:rPr lang="en-US" smtClean="0"/>
              <a:t>57</a:t>
            </a:fld>
            <a:endParaRPr lang="en-US"/>
          </a:p>
        </p:txBody>
      </p:sp>
    </p:spTree>
    <p:extLst>
      <p:ext uri="{BB962C8B-B14F-4D97-AF65-F5344CB8AC3E}">
        <p14:creationId xmlns:p14="http://schemas.microsoft.com/office/powerpoint/2010/main" val="2499897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3467E3-CFC5-0E43-9BB1-2425FADC651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A38438-2038-FF43-8270-6F0682C6A54D}"/>
              </a:ext>
            </a:extLst>
          </p:cNvPr>
          <p:cNvSpPr>
            <a:spLocks noGrp="1"/>
          </p:cNvSpPr>
          <p:nvPr>
            <p:ph type="title"/>
          </p:nvPr>
        </p:nvSpPr>
        <p:spPr>
          <a:xfrm>
            <a:off x="506895" y="5192309"/>
            <a:ext cx="7951306" cy="639079"/>
          </a:xfrm>
        </p:spPr>
        <p:txBody>
          <a:bodyPr anchor="t">
            <a:normAutofit/>
          </a:bodyPr>
          <a:lstStyle>
            <a:lvl1pPr>
              <a:defRPr sz="3400" b="1">
                <a:solidFill>
                  <a:srgbClr val="001647"/>
                </a:solidFil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F9D14477-8DCF-5049-BC0B-028B71AB8F1A}"/>
              </a:ext>
            </a:extLst>
          </p:cNvPr>
          <p:cNvSpPr/>
          <p:nvPr userDrawn="1"/>
        </p:nvSpPr>
        <p:spPr>
          <a:xfrm>
            <a:off x="9294349" y="2878812"/>
            <a:ext cx="2452172" cy="2056602"/>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EF461F-F5AA-C345-BCFB-F894F4E1BB4A}"/>
              </a:ext>
            </a:extLst>
          </p:cNvPr>
          <p:cNvSpPr/>
          <p:nvPr userDrawn="1"/>
        </p:nvSpPr>
        <p:spPr>
          <a:xfrm>
            <a:off x="4347509" y="460059"/>
            <a:ext cx="2104087" cy="566553"/>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1AA06FB-437F-EF40-B8C0-C4D5BA17799E}"/>
              </a:ext>
            </a:extLst>
          </p:cNvPr>
          <p:cNvSpPr/>
          <p:nvPr userDrawn="1"/>
        </p:nvSpPr>
        <p:spPr>
          <a:xfrm>
            <a:off x="10430111" y="460059"/>
            <a:ext cx="1316410" cy="2280897"/>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B00CA12-6F05-304D-99A5-F371775BE839}"/>
              </a:ext>
            </a:extLst>
          </p:cNvPr>
          <p:cNvSpPr/>
          <p:nvPr userDrawn="1"/>
        </p:nvSpPr>
        <p:spPr>
          <a:xfrm>
            <a:off x="7843414" y="2878812"/>
            <a:ext cx="1316410" cy="2056602"/>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A753C7-587D-4644-B155-38C8D859A0BC}"/>
              </a:ext>
            </a:extLst>
          </p:cNvPr>
          <p:cNvSpPr/>
          <p:nvPr userDrawn="1"/>
        </p:nvSpPr>
        <p:spPr>
          <a:xfrm>
            <a:off x="503518" y="4566081"/>
            <a:ext cx="2257060" cy="369333"/>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EECC4D7-182D-9C4D-82CC-076B3A059A8B}"/>
              </a:ext>
            </a:extLst>
          </p:cNvPr>
          <p:cNvSpPr/>
          <p:nvPr userDrawn="1"/>
        </p:nvSpPr>
        <p:spPr>
          <a:xfrm>
            <a:off x="503518" y="2878811"/>
            <a:ext cx="2257060" cy="1555989"/>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BF5BC0E-F317-834A-8A09-85F409B229B4}"/>
              </a:ext>
            </a:extLst>
          </p:cNvPr>
          <p:cNvSpPr/>
          <p:nvPr userDrawn="1"/>
        </p:nvSpPr>
        <p:spPr>
          <a:xfrm>
            <a:off x="4347509" y="1164467"/>
            <a:ext cx="2104087" cy="1576485"/>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374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3467E3-CFC5-0E43-9BB1-2425FADC651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18">
            <a:extLst>
              <a:ext uri="{FF2B5EF4-FFF2-40B4-BE49-F238E27FC236}">
                <a16:creationId xmlns:a16="http://schemas.microsoft.com/office/drawing/2014/main" id="{BB05AF72-2623-FD46-B079-6576912A3F5E}"/>
              </a:ext>
            </a:extLst>
          </p:cNvPr>
          <p:cNvSpPr>
            <a:spLocks noGrp="1"/>
          </p:cNvSpPr>
          <p:nvPr>
            <p:ph type="pic" sz="quarter" idx="10"/>
          </p:nvPr>
        </p:nvSpPr>
        <p:spPr>
          <a:xfrm>
            <a:off x="503238" y="460375"/>
            <a:ext cx="3709987" cy="2281238"/>
          </a:xfrm>
          <a:solidFill>
            <a:schemeClr val="bg1">
              <a:lumMod val="50000"/>
            </a:schemeClr>
          </a:solidFill>
        </p:spPr>
        <p:txBody>
          <a:bodyPr>
            <a:normAutofit/>
          </a:bodyPr>
          <a:lstStyle>
            <a:lvl1pPr marL="0" indent="0">
              <a:buNone/>
              <a:defRPr sz="1500">
                <a:solidFill>
                  <a:schemeClr val="bg1">
                    <a:lumMod val="95000"/>
                  </a:schemeClr>
                </a:solidFill>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83274518-1C46-0E40-82ED-079802A2D970}"/>
              </a:ext>
            </a:extLst>
          </p:cNvPr>
          <p:cNvSpPr>
            <a:spLocks noGrp="1"/>
          </p:cNvSpPr>
          <p:nvPr>
            <p:ph type="pic" sz="quarter" idx="11"/>
          </p:nvPr>
        </p:nvSpPr>
        <p:spPr>
          <a:xfrm>
            <a:off x="6585604" y="460375"/>
            <a:ext cx="3709987" cy="2281238"/>
          </a:xfrm>
          <a:solidFill>
            <a:schemeClr val="bg1">
              <a:lumMod val="50000"/>
            </a:schemeClr>
          </a:solidFill>
        </p:spPr>
        <p:txBody>
          <a:bodyPr>
            <a:normAutofit/>
          </a:bodyPr>
          <a:lstStyle>
            <a:lvl1pPr marL="0" indent="0">
              <a:buNone/>
              <a:defRPr sz="1500">
                <a:solidFill>
                  <a:schemeClr val="bg1">
                    <a:lumMod val="95000"/>
                  </a:schemeClr>
                </a:solidFill>
              </a:defRPr>
            </a:lvl1pPr>
          </a:lstStyle>
          <a:p>
            <a:r>
              <a:rPr lang="en-US"/>
              <a:t>Click icon to add picture</a:t>
            </a:r>
            <a:endParaRPr lang="en-US" dirty="0"/>
          </a:p>
        </p:txBody>
      </p:sp>
      <p:sp>
        <p:nvSpPr>
          <p:cNvPr id="21" name="Picture Placeholder 18">
            <a:extLst>
              <a:ext uri="{FF2B5EF4-FFF2-40B4-BE49-F238E27FC236}">
                <a16:creationId xmlns:a16="http://schemas.microsoft.com/office/drawing/2014/main" id="{48F0348D-0198-2446-B87F-B8C389E09EB8}"/>
              </a:ext>
            </a:extLst>
          </p:cNvPr>
          <p:cNvSpPr>
            <a:spLocks noGrp="1"/>
          </p:cNvSpPr>
          <p:nvPr>
            <p:ph type="pic" sz="quarter" idx="12"/>
          </p:nvPr>
        </p:nvSpPr>
        <p:spPr>
          <a:xfrm>
            <a:off x="2901696" y="2878813"/>
            <a:ext cx="4807204" cy="2056601"/>
          </a:xfrm>
          <a:solidFill>
            <a:schemeClr val="bg1">
              <a:lumMod val="50000"/>
            </a:schemeClr>
          </a:solidFill>
        </p:spPr>
        <p:txBody>
          <a:bodyPr>
            <a:normAutofit/>
          </a:bodyPr>
          <a:lstStyle>
            <a:lvl1pPr marL="0" indent="0">
              <a:buNone/>
              <a:defRPr sz="1500">
                <a:solidFill>
                  <a:schemeClr val="bg1"/>
                </a:solidFill>
              </a:defRPr>
            </a:lvl1pPr>
          </a:lstStyle>
          <a:p>
            <a:r>
              <a:rPr lang="en-US"/>
              <a:t>Click icon to add picture</a:t>
            </a:r>
            <a:endParaRPr lang="en-US" dirty="0"/>
          </a:p>
        </p:txBody>
      </p:sp>
      <p:pic>
        <p:nvPicPr>
          <p:cNvPr id="5" name="Picture 4" descr="US DOT FMCSA logo">
            <a:extLst>
              <a:ext uri="{FF2B5EF4-FFF2-40B4-BE49-F238E27FC236}">
                <a16:creationId xmlns:a16="http://schemas.microsoft.com/office/drawing/2014/main" id="{F377FF18-0CE1-0E41-8A1C-22DE46C83D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2512" y="5903843"/>
            <a:ext cx="2445602" cy="681275"/>
          </a:xfrm>
          <a:prstGeom prst="rect">
            <a:avLst/>
          </a:prstGeom>
        </p:spPr>
      </p:pic>
      <p:sp>
        <p:nvSpPr>
          <p:cNvPr id="2" name="Title 1">
            <a:extLst>
              <a:ext uri="{FF2B5EF4-FFF2-40B4-BE49-F238E27FC236}">
                <a16:creationId xmlns:a16="http://schemas.microsoft.com/office/drawing/2014/main" id="{56A38438-2038-FF43-8270-6F0682C6A54D}"/>
              </a:ext>
            </a:extLst>
          </p:cNvPr>
          <p:cNvSpPr>
            <a:spLocks noGrp="1"/>
          </p:cNvSpPr>
          <p:nvPr>
            <p:ph type="title"/>
          </p:nvPr>
        </p:nvSpPr>
        <p:spPr>
          <a:xfrm>
            <a:off x="506895" y="5192309"/>
            <a:ext cx="7951306" cy="639079"/>
          </a:xfrm>
        </p:spPr>
        <p:txBody>
          <a:bodyPr anchor="t">
            <a:normAutofit/>
          </a:bodyPr>
          <a:lstStyle>
            <a:lvl1pPr>
              <a:defRPr sz="3400" b="1">
                <a:solidFill>
                  <a:srgbClr val="001647"/>
                </a:solidFil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F9D14477-8DCF-5049-BC0B-028B71AB8F1A}"/>
              </a:ext>
            </a:extLst>
          </p:cNvPr>
          <p:cNvSpPr/>
          <p:nvPr userDrawn="1"/>
        </p:nvSpPr>
        <p:spPr>
          <a:xfrm>
            <a:off x="9294349" y="2878812"/>
            <a:ext cx="2452172" cy="2056602"/>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EF461F-F5AA-C345-BCFB-F894F4E1BB4A}"/>
              </a:ext>
            </a:extLst>
          </p:cNvPr>
          <p:cNvSpPr/>
          <p:nvPr userDrawn="1"/>
        </p:nvSpPr>
        <p:spPr>
          <a:xfrm>
            <a:off x="4347509" y="460059"/>
            <a:ext cx="2104087" cy="566553"/>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1AA06FB-437F-EF40-B8C0-C4D5BA17799E}"/>
              </a:ext>
            </a:extLst>
          </p:cNvPr>
          <p:cNvSpPr/>
          <p:nvPr userDrawn="1"/>
        </p:nvSpPr>
        <p:spPr>
          <a:xfrm>
            <a:off x="10430111" y="460059"/>
            <a:ext cx="1316410" cy="2280897"/>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B00CA12-6F05-304D-99A5-F371775BE839}"/>
              </a:ext>
            </a:extLst>
          </p:cNvPr>
          <p:cNvSpPr/>
          <p:nvPr userDrawn="1"/>
        </p:nvSpPr>
        <p:spPr>
          <a:xfrm>
            <a:off x="7843414" y="2878812"/>
            <a:ext cx="1316410" cy="2056602"/>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A753C7-587D-4644-B155-38C8D859A0BC}"/>
              </a:ext>
            </a:extLst>
          </p:cNvPr>
          <p:cNvSpPr/>
          <p:nvPr userDrawn="1"/>
        </p:nvSpPr>
        <p:spPr>
          <a:xfrm>
            <a:off x="503518" y="4566081"/>
            <a:ext cx="2257060" cy="369333"/>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EECC4D7-182D-9C4D-82CC-076B3A059A8B}"/>
              </a:ext>
            </a:extLst>
          </p:cNvPr>
          <p:cNvSpPr/>
          <p:nvPr userDrawn="1"/>
        </p:nvSpPr>
        <p:spPr>
          <a:xfrm>
            <a:off x="503518" y="2878811"/>
            <a:ext cx="2257060" cy="1555989"/>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BF5BC0E-F317-834A-8A09-85F409B229B4}"/>
              </a:ext>
            </a:extLst>
          </p:cNvPr>
          <p:cNvSpPr/>
          <p:nvPr userDrawn="1"/>
        </p:nvSpPr>
        <p:spPr>
          <a:xfrm>
            <a:off x="4347509" y="1164467"/>
            <a:ext cx="2104087" cy="1576485"/>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646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3467E3-CFC5-0E43-9BB1-2425FADC651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S DOT FMCSA logo">
            <a:extLst>
              <a:ext uri="{FF2B5EF4-FFF2-40B4-BE49-F238E27FC236}">
                <a16:creationId xmlns:a16="http://schemas.microsoft.com/office/drawing/2014/main" id="{F377FF18-0CE1-0E41-8A1C-22DE46C83D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2512" y="5903843"/>
            <a:ext cx="2445602" cy="681275"/>
          </a:xfrm>
          <a:prstGeom prst="rect">
            <a:avLst/>
          </a:prstGeom>
        </p:spPr>
      </p:pic>
      <p:sp>
        <p:nvSpPr>
          <p:cNvPr id="2" name="Title 1">
            <a:extLst>
              <a:ext uri="{FF2B5EF4-FFF2-40B4-BE49-F238E27FC236}">
                <a16:creationId xmlns:a16="http://schemas.microsoft.com/office/drawing/2014/main" id="{56A38438-2038-FF43-8270-6F0682C6A54D}"/>
              </a:ext>
            </a:extLst>
          </p:cNvPr>
          <p:cNvSpPr>
            <a:spLocks noGrp="1"/>
          </p:cNvSpPr>
          <p:nvPr>
            <p:ph type="title"/>
          </p:nvPr>
        </p:nvSpPr>
        <p:spPr>
          <a:xfrm>
            <a:off x="506895" y="5192309"/>
            <a:ext cx="7951306" cy="639079"/>
          </a:xfrm>
        </p:spPr>
        <p:txBody>
          <a:bodyPr anchor="t">
            <a:normAutofit/>
          </a:bodyPr>
          <a:lstStyle>
            <a:lvl1pPr>
              <a:defRPr sz="3400" b="1">
                <a:solidFill>
                  <a:srgbClr val="001647"/>
                </a:solidFill>
              </a:defRPr>
            </a:lvl1pPr>
          </a:lstStyle>
          <a:p>
            <a:r>
              <a:rPr lang="en-US"/>
              <a:t>Click to edit Master title style</a:t>
            </a:r>
            <a:endParaRPr lang="en-US" dirty="0"/>
          </a:p>
        </p:txBody>
      </p:sp>
      <p:sp>
        <p:nvSpPr>
          <p:cNvPr id="17" name="Rectangle 16">
            <a:extLst>
              <a:ext uri="{FF2B5EF4-FFF2-40B4-BE49-F238E27FC236}">
                <a16:creationId xmlns:a16="http://schemas.microsoft.com/office/drawing/2014/main" id="{43E64729-008F-0540-8B0B-F185B4CE91B3}"/>
              </a:ext>
            </a:extLst>
          </p:cNvPr>
          <p:cNvSpPr/>
          <p:nvPr userDrawn="1"/>
        </p:nvSpPr>
        <p:spPr>
          <a:xfrm>
            <a:off x="503518" y="4566081"/>
            <a:ext cx="9864870" cy="369333"/>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4D15A2F-0CD7-4B4F-8A76-6B6B10A5A488}"/>
              </a:ext>
            </a:extLst>
          </p:cNvPr>
          <p:cNvSpPr/>
          <p:nvPr userDrawn="1"/>
        </p:nvSpPr>
        <p:spPr>
          <a:xfrm>
            <a:off x="7076695" y="2213967"/>
            <a:ext cx="1231651" cy="2205633"/>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AF5964A-4A20-4242-A078-680487CE34F6}"/>
              </a:ext>
            </a:extLst>
          </p:cNvPr>
          <p:cNvSpPr/>
          <p:nvPr userDrawn="1"/>
        </p:nvSpPr>
        <p:spPr>
          <a:xfrm>
            <a:off x="10514869" y="4566081"/>
            <a:ext cx="1231651" cy="369333"/>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44E7C3F-9969-6B42-879C-6489B18A2BD2}"/>
              </a:ext>
            </a:extLst>
          </p:cNvPr>
          <p:cNvSpPr/>
          <p:nvPr userDrawn="1"/>
        </p:nvSpPr>
        <p:spPr>
          <a:xfrm>
            <a:off x="10514869" y="459714"/>
            <a:ext cx="1231651" cy="1607771"/>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71514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3467E3-CFC5-0E43-9BB1-2425FADC651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S DOT FMCSA logo">
            <a:extLst>
              <a:ext uri="{FF2B5EF4-FFF2-40B4-BE49-F238E27FC236}">
                <a16:creationId xmlns:a16="http://schemas.microsoft.com/office/drawing/2014/main" id="{F377FF18-0CE1-0E41-8A1C-22DE46C83D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2512" y="5903843"/>
            <a:ext cx="2445602" cy="681275"/>
          </a:xfrm>
          <a:prstGeom prst="rect">
            <a:avLst/>
          </a:prstGeom>
        </p:spPr>
      </p:pic>
      <p:sp>
        <p:nvSpPr>
          <p:cNvPr id="2" name="Title 1">
            <a:extLst>
              <a:ext uri="{FF2B5EF4-FFF2-40B4-BE49-F238E27FC236}">
                <a16:creationId xmlns:a16="http://schemas.microsoft.com/office/drawing/2014/main" id="{56A38438-2038-FF43-8270-6F0682C6A54D}"/>
              </a:ext>
            </a:extLst>
          </p:cNvPr>
          <p:cNvSpPr>
            <a:spLocks noGrp="1"/>
          </p:cNvSpPr>
          <p:nvPr>
            <p:ph type="title"/>
          </p:nvPr>
        </p:nvSpPr>
        <p:spPr>
          <a:xfrm>
            <a:off x="506895" y="5192309"/>
            <a:ext cx="7951306" cy="639079"/>
          </a:xfrm>
        </p:spPr>
        <p:txBody>
          <a:bodyPr anchor="t">
            <a:normAutofit/>
          </a:bodyPr>
          <a:lstStyle>
            <a:lvl1pPr>
              <a:defRPr sz="3400" b="1">
                <a:solidFill>
                  <a:srgbClr val="001647"/>
                </a:solidFill>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F9D14477-8DCF-5049-BC0B-028B71AB8F1A}"/>
              </a:ext>
            </a:extLst>
          </p:cNvPr>
          <p:cNvSpPr/>
          <p:nvPr userDrawn="1"/>
        </p:nvSpPr>
        <p:spPr>
          <a:xfrm>
            <a:off x="9294349" y="2878812"/>
            <a:ext cx="2452172" cy="2056602"/>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EF461F-F5AA-C345-BCFB-F894F4E1BB4A}"/>
              </a:ext>
            </a:extLst>
          </p:cNvPr>
          <p:cNvSpPr/>
          <p:nvPr userDrawn="1"/>
        </p:nvSpPr>
        <p:spPr>
          <a:xfrm>
            <a:off x="4347509" y="460059"/>
            <a:ext cx="2104087" cy="566553"/>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1AA06FB-437F-EF40-B8C0-C4D5BA17799E}"/>
              </a:ext>
            </a:extLst>
          </p:cNvPr>
          <p:cNvSpPr/>
          <p:nvPr userDrawn="1"/>
        </p:nvSpPr>
        <p:spPr>
          <a:xfrm>
            <a:off x="10430111" y="460059"/>
            <a:ext cx="1316410" cy="2280897"/>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B00CA12-6F05-304D-99A5-F371775BE839}"/>
              </a:ext>
            </a:extLst>
          </p:cNvPr>
          <p:cNvSpPr/>
          <p:nvPr userDrawn="1"/>
        </p:nvSpPr>
        <p:spPr>
          <a:xfrm>
            <a:off x="7843414" y="2878812"/>
            <a:ext cx="1316410" cy="2056602"/>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A753C7-587D-4644-B155-38C8D859A0BC}"/>
              </a:ext>
            </a:extLst>
          </p:cNvPr>
          <p:cNvSpPr/>
          <p:nvPr userDrawn="1"/>
        </p:nvSpPr>
        <p:spPr>
          <a:xfrm>
            <a:off x="503518" y="4566081"/>
            <a:ext cx="2257060" cy="369333"/>
          </a:xfrm>
          <a:prstGeom prst="rect">
            <a:avLst/>
          </a:prstGeom>
          <a:solidFill>
            <a:srgbClr val="CCC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EECC4D7-182D-9C4D-82CC-076B3A059A8B}"/>
              </a:ext>
            </a:extLst>
          </p:cNvPr>
          <p:cNvSpPr/>
          <p:nvPr userDrawn="1"/>
        </p:nvSpPr>
        <p:spPr>
          <a:xfrm>
            <a:off x="503518" y="2878811"/>
            <a:ext cx="2257060" cy="1555989"/>
          </a:xfrm>
          <a:prstGeom prst="rect">
            <a:avLst/>
          </a:prstGeom>
          <a:solidFill>
            <a:srgbClr val="EEB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BF5BC0E-F317-834A-8A09-85F409B229B4}"/>
              </a:ext>
            </a:extLst>
          </p:cNvPr>
          <p:cNvSpPr/>
          <p:nvPr userDrawn="1"/>
        </p:nvSpPr>
        <p:spPr>
          <a:xfrm>
            <a:off x="4347509" y="1164467"/>
            <a:ext cx="2104087" cy="1576485"/>
          </a:xfrm>
          <a:prstGeom prst="rect">
            <a:avLst/>
          </a:prstGeom>
          <a:solidFill>
            <a:srgbClr val="CCC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CDEEF8D0-629A-A046-936E-78DC33C64624}"/>
              </a:ext>
            </a:extLst>
          </p:cNvPr>
          <p:cNvSpPr/>
          <p:nvPr userDrawn="1"/>
        </p:nvSpPr>
        <p:spPr>
          <a:xfrm>
            <a:off x="503518" y="460059"/>
            <a:ext cx="3709667" cy="2280893"/>
          </a:xfrm>
          <a:prstGeom prst="rect">
            <a:avLst/>
          </a:prstGeom>
          <a:solidFill>
            <a:srgbClr val="001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0ACDBAB-DF67-E641-9711-6FE6C858740A}"/>
              </a:ext>
            </a:extLst>
          </p:cNvPr>
          <p:cNvSpPr/>
          <p:nvPr userDrawn="1"/>
        </p:nvSpPr>
        <p:spPr>
          <a:xfrm>
            <a:off x="2895103" y="2878812"/>
            <a:ext cx="4813786" cy="2056602"/>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847D1EA-9B50-274A-B38B-0050B8146691}"/>
              </a:ext>
            </a:extLst>
          </p:cNvPr>
          <p:cNvSpPr/>
          <p:nvPr userDrawn="1"/>
        </p:nvSpPr>
        <p:spPr>
          <a:xfrm>
            <a:off x="6585920" y="460059"/>
            <a:ext cx="3709666" cy="2280897"/>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389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3467E3-CFC5-0E43-9BB1-2425FADC651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S DOT FMCSA logo">
            <a:extLst>
              <a:ext uri="{FF2B5EF4-FFF2-40B4-BE49-F238E27FC236}">
                <a16:creationId xmlns:a16="http://schemas.microsoft.com/office/drawing/2014/main" id="{F377FF18-0CE1-0E41-8A1C-22DE46C83D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6028" y="6030180"/>
            <a:ext cx="1992085" cy="554938"/>
          </a:xfrm>
          <a:prstGeom prst="rect">
            <a:avLst/>
          </a:prstGeom>
        </p:spPr>
      </p:pic>
      <p:sp>
        <p:nvSpPr>
          <p:cNvPr id="15" name="Rectangle 14">
            <a:extLst>
              <a:ext uri="{FF2B5EF4-FFF2-40B4-BE49-F238E27FC236}">
                <a16:creationId xmlns:a16="http://schemas.microsoft.com/office/drawing/2014/main" id="{1B2FE139-1C95-6D4E-8696-4D8DE804C3F2}"/>
              </a:ext>
            </a:extLst>
          </p:cNvPr>
          <p:cNvSpPr/>
          <p:nvPr userDrawn="1"/>
        </p:nvSpPr>
        <p:spPr>
          <a:xfrm>
            <a:off x="460252" y="2020193"/>
            <a:ext cx="783613" cy="1881102"/>
          </a:xfrm>
          <a:prstGeom prst="rect">
            <a:avLst/>
          </a:prstGeom>
          <a:solidFill>
            <a:srgbClr val="0070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ABC8"/>
              </a:solidFill>
            </a:endParaRPr>
          </a:p>
        </p:txBody>
      </p:sp>
      <p:sp>
        <p:nvSpPr>
          <p:cNvPr id="16" name="Rectangle 15">
            <a:extLst>
              <a:ext uri="{FF2B5EF4-FFF2-40B4-BE49-F238E27FC236}">
                <a16:creationId xmlns:a16="http://schemas.microsoft.com/office/drawing/2014/main" id="{6461583C-FC04-CB40-913A-23D0EA118801}"/>
              </a:ext>
            </a:extLst>
          </p:cNvPr>
          <p:cNvSpPr/>
          <p:nvPr userDrawn="1"/>
        </p:nvSpPr>
        <p:spPr>
          <a:xfrm>
            <a:off x="460252" y="4058017"/>
            <a:ext cx="783613" cy="783614"/>
          </a:xfrm>
          <a:prstGeom prst="rect">
            <a:avLst/>
          </a:prstGeom>
          <a:solidFill>
            <a:srgbClr val="F1B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EEB111"/>
              </a:solidFill>
            </a:endParaRPr>
          </a:p>
        </p:txBody>
      </p:sp>
      <p:sp>
        <p:nvSpPr>
          <p:cNvPr id="17" name="Rectangle 16">
            <a:extLst>
              <a:ext uri="{FF2B5EF4-FFF2-40B4-BE49-F238E27FC236}">
                <a16:creationId xmlns:a16="http://schemas.microsoft.com/office/drawing/2014/main" id="{46EEFDCE-03DF-9D47-91A2-96A3C7D88B1D}"/>
              </a:ext>
            </a:extLst>
          </p:cNvPr>
          <p:cNvSpPr/>
          <p:nvPr userDrawn="1"/>
        </p:nvSpPr>
        <p:spPr>
          <a:xfrm>
            <a:off x="10948135" y="2016369"/>
            <a:ext cx="783613" cy="2825262"/>
          </a:xfrm>
          <a:prstGeom prst="rect">
            <a:avLst/>
          </a:prstGeom>
          <a:solidFill>
            <a:srgbClr val="F1B0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EEB111"/>
              </a:solidFill>
            </a:endParaRPr>
          </a:p>
        </p:txBody>
      </p:sp>
      <p:sp>
        <p:nvSpPr>
          <p:cNvPr id="18" name="Rectangle 17">
            <a:extLst>
              <a:ext uri="{FF2B5EF4-FFF2-40B4-BE49-F238E27FC236}">
                <a16:creationId xmlns:a16="http://schemas.microsoft.com/office/drawing/2014/main" id="{72A14A91-FDF6-2943-B386-776E1C90F29F}"/>
              </a:ext>
            </a:extLst>
          </p:cNvPr>
          <p:cNvSpPr/>
          <p:nvPr userDrawn="1"/>
        </p:nvSpPr>
        <p:spPr>
          <a:xfrm>
            <a:off x="1389326" y="2016369"/>
            <a:ext cx="9400811" cy="2825262"/>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3E7E"/>
              </a:solidFill>
            </a:endParaRPr>
          </a:p>
        </p:txBody>
      </p:sp>
      <p:sp>
        <p:nvSpPr>
          <p:cNvPr id="4" name="Title 3">
            <a:extLst>
              <a:ext uri="{FF2B5EF4-FFF2-40B4-BE49-F238E27FC236}">
                <a16:creationId xmlns:a16="http://schemas.microsoft.com/office/drawing/2014/main" id="{71A04CE1-43CF-204D-9093-587FFF6E2C01}"/>
              </a:ext>
            </a:extLst>
          </p:cNvPr>
          <p:cNvSpPr>
            <a:spLocks noGrp="1"/>
          </p:cNvSpPr>
          <p:nvPr>
            <p:ph type="title"/>
          </p:nvPr>
        </p:nvSpPr>
        <p:spPr>
          <a:xfrm>
            <a:off x="1401863" y="2352807"/>
            <a:ext cx="9388274" cy="2055399"/>
          </a:xfrm>
        </p:spPr>
        <p:txBody>
          <a:bodyPr anchor="ctr" anchorCtr="0">
            <a:normAutofit/>
          </a:bodyPr>
          <a:lstStyle>
            <a:lvl1pPr algn="ctr">
              <a:defRPr sz="4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8888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E3D3-71A2-5A4F-8165-057F8919CA6B}"/>
              </a:ext>
            </a:extLst>
          </p:cNvPr>
          <p:cNvSpPr>
            <a:spLocks noGrp="1"/>
          </p:cNvSpPr>
          <p:nvPr>
            <p:ph type="title" hasCustomPrompt="1"/>
          </p:nvPr>
        </p:nvSpPr>
        <p:spPr>
          <a:xfrm>
            <a:off x="457200" y="127000"/>
            <a:ext cx="11277600" cy="916609"/>
          </a:xfrm>
        </p:spPr>
        <p:txBody>
          <a:bodyPr lIns="0" anchor="b" anchorCtr="0"/>
          <a:lstStyle/>
          <a:p>
            <a:r>
              <a:rPr lang="en-US" dirty="0"/>
              <a:t>Click to edit master title style</a:t>
            </a:r>
          </a:p>
        </p:txBody>
      </p:sp>
      <p:sp>
        <p:nvSpPr>
          <p:cNvPr id="3" name="Content Placeholder 2">
            <a:extLst>
              <a:ext uri="{FF2B5EF4-FFF2-40B4-BE49-F238E27FC236}">
                <a16:creationId xmlns:a16="http://schemas.microsoft.com/office/drawing/2014/main" id="{FBB5894F-9A26-4745-9C9F-A876D4CAC35D}"/>
              </a:ext>
            </a:extLst>
          </p:cNvPr>
          <p:cNvSpPr>
            <a:spLocks noGrp="1"/>
          </p:cNvSpPr>
          <p:nvPr>
            <p:ph idx="1"/>
          </p:nvPr>
        </p:nvSpPr>
        <p:spPr>
          <a:xfrm>
            <a:off x="457200" y="1343443"/>
            <a:ext cx="11277600" cy="4938088"/>
          </a:xfrm>
        </p:spPr>
        <p:txBody>
          <a:bodyPr/>
          <a:lstStyle>
            <a:lvl2pPr>
              <a:buClr>
                <a:srgbClr val="EEB111"/>
              </a:buClr>
              <a:defRPr/>
            </a:lvl2pPr>
            <a:lvl3pPr>
              <a:buClr>
                <a:srgbClr val="001647"/>
              </a:buClr>
              <a:defRPr/>
            </a:lvl3pPr>
            <a:lvl4pPr>
              <a:buClr>
                <a:srgbClr val="EEB111"/>
              </a:buClr>
              <a:defRPr/>
            </a:lvl4pPr>
            <a:lvl5pPr>
              <a:buClr>
                <a:srgbClr val="00164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111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Callout">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0C1E76A-21C1-8046-95B1-19A747590EAF}"/>
              </a:ext>
            </a:extLst>
          </p:cNvPr>
          <p:cNvSpPr>
            <a:spLocks noGrp="1"/>
          </p:cNvSpPr>
          <p:nvPr>
            <p:ph idx="1"/>
          </p:nvPr>
        </p:nvSpPr>
        <p:spPr>
          <a:xfrm>
            <a:off x="457200" y="1975338"/>
            <a:ext cx="11277598" cy="4302370"/>
          </a:xfrm>
          <a:prstGeom prst="roundRect">
            <a:avLst>
              <a:gd name="adj" fmla="val 11069"/>
            </a:avLst>
          </a:prstGeom>
          <a:solidFill>
            <a:srgbClr val="CCC2BD">
              <a:alpha val="30000"/>
            </a:srgbClr>
          </a:solidFill>
        </p:spPr>
        <p:txBody>
          <a:bodyPr lIns="91440" tIns="91440" rIns="91440" bIns="91440"/>
          <a:lstStyle>
            <a:lvl1pPr marL="171450" indent="-171450">
              <a:buClr>
                <a:srgbClr val="15396C"/>
              </a:buClr>
              <a:tabLst/>
              <a:defRPr sz="2000"/>
            </a:lvl1pPr>
            <a:lvl2pPr marL="403225" indent="-173038">
              <a:buClr>
                <a:srgbClr val="F1B01F"/>
              </a:buClr>
              <a:buFont typeface="Arial" charset="0"/>
              <a:buChar char="•"/>
              <a:tabLst/>
              <a:defRPr sz="2000"/>
            </a:lvl2pPr>
            <a:lvl3pPr marL="635000" indent="-176213">
              <a:buClr>
                <a:srgbClr val="15396C"/>
              </a:buClr>
              <a:tabLst/>
              <a:defRPr sz="2000"/>
            </a:lvl3pPr>
            <a:lvl4pPr marL="858838" indent="-171450">
              <a:buClr>
                <a:srgbClr val="F1B01F"/>
              </a:buClr>
              <a:buFont typeface="Arial" charset="0"/>
              <a:buChar char="•"/>
              <a:tabLst/>
              <a:defRPr sz="2000"/>
            </a:lvl4pPr>
            <a:lvl5pPr marL="1090613" indent="-173038">
              <a:buClr>
                <a:srgbClr val="15396C"/>
              </a:buClr>
              <a:buFont typeface="Arial" charset="0"/>
              <a:buChar char="•"/>
              <a:tabLst/>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a:extLst>
              <a:ext uri="{FF2B5EF4-FFF2-40B4-BE49-F238E27FC236}">
                <a16:creationId xmlns:a16="http://schemas.microsoft.com/office/drawing/2014/main" id="{17FA3D55-2508-1044-808E-332D169BD5E5}"/>
              </a:ext>
            </a:extLst>
          </p:cNvPr>
          <p:cNvSpPr>
            <a:spLocks noGrp="1"/>
          </p:cNvSpPr>
          <p:nvPr>
            <p:ph type="body" sz="quarter" idx="10"/>
          </p:nvPr>
        </p:nvSpPr>
        <p:spPr>
          <a:xfrm>
            <a:off x="470450" y="1515774"/>
            <a:ext cx="11277600" cy="399930"/>
          </a:xfrm>
        </p:spPr>
        <p:txBody>
          <a:bodyPr/>
          <a:lstStyle>
            <a:lvl1pPr marL="0" indent="0" algn="r">
              <a:buNone/>
              <a:defRPr sz="2000" i="1"/>
            </a:lvl1pPr>
            <a:lvl2pPr marL="230187" indent="0" algn="r">
              <a:buNone/>
              <a:defRPr sz="2000" i="1"/>
            </a:lvl2pPr>
            <a:lvl3pPr marL="458787" indent="0" algn="r">
              <a:buNone/>
              <a:defRPr sz="2000" i="1"/>
            </a:lvl3pPr>
            <a:lvl4pPr marL="687388" indent="0" algn="r">
              <a:buNone/>
              <a:defRPr sz="2000" i="1"/>
            </a:lvl4pPr>
            <a:lvl5pPr marL="919163" indent="0" algn="r">
              <a:buNone/>
              <a:defRPr sz="2000" i="1"/>
            </a:lvl5pPr>
          </a:lstStyle>
          <a:p>
            <a:pPr lvl="0"/>
            <a:r>
              <a:rPr lang="en-US"/>
              <a:t>Click to edit Master text styles</a:t>
            </a:r>
          </a:p>
        </p:txBody>
      </p:sp>
      <p:sp>
        <p:nvSpPr>
          <p:cNvPr id="2" name="Title 1">
            <a:extLst>
              <a:ext uri="{FF2B5EF4-FFF2-40B4-BE49-F238E27FC236}">
                <a16:creationId xmlns:a16="http://schemas.microsoft.com/office/drawing/2014/main" id="{C718E3D3-71A2-5A4F-8165-057F8919CA6B}"/>
              </a:ext>
            </a:extLst>
          </p:cNvPr>
          <p:cNvSpPr>
            <a:spLocks noGrp="1"/>
          </p:cNvSpPr>
          <p:nvPr>
            <p:ph type="title" hasCustomPrompt="1"/>
          </p:nvPr>
        </p:nvSpPr>
        <p:spPr>
          <a:xfrm>
            <a:off x="457200" y="127000"/>
            <a:ext cx="11277600" cy="916609"/>
          </a:xfrm>
        </p:spPr>
        <p:txBody>
          <a:bodyPr lIns="0" anchor="b" anchorCtr="0"/>
          <a:lstStyle/>
          <a:p>
            <a:r>
              <a:rPr lang="en-US" dirty="0"/>
              <a:t>Click to edit master title style</a:t>
            </a:r>
          </a:p>
        </p:txBody>
      </p:sp>
    </p:spTree>
    <p:extLst>
      <p:ext uri="{BB962C8B-B14F-4D97-AF65-F5344CB8AC3E}">
        <p14:creationId xmlns:p14="http://schemas.microsoft.com/office/powerpoint/2010/main" val="172858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3467E3-CFC5-0E43-9BB1-2425FADC651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S DOT FMCSA logo">
            <a:extLst>
              <a:ext uri="{FF2B5EF4-FFF2-40B4-BE49-F238E27FC236}">
                <a16:creationId xmlns:a16="http://schemas.microsoft.com/office/drawing/2014/main" id="{F377FF18-0CE1-0E41-8A1C-22DE46C83D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6028" y="6030180"/>
            <a:ext cx="1992085" cy="554938"/>
          </a:xfrm>
          <a:prstGeom prst="rect">
            <a:avLst/>
          </a:prstGeom>
        </p:spPr>
      </p:pic>
    </p:spTree>
    <p:extLst>
      <p:ext uri="{BB962C8B-B14F-4D97-AF65-F5344CB8AC3E}">
        <p14:creationId xmlns:p14="http://schemas.microsoft.com/office/powerpoint/2010/main" val="3783033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8A9B1F-ECED-4D5E-F187-77F1C3020733}"/>
              </a:ext>
            </a:extLst>
          </p:cNvPr>
          <p:cNvSpPr>
            <a:spLocks noGrp="1"/>
          </p:cNvSpPr>
          <p:nvPr>
            <p:ph type="title" hasCustomPrompt="1"/>
          </p:nvPr>
        </p:nvSpPr>
        <p:spPr>
          <a:xfrm>
            <a:off x="838200" y="53253"/>
            <a:ext cx="10515600" cy="1145955"/>
          </a:xfrm>
          <a:prstGeom prst="rect">
            <a:avLst/>
          </a:prstGeom>
        </p:spPr>
        <p:txBody>
          <a:bodyPr vert="horz" lIns="91440" tIns="45720" rIns="91440" bIns="45720" rtlCol="0" anchor="ctr">
            <a:normAutofit/>
          </a:bodyPr>
          <a:lstStyle>
            <a:lvl1pPr>
              <a:defRPr/>
            </a:lvl1pPr>
          </a:lstStyle>
          <a:p>
            <a:r>
              <a:rPr lang="en-US"/>
              <a:t>Title (TNR, Bold, 50, Single Line)</a:t>
            </a:r>
          </a:p>
        </p:txBody>
      </p:sp>
      <p:sp>
        <p:nvSpPr>
          <p:cNvPr id="9" name="Text Placeholder 6">
            <a:extLst>
              <a:ext uri="{FF2B5EF4-FFF2-40B4-BE49-F238E27FC236}">
                <a16:creationId xmlns:a16="http://schemas.microsoft.com/office/drawing/2014/main" id="{A091AFC4-EC7D-9EEB-6ABA-3ECE5A581423}"/>
              </a:ext>
            </a:extLst>
          </p:cNvPr>
          <p:cNvSpPr>
            <a:spLocks noGrp="1"/>
          </p:cNvSpPr>
          <p:nvPr>
            <p:ph idx="1" hasCustomPrompt="1"/>
          </p:nvPr>
        </p:nvSpPr>
        <p:spPr>
          <a:xfrm>
            <a:off x="6134103" y="1363578"/>
            <a:ext cx="5219696" cy="4310829"/>
          </a:xfrm>
          <a:prstGeom prst="rect">
            <a:avLst/>
          </a:prstGeom>
        </p:spPr>
        <p:txBody>
          <a:bodyPr vert="horz" lIns="91440" tIns="45720" rIns="91440" bIns="45720" rtlCol="0">
            <a:normAutofit/>
          </a:bodyPr>
          <a:lstStyle>
            <a:lvl1pPr>
              <a:defRPr/>
            </a:lvl1pPr>
            <a:lvl2pPr>
              <a:defRPr/>
            </a:lvl2pPr>
            <a:lvl3pPr>
              <a:defRPr/>
            </a:lvl3pPr>
            <a:lvl4pPr>
              <a:defRPr/>
            </a:lvl4pPr>
          </a:lstStyle>
          <a:p>
            <a:pPr lvl="0"/>
            <a:r>
              <a:rPr lang="en-US"/>
              <a:t>Blue heading for main topics (Times New Roman, 28)</a:t>
            </a:r>
          </a:p>
          <a:p>
            <a:pPr lvl="1"/>
            <a:r>
              <a:rPr lang="en-US"/>
              <a:t>Sub-bullet (Times New Roman, 24)</a:t>
            </a:r>
          </a:p>
          <a:p>
            <a:pPr lvl="2"/>
            <a:r>
              <a:rPr lang="en-US"/>
              <a:t>Sub-bullet (Times New Roman, 24)</a:t>
            </a:r>
          </a:p>
          <a:p>
            <a:pPr lvl="3"/>
            <a:r>
              <a:rPr lang="en-US"/>
              <a:t>Sub-bullet (Times New Roman, 20)</a:t>
            </a:r>
          </a:p>
        </p:txBody>
      </p:sp>
      <p:sp>
        <p:nvSpPr>
          <p:cNvPr id="10" name="Text Placeholder 6">
            <a:extLst>
              <a:ext uri="{FF2B5EF4-FFF2-40B4-BE49-F238E27FC236}">
                <a16:creationId xmlns:a16="http://schemas.microsoft.com/office/drawing/2014/main" id="{A884705A-D50B-CB9D-4F12-F0D6210D622D}"/>
              </a:ext>
            </a:extLst>
          </p:cNvPr>
          <p:cNvSpPr>
            <a:spLocks noGrp="1"/>
          </p:cNvSpPr>
          <p:nvPr>
            <p:ph idx="10" hasCustomPrompt="1"/>
          </p:nvPr>
        </p:nvSpPr>
        <p:spPr>
          <a:xfrm>
            <a:off x="838199" y="1363577"/>
            <a:ext cx="5219696" cy="4310829"/>
          </a:xfrm>
          <a:prstGeom prst="rect">
            <a:avLst/>
          </a:prstGeom>
        </p:spPr>
        <p:txBody>
          <a:bodyPr vert="horz" lIns="91440" tIns="45720" rIns="91440" bIns="45720" rtlCol="0">
            <a:normAutofit/>
          </a:bodyPr>
          <a:lstStyle>
            <a:lvl1pPr>
              <a:defRPr/>
            </a:lvl1pPr>
            <a:lvl2pPr>
              <a:defRPr/>
            </a:lvl2pPr>
            <a:lvl3pPr>
              <a:defRPr/>
            </a:lvl3pPr>
            <a:lvl4pPr>
              <a:defRPr/>
            </a:lvl4pPr>
          </a:lstStyle>
          <a:p>
            <a:pPr lvl="0"/>
            <a:r>
              <a:rPr lang="en-US"/>
              <a:t>Blue heading for main topics (Times New Roman, 28)</a:t>
            </a:r>
          </a:p>
          <a:p>
            <a:pPr lvl="1"/>
            <a:r>
              <a:rPr lang="en-US"/>
              <a:t>Sub-bullet (Times New Roman, 24)</a:t>
            </a:r>
          </a:p>
          <a:p>
            <a:pPr lvl="2"/>
            <a:r>
              <a:rPr lang="en-US"/>
              <a:t>Sub-bullet (Times New Roman, 24)</a:t>
            </a:r>
          </a:p>
          <a:p>
            <a:pPr lvl="3"/>
            <a:r>
              <a:rPr lang="en-US"/>
              <a:t>Sub-bullet (Times New Roman, 20)</a:t>
            </a:r>
          </a:p>
        </p:txBody>
      </p:sp>
      <p:sp>
        <p:nvSpPr>
          <p:cNvPr id="3" name="Slide Number Placeholder 1">
            <a:extLst>
              <a:ext uri="{FF2B5EF4-FFF2-40B4-BE49-F238E27FC236}">
                <a16:creationId xmlns:a16="http://schemas.microsoft.com/office/drawing/2014/main" id="{8BE2DEE2-B631-7F06-422D-E064B4B5847F}"/>
              </a:ext>
            </a:extLst>
          </p:cNvPr>
          <p:cNvSpPr>
            <a:spLocks noGrp="1"/>
          </p:cNvSpPr>
          <p:nvPr>
            <p:ph type="sldNum" sz="quarter" idx="4"/>
          </p:nvPr>
        </p:nvSpPr>
        <p:spPr>
          <a:xfrm>
            <a:off x="9343325" y="6529955"/>
            <a:ext cx="2743200" cy="365125"/>
          </a:xfrm>
          <a:prstGeom prst="rect">
            <a:avLst/>
          </a:prstGeom>
        </p:spPr>
        <p:txBody>
          <a:bodyPr vert="horz" lIns="91440" tIns="45720" rIns="91440" bIns="45720" rtlCol="0" anchor="ctr"/>
          <a:lstStyle>
            <a:lvl1pPr algn="r">
              <a:defRPr sz="1800" b="1">
                <a:solidFill>
                  <a:schemeClr val="bg1"/>
                </a:solidFill>
              </a:defRPr>
            </a:lvl1pPr>
          </a:lstStyle>
          <a:p>
            <a:fld id="{2181DCDD-4CE7-4984-8C00-BBEA47C5E627}" type="slidenum">
              <a:rPr lang="en-US" smtClean="0"/>
              <a:pPr/>
              <a:t>‹#›</a:t>
            </a:fld>
            <a:endParaRPr lang="en-US"/>
          </a:p>
        </p:txBody>
      </p:sp>
    </p:spTree>
    <p:extLst>
      <p:ext uri="{BB962C8B-B14F-4D97-AF65-F5344CB8AC3E}">
        <p14:creationId xmlns:p14="http://schemas.microsoft.com/office/powerpoint/2010/main" val="2853198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38CE7-28F0-B1D9-47E8-BC1832CB5F7E}"/>
              </a:ext>
            </a:extLst>
          </p:cNvPr>
          <p:cNvSpPr>
            <a:spLocks noGrp="1"/>
          </p:cNvSpPr>
          <p:nvPr>
            <p:ph type="title" hasCustomPrompt="1"/>
          </p:nvPr>
        </p:nvSpPr>
        <p:spPr>
          <a:xfrm>
            <a:off x="831850" y="1709738"/>
            <a:ext cx="10515600" cy="2852737"/>
          </a:xfrm>
          <a:prstGeom prst="rect">
            <a:avLst/>
          </a:prstGeom>
        </p:spPr>
        <p:txBody>
          <a:bodyPr anchor="b"/>
          <a:lstStyle>
            <a:lvl1pPr algn="ctr">
              <a:defRPr sz="5000" b="1">
                <a:solidFill>
                  <a:schemeClr val="bg1"/>
                </a:solidFill>
                <a:latin typeface="Times New Roman" panose="02020603050405020304" pitchFamily="18" charset="0"/>
                <a:cs typeface="Times New Roman" panose="02020603050405020304" pitchFamily="18" charset="0"/>
              </a:defRPr>
            </a:lvl1pPr>
          </a:lstStyle>
          <a:p>
            <a:r>
              <a:rPr lang="en-US"/>
              <a:t>Section Header (Times New Roman, Bold, 50)</a:t>
            </a:r>
          </a:p>
        </p:txBody>
      </p:sp>
      <p:sp>
        <p:nvSpPr>
          <p:cNvPr id="3" name="Slide Number Placeholder 1">
            <a:extLst>
              <a:ext uri="{FF2B5EF4-FFF2-40B4-BE49-F238E27FC236}">
                <a16:creationId xmlns:a16="http://schemas.microsoft.com/office/drawing/2014/main" id="{F8B0B296-E960-A127-DB7A-5FA78D674DC8}"/>
              </a:ext>
            </a:extLst>
          </p:cNvPr>
          <p:cNvSpPr>
            <a:spLocks noGrp="1"/>
          </p:cNvSpPr>
          <p:nvPr>
            <p:ph type="sldNum" sz="quarter" idx="4"/>
          </p:nvPr>
        </p:nvSpPr>
        <p:spPr>
          <a:xfrm>
            <a:off x="9343325" y="6529955"/>
            <a:ext cx="2743200" cy="365125"/>
          </a:xfrm>
          <a:prstGeom prst="rect">
            <a:avLst/>
          </a:prstGeom>
        </p:spPr>
        <p:txBody>
          <a:bodyPr vert="horz" lIns="91440" tIns="45720" rIns="91440" bIns="45720" rtlCol="0" anchor="ctr"/>
          <a:lstStyle>
            <a:lvl1pPr algn="r">
              <a:defRPr sz="1800" b="1">
                <a:solidFill>
                  <a:schemeClr val="bg1"/>
                </a:solidFill>
              </a:defRPr>
            </a:lvl1pPr>
          </a:lstStyle>
          <a:p>
            <a:fld id="{2181DCDD-4CE7-4984-8C00-BBEA47C5E627}" type="slidenum">
              <a:rPr lang="en-US" smtClean="0"/>
              <a:pPr/>
              <a:t>‹#›</a:t>
            </a:fld>
            <a:endParaRPr lang="en-US"/>
          </a:p>
        </p:txBody>
      </p:sp>
    </p:spTree>
    <p:extLst>
      <p:ext uri="{BB962C8B-B14F-4D97-AF65-F5344CB8AC3E}">
        <p14:creationId xmlns:p14="http://schemas.microsoft.com/office/powerpoint/2010/main" val="1822925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415586-DD1B-4C0C-8BB8-C0D38A895E5B}"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5F9BB3-B264-47B3-9A15-E91B6F7F7FE1}" type="slidenum">
              <a:rPr lang="en-US" smtClean="0"/>
              <a:t>‹#›</a:t>
            </a:fld>
            <a:endParaRPr lang="en-US"/>
          </a:p>
        </p:txBody>
      </p:sp>
    </p:spTree>
    <p:extLst>
      <p:ext uri="{BB962C8B-B14F-4D97-AF65-F5344CB8AC3E}">
        <p14:creationId xmlns:p14="http://schemas.microsoft.com/office/powerpoint/2010/main" val="717448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BA50C1-1106-9441-8A8F-B8F35F1736F2}"/>
              </a:ext>
            </a:extLst>
          </p:cNvPr>
          <p:cNvSpPr>
            <a:spLocks noGrp="1"/>
          </p:cNvSpPr>
          <p:nvPr>
            <p:ph type="title"/>
          </p:nvPr>
        </p:nvSpPr>
        <p:spPr>
          <a:xfrm>
            <a:off x="457199" y="174625"/>
            <a:ext cx="11277601" cy="868984"/>
          </a:xfrm>
          <a:prstGeom prst="rect">
            <a:avLst/>
          </a:prstGeom>
        </p:spPr>
        <p:txBody>
          <a:bodyPr vert="horz" lIns="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3193E2E-96D7-A64C-8153-9475D6B3A900}"/>
              </a:ext>
            </a:extLst>
          </p:cNvPr>
          <p:cNvSpPr>
            <a:spLocks noGrp="1"/>
          </p:cNvSpPr>
          <p:nvPr>
            <p:ph type="body" idx="1"/>
          </p:nvPr>
        </p:nvSpPr>
        <p:spPr>
          <a:xfrm>
            <a:off x="457200" y="1343441"/>
            <a:ext cx="11277600" cy="48732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2A3C0D2D-261A-8C4B-BD78-A6F2C67E354A}"/>
              </a:ext>
            </a:extLst>
          </p:cNvPr>
          <p:cNvSpPr>
            <a:spLocks noGrp="1"/>
          </p:cNvSpPr>
          <p:nvPr>
            <p:ph type="sldNum" sz="quarter" idx="4"/>
          </p:nvPr>
        </p:nvSpPr>
        <p:spPr>
          <a:xfrm>
            <a:off x="8991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B9E95-7467-304E-9F41-84779381ADD1}" type="slidenum">
              <a:rPr lang="en-US" smtClean="0"/>
              <a:t>‹#›</a:t>
            </a:fld>
            <a:endParaRPr lang="en-US"/>
          </a:p>
        </p:txBody>
      </p:sp>
      <p:cxnSp>
        <p:nvCxnSpPr>
          <p:cNvPr id="7" name="Straight Connector 6">
            <a:extLst>
              <a:ext uri="{FF2B5EF4-FFF2-40B4-BE49-F238E27FC236}">
                <a16:creationId xmlns:a16="http://schemas.microsoft.com/office/drawing/2014/main" id="{8D0A7EA4-4FDB-B140-A016-F68C59ED3BF7}"/>
              </a:ext>
            </a:extLst>
          </p:cNvPr>
          <p:cNvCxnSpPr>
            <a:cxnSpLocks/>
          </p:cNvCxnSpPr>
          <p:nvPr userDrawn="1"/>
        </p:nvCxnSpPr>
        <p:spPr>
          <a:xfrm>
            <a:off x="457200" y="1080732"/>
            <a:ext cx="11277600" cy="0"/>
          </a:xfrm>
          <a:prstGeom prst="line">
            <a:avLst/>
          </a:prstGeom>
          <a:ln w="63500" cmpd="sng">
            <a:solidFill>
              <a:srgbClr val="F1B01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2470978"/>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64" r:id="rId3"/>
    <p:sldLayoutId id="2147483663" r:id="rId4"/>
    <p:sldLayoutId id="2147483660" r:id="rId5"/>
    <p:sldLayoutId id="2147483650" r:id="rId6"/>
    <p:sldLayoutId id="2147483661" r:id="rId7"/>
    <p:sldLayoutId id="2147483655" r:id="rId8"/>
    <p:sldLayoutId id="2147483666" r:id="rId9"/>
    <p:sldLayoutId id="2147483668" r:id="rId10"/>
    <p:sldLayoutId id="214748366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i="0" kern="1200">
          <a:solidFill>
            <a:srgbClr val="001647"/>
          </a:solidFill>
          <a:latin typeface="Arial" panose="020B0604020202020204" pitchFamily="34" charset="0"/>
          <a:ea typeface="Helvetica Neue" panose="02000503000000020004"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01647"/>
        </a:buClr>
        <a:buFont typeface="Arial" panose="020B0604020202020204" pitchFamily="34" charset="0"/>
        <a:buChar char="•"/>
        <a:defRPr sz="2200" b="0" i="0" kern="1200">
          <a:solidFill>
            <a:srgbClr val="414244"/>
          </a:solidFill>
          <a:latin typeface="Arial" panose="020B0604020202020204" pitchFamily="34" charset="0"/>
          <a:ea typeface="Helvetica Neue" panose="020005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b="0" i="0" kern="1200">
          <a:solidFill>
            <a:srgbClr val="414244"/>
          </a:solidFill>
          <a:latin typeface="Arial" panose="020B0604020202020204" pitchFamily="34" charset="0"/>
          <a:ea typeface="Helvetica Neue" panose="020005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200" b="0" i="0" kern="1200">
          <a:solidFill>
            <a:srgbClr val="414244"/>
          </a:solidFill>
          <a:latin typeface="Arial" panose="020B0604020202020204" pitchFamily="34" charset="0"/>
          <a:ea typeface="Helvetica Neue" panose="020005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b="0" i="0" kern="1200">
          <a:solidFill>
            <a:srgbClr val="414244"/>
          </a:solidFill>
          <a:latin typeface="Arial" panose="020B0604020202020204" pitchFamily="34" charset="0"/>
          <a:ea typeface="Helvetica Neue" panose="020005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200" b="0" i="0" kern="1200">
          <a:solidFill>
            <a:srgbClr val="414244"/>
          </a:solidFill>
          <a:latin typeface="Arial" panose="020B0604020202020204" pitchFamily="34" charset="0"/>
          <a:ea typeface="Helvetica Neue" panose="020005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fmcsa.dot.gov/regulations/hazardous-materials/national-hazardous-materials-route-registry-state"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7.e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52.jpeg"/><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hyperlink" Target="mailto:Jessica.Stiles@dot.gov" TargetMode="External"/><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hyperlink" Target="mailto:david.rios@dot.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1B79951-EBF1-15AC-DED5-174105EFEB2D}"/>
              </a:ext>
            </a:extLst>
          </p:cNvPr>
          <p:cNvSpPr/>
          <p:nvPr/>
        </p:nvSpPr>
        <p:spPr>
          <a:xfrm>
            <a:off x="10416209" y="460375"/>
            <a:ext cx="1330312" cy="22812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D944E93F-EE45-F747-912F-19AE1177ABC7}"/>
              </a:ext>
            </a:extLst>
          </p:cNvPr>
          <p:cNvSpPr>
            <a:spLocks noGrp="1"/>
          </p:cNvSpPr>
          <p:nvPr>
            <p:ph type="title"/>
          </p:nvPr>
        </p:nvSpPr>
        <p:spPr/>
        <p:txBody>
          <a:bodyPr>
            <a:normAutofit fontScale="90000"/>
          </a:bodyPr>
          <a:lstStyle/>
          <a:p>
            <a:r>
              <a:rPr lang="en-US" dirty="0"/>
              <a:t>APA 2026 Annual Conference - FMCSA Update</a:t>
            </a:r>
          </a:p>
        </p:txBody>
      </p:sp>
      <p:sp>
        <p:nvSpPr>
          <p:cNvPr id="21" name="Rectangle 20">
            <a:extLst>
              <a:ext uri="{FF2B5EF4-FFF2-40B4-BE49-F238E27FC236}">
                <a16:creationId xmlns:a16="http://schemas.microsoft.com/office/drawing/2014/main" id="{69B112F3-86E4-704C-AB89-8CE86C2E457B}"/>
              </a:ext>
            </a:extLst>
          </p:cNvPr>
          <p:cNvSpPr/>
          <p:nvPr/>
        </p:nvSpPr>
        <p:spPr>
          <a:xfrm>
            <a:off x="9294349" y="2878812"/>
            <a:ext cx="2452172" cy="2056602"/>
          </a:xfrm>
          <a:prstGeom prst="rect">
            <a:avLst/>
          </a:prstGeom>
          <a:solidFill>
            <a:srgbClr val="001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DF703EAC-7159-5749-AC08-3313EB8DC195}"/>
              </a:ext>
            </a:extLst>
          </p:cNvPr>
          <p:cNvSpPr txBox="1"/>
          <p:nvPr/>
        </p:nvSpPr>
        <p:spPr>
          <a:xfrm>
            <a:off x="506895" y="6088283"/>
            <a:ext cx="7951306" cy="369332"/>
          </a:xfrm>
          <a:prstGeom prst="rect">
            <a:avLst/>
          </a:prstGeom>
          <a:noFill/>
        </p:spPr>
        <p:txBody>
          <a:bodyPr wrap="square" lIns="0" rtlCol="0">
            <a:spAutoFit/>
          </a:bodyPr>
          <a:lstStyle/>
          <a:p>
            <a:r>
              <a:rPr lang="en-US" dirty="0">
                <a:solidFill>
                  <a:srgbClr val="001647"/>
                </a:solidFill>
                <a:latin typeface="Arial" panose="020B0604020202020204" pitchFamily="34" charset="0"/>
                <a:cs typeface="Arial" panose="020B0604020202020204" pitchFamily="34" charset="0"/>
              </a:rPr>
              <a:t>David Rios – Western Region HM Program Manager</a:t>
            </a:r>
          </a:p>
        </p:txBody>
      </p:sp>
      <p:pic>
        <p:nvPicPr>
          <p:cNvPr id="4" name="Picture Placeholder 3">
            <a:extLst>
              <a:ext uri="{FF2B5EF4-FFF2-40B4-BE49-F238E27FC236}">
                <a16:creationId xmlns:a16="http://schemas.microsoft.com/office/drawing/2014/main" id="{265A2D6E-066F-8214-0F6F-85A5DF8E02FD}"/>
              </a:ext>
            </a:extLst>
          </p:cNvPr>
          <p:cNvPicPr>
            <a:picLocks noGrp="1" noChangeAspect="1"/>
          </p:cNvPicPr>
          <p:nvPr>
            <p:ph type="pic" sz="quarter" idx="10"/>
          </p:nvPr>
        </p:nvPicPr>
        <p:blipFill>
          <a:blip r:embed="rId3"/>
          <a:srcRect t="647" b="647"/>
          <a:stretch/>
        </p:blipFill>
        <p:spPr>
          <a:prstGeom prst="rect">
            <a:avLst/>
          </a:prstGeom>
          <a:solidFill>
            <a:srgbClr val="FFFFFF">
              <a:lumMod val="50000"/>
            </a:srgbClr>
          </a:solidFill>
        </p:spPr>
      </p:pic>
      <p:pic>
        <p:nvPicPr>
          <p:cNvPr id="8" name="Picture Placeholder 7">
            <a:extLst>
              <a:ext uri="{FF2B5EF4-FFF2-40B4-BE49-F238E27FC236}">
                <a16:creationId xmlns:a16="http://schemas.microsoft.com/office/drawing/2014/main" id="{71708887-519D-1FA3-717A-1CD7FFFFDE7E}"/>
              </a:ext>
            </a:extLst>
          </p:cNvPr>
          <p:cNvPicPr>
            <a:picLocks noGrp="1" noChangeAspect="1"/>
          </p:cNvPicPr>
          <p:nvPr>
            <p:ph type="pic" sz="quarter" idx="12"/>
          </p:nvPr>
        </p:nvPicPr>
        <p:blipFill>
          <a:blip r:embed="rId4"/>
          <a:srcRect t="14622" b="14622"/>
          <a:stretch/>
        </p:blipFill>
        <p:spPr>
          <a:prstGeom prst="rect">
            <a:avLst/>
          </a:prstGeom>
          <a:solidFill>
            <a:srgbClr val="FFFFFF">
              <a:lumMod val="50000"/>
            </a:srgbClr>
          </a:solidFill>
        </p:spPr>
      </p:pic>
      <p:pic>
        <p:nvPicPr>
          <p:cNvPr id="30" name="Picture Placeholder 29">
            <a:extLst>
              <a:ext uri="{FF2B5EF4-FFF2-40B4-BE49-F238E27FC236}">
                <a16:creationId xmlns:a16="http://schemas.microsoft.com/office/drawing/2014/main" id="{9AAB547C-C707-BFEF-99CA-7E3DCF029A28}"/>
              </a:ext>
            </a:extLst>
          </p:cNvPr>
          <p:cNvPicPr>
            <a:picLocks noGrp="1" noChangeAspect="1"/>
          </p:cNvPicPr>
          <p:nvPr>
            <p:ph type="pic" sz="quarter" idx="11"/>
          </p:nvPr>
        </p:nvPicPr>
        <p:blipFill>
          <a:blip r:embed="rId5"/>
          <a:srcRect t="8442" b="8442"/>
          <a:stretch/>
        </p:blipFill>
        <p:spPr>
          <a:xfrm>
            <a:off x="6810448" y="460375"/>
            <a:ext cx="3709987" cy="2281238"/>
          </a:xfrm>
          <a:prstGeom prst="rect">
            <a:avLst/>
          </a:prstGeom>
          <a:solidFill>
            <a:srgbClr val="FFFFFF">
              <a:lumMod val="50000"/>
            </a:srgbClr>
          </a:solidFill>
        </p:spPr>
      </p:pic>
      <p:sp>
        <p:nvSpPr>
          <p:cNvPr id="27" name="Rectangle 26">
            <a:extLst>
              <a:ext uri="{FF2B5EF4-FFF2-40B4-BE49-F238E27FC236}">
                <a16:creationId xmlns:a16="http://schemas.microsoft.com/office/drawing/2014/main" id="{3D669C08-B1D2-926F-6503-52192391CB73}"/>
              </a:ext>
            </a:extLst>
          </p:cNvPr>
          <p:cNvSpPr/>
          <p:nvPr/>
        </p:nvSpPr>
        <p:spPr>
          <a:xfrm>
            <a:off x="503238" y="2878812"/>
            <a:ext cx="2253214" cy="20470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E38466BA-AB81-8C58-2DC4-220CC55DED41}"/>
              </a:ext>
            </a:extLst>
          </p:cNvPr>
          <p:cNvPicPr>
            <a:picLocks noChangeAspect="1"/>
          </p:cNvPicPr>
          <p:nvPr/>
        </p:nvPicPr>
        <p:blipFill>
          <a:blip r:embed="rId6"/>
          <a:stretch>
            <a:fillRect/>
          </a:stretch>
        </p:blipFill>
        <p:spPr>
          <a:xfrm>
            <a:off x="626164" y="2888349"/>
            <a:ext cx="2037522" cy="2037522"/>
          </a:xfrm>
          <a:prstGeom prst="rect">
            <a:avLst/>
          </a:prstGeom>
        </p:spPr>
      </p:pic>
    </p:spTree>
    <p:extLst>
      <p:ext uri="{BB962C8B-B14F-4D97-AF65-F5344CB8AC3E}">
        <p14:creationId xmlns:p14="http://schemas.microsoft.com/office/powerpoint/2010/main" val="1109225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F26ED4-868E-86D2-EF62-AEC10C1A988F}"/>
              </a:ext>
            </a:extLst>
          </p:cNvPr>
          <p:cNvSpPr>
            <a:spLocks noGrp="1"/>
          </p:cNvSpPr>
          <p:nvPr>
            <p:ph type="title"/>
          </p:nvPr>
        </p:nvSpPr>
        <p:spPr/>
        <p:txBody>
          <a:bodyPr/>
          <a:lstStyle/>
          <a:p>
            <a:r>
              <a:rPr lang="en-US" dirty="0"/>
              <a:t>FMCSA General Updates</a:t>
            </a:r>
          </a:p>
        </p:txBody>
      </p:sp>
      <p:sp>
        <p:nvSpPr>
          <p:cNvPr id="3" name="Rectangle 2">
            <a:extLst>
              <a:ext uri="{FF2B5EF4-FFF2-40B4-BE49-F238E27FC236}">
                <a16:creationId xmlns:a16="http://schemas.microsoft.com/office/drawing/2014/main" id="{25EE52DB-4255-A21D-E47C-40DC553BFA2D}"/>
              </a:ext>
            </a:extLst>
          </p:cNvPr>
          <p:cNvSpPr/>
          <p:nvPr/>
        </p:nvSpPr>
        <p:spPr>
          <a:xfrm>
            <a:off x="10946295" y="1944618"/>
            <a:ext cx="800225" cy="29454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CD3BB6E-FF42-C354-9333-5174C427B0C6}"/>
              </a:ext>
            </a:extLst>
          </p:cNvPr>
          <p:cNvSpPr/>
          <p:nvPr/>
        </p:nvSpPr>
        <p:spPr>
          <a:xfrm>
            <a:off x="445480" y="3993940"/>
            <a:ext cx="800225" cy="15006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84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CA764-8B23-0B76-B507-693C4013F9A7}"/>
              </a:ext>
            </a:extLst>
          </p:cNvPr>
          <p:cNvSpPr>
            <a:spLocks noGrp="1"/>
          </p:cNvSpPr>
          <p:nvPr>
            <p:ph type="title"/>
          </p:nvPr>
        </p:nvSpPr>
        <p:spPr>
          <a:xfrm>
            <a:off x="457200" y="127000"/>
            <a:ext cx="11277600" cy="916609"/>
          </a:xfrm>
        </p:spPr>
        <p:txBody>
          <a:bodyPr anchor="b">
            <a:normAutofit/>
          </a:bodyPr>
          <a:lstStyle/>
          <a:p>
            <a:r>
              <a:rPr lang="en-US" dirty="0"/>
              <a:t>FMCSA Personnel Updates</a:t>
            </a:r>
          </a:p>
        </p:txBody>
      </p:sp>
      <p:graphicFrame>
        <p:nvGraphicFramePr>
          <p:cNvPr id="5" name="Content Placeholder 2">
            <a:extLst>
              <a:ext uri="{FF2B5EF4-FFF2-40B4-BE49-F238E27FC236}">
                <a16:creationId xmlns:a16="http://schemas.microsoft.com/office/drawing/2014/main" id="{7A3AB1FC-0933-BBDE-66AC-DC71479C3E40}"/>
              </a:ext>
            </a:extLst>
          </p:cNvPr>
          <p:cNvGraphicFramePr>
            <a:graphicFrameLocks noGrp="1"/>
          </p:cNvGraphicFramePr>
          <p:nvPr>
            <p:ph idx="1"/>
            <p:extLst>
              <p:ext uri="{D42A27DB-BD31-4B8C-83A1-F6EECF244321}">
                <p14:modId xmlns:p14="http://schemas.microsoft.com/office/powerpoint/2010/main" val="3977448290"/>
              </p:ext>
            </p:extLst>
          </p:nvPr>
        </p:nvGraphicFramePr>
        <p:xfrm>
          <a:off x="457200" y="1343443"/>
          <a:ext cx="11277600" cy="4938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6641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0B71D-50C3-6E0D-4DAE-6D5A87E5D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995EFD-6A6B-D530-C7DE-940065254A85}"/>
              </a:ext>
            </a:extLst>
          </p:cNvPr>
          <p:cNvSpPr>
            <a:spLocks noGrp="1"/>
          </p:cNvSpPr>
          <p:nvPr>
            <p:ph type="title"/>
          </p:nvPr>
        </p:nvSpPr>
        <p:spPr>
          <a:xfrm>
            <a:off x="457200" y="127000"/>
            <a:ext cx="11277600" cy="916609"/>
          </a:xfrm>
        </p:spPr>
        <p:txBody>
          <a:bodyPr anchor="b">
            <a:normAutofit/>
          </a:bodyPr>
          <a:lstStyle/>
          <a:p>
            <a:r>
              <a:rPr lang="en-US" dirty="0"/>
              <a:t>FMCSA Personnel Updates</a:t>
            </a:r>
          </a:p>
        </p:txBody>
      </p:sp>
      <p:graphicFrame>
        <p:nvGraphicFramePr>
          <p:cNvPr id="5" name="Content Placeholder 2">
            <a:extLst>
              <a:ext uri="{FF2B5EF4-FFF2-40B4-BE49-F238E27FC236}">
                <a16:creationId xmlns:a16="http://schemas.microsoft.com/office/drawing/2014/main" id="{1420C23C-61C3-74CA-0F13-640CC71E9BBF}"/>
              </a:ext>
            </a:extLst>
          </p:cNvPr>
          <p:cNvGraphicFramePr>
            <a:graphicFrameLocks noGrp="1"/>
          </p:cNvGraphicFramePr>
          <p:nvPr>
            <p:ph idx="1"/>
            <p:extLst>
              <p:ext uri="{D42A27DB-BD31-4B8C-83A1-F6EECF244321}">
                <p14:modId xmlns:p14="http://schemas.microsoft.com/office/powerpoint/2010/main" val="2447882434"/>
              </p:ext>
            </p:extLst>
          </p:nvPr>
        </p:nvGraphicFramePr>
        <p:xfrm>
          <a:off x="457200" y="1343443"/>
          <a:ext cx="11277600" cy="4938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193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2BE9E0-890B-D3C3-405D-85AF365904ED}"/>
              </a:ext>
            </a:extLst>
          </p:cNvPr>
          <p:cNvSpPr>
            <a:spLocks noGrp="1"/>
          </p:cNvSpPr>
          <p:nvPr>
            <p:ph idx="1"/>
          </p:nvPr>
        </p:nvSpPr>
        <p:spPr>
          <a:xfrm>
            <a:off x="457200" y="1269999"/>
            <a:ext cx="6145306" cy="5413375"/>
          </a:xfrm>
        </p:spPr>
        <p:txBody>
          <a:bodyPr>
            <a:normAutofit/>
          </a:bodyPr>
          <a:lstStyle/>
          <a:p>
            <a:r>
              <a:rPr lang="en-US" sz="2400" dirty="0"/>
              <a:t>Railroad Grade Crossings: Notice of proposed rulemaking (NPRM) – May 30, 2025 </a:t>
            </a:r>
          </a:p>
          <a:p>
            <a:endParaRPr lang="en-US" sz="2400" dirty="0"/>
          </a:p>
          <a:p>
            <a:pPr lvl="1"/>
            <a:r>
              <a:rPr lang="en-US" sz="2400" dirty="0"/>
              <a:t>Current regulation:</a:t>
            </a:r>
          </a:p>
          <a:p>
            <a:pPr lvl="2"/>
            <a:r>
              <a:rPr lang="en-US" sz="2400" dirty="0"/>
              <a:t>Drivers transporting certain HM are required to stop before crossing a railroad track.</a:t>
            </a:r>
          </a:p>
          <a:p>
            <a:pPr lvl="1"/>
            <a:r>
              <a:rPr lang="en-US" sz="2400" dirty="0"/>
              <a:t>Proposal:</a:t>
            </a:r>
          </a:p>
          <a:p>
            <a:pPr lvl="2"/>
            <a:r>
              <a:rPr lang="en-US" sz="2400" dirty="0"/>
              <a:t>Drivers do not need to stop if the railroad grade crossing is equipped with an active warning device that is not in an activated state.</a:t>
            </a:r>
          </a:p>
        </p:txBody>
      </p:sp>
      <p:sp>
        <p:nvSpPr>
          <p:cNvPr id="2" name="Title 1">
            <a:extLst>
              <a:ext uri="{FF2B5EF4-FFF2-40B4-BE49-F238E27FC236}">
                <a16:creationId xmlns:a16="http://schemas.microsoft.com/office/drawing/2014/main" id="{A8C8857A-C303-0EDA-D458-CD7112BA2A13}"/>
              </a:ext>
            </a:extLst>
          </p:cNvPr>
          <p:cNvSpPr>
            <a:spLocks noGrp="1"/>
          </p:cNvSpPr>
          <p:nvPr>
            <p:ph type="title"/>
          </p:nvPr>
        </p:nvSpPr>
        <p:spPr>
          <a:xfrm>
            <a:off x="457199" y="174625"/>
            <a:ext cx="11277601" cy="868984"/>
          </a:xfrm>
        </p:spPr>
        <p:txBody>
          <a:bodyPr anchor="ctr">
            <a:normAutofit/>
          </a:bodyPr>
          <a:lstStyle/>
          <a:p>
            <a:r>
              <a:rPr lang="en-US" dirty="0"/>
              <a:t>FMCSA Regulatory Updates</a:t>
            </a:r>
          </a:p>
        </p:txBody>
      </p:sp>
      <p:pic>
        <p:nvPicPr>
          <p:cNvPr id="4" name="Picture 2">
            <a:extLst>
              <a:ext uri="{FF2B5EF4-FFF2-40B4-BE49-F238E27FC236}">
                <a16:creationId xmlns:a16="http://schemas.microsoft.com/office/drawing/2014/main" id="{B331E445-7FB9-E82D-8ED8-638D14E80D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12" r="3111" b="2"/>
          <a:stretch>
            <a:fillRect/>
          </a:stretch>
        </p:blipFill>
        <p:spPr bwMode="auto">
          <a:xfrm>
            <a:off x="6797839" y="2232263"/>
            <a:ext cx="5241760" cy="3133114"/>
          </a:xfrm>
          <a:prstGeom prst="roundRect">
            <a:avLst>
              <a:gd name="adj" fmla="val 11069"/>
            </a:avLst>
          </a:prstGeom>
          <a:solidFill>
            <a:srgbClr val="FFFFFF"/>
          </a:solidFill>
        </p:spPr>
      </p:pic>
    </p:spTree>
    <p:extLst>
      <p:ext uri="{BB962C8B-B14F-4D97-AF65-F5344CB8AC3E}">
        <p14:creationId xmlns:p14="http://schemas.microsoft.com/office/powerpoint/2010/main" val="2451008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57262-0350-7B2B-8960-8687EB3F60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4B4C27-3CF1-8BA7-7F0B-9E296F768DD6}"/>
              </a:ext>
            </a:extLst>
          </p:cNvPr>
          <p:cNvSpPr>
            <a:spLocks noGrp="1"/>
          </p:cNvSpPr>
          <p:nvPr>
            <p:ph idx="1"/>
          </p:nvPr>
        </p:nvSpPr>
        <p:spPr>
          <a:xfrm>
            <a:off x="457200" y="1043609"/>
            <a:ext cx="5970494" cy="5639765"/>
          </a:xfrm>
        </p:spPr>
        <p:txBody>
          <a:bodyPr>
            <a:normAutofit fontScale="92500" lnSpcReduction="20000"/>
          </a:bodyPr>
          <a:lstStyle/>
          <a:p>
            <a:endParaRPr lang="en-US" dirty="0"/>
          </a:p>
          <a:p>
            <a:endParaRPr lang="en-US" dirty="0"/>
          </a:p>
          <a:p>
            <a:r>
              <a:rPr lang="en-US" sz="2400" dirty="0"/>
              <a:t>Liquid-Burning Flares: Final rule effective</a:t>
            </a:r>
          </a:p>
          <a:p>
            <a:pPr marL="0" indent="0">
              <a:buNone/>
            </a:pPr>
            <a:r>
              <a:rPr lang="en-US" sz="2400"/>
              <a:t>   3/23/26 </a:t>
            </a:r>
            <a:endParaRPr lang="en-US" sz="2400" dirty="0"/>
          </a:p>
          <a:p>
            <a:endParaRPr lang="en-US" sz="2400" dirty="0"/>
          </a:p>
          <a:p>
            <a:pPr lvl="1"/>
            <a:r>
              <a:rPr lang="en-US" sz="2400" dirty="0"/>
              <a:t>FMCSA removed the wording “liquid-burning flares” from the emergency equipment requirements, as this term is outdated and no longer used.  </a:t>
            </a:r>
            <a:r>
              <a:rPr lang="en-US" sz="2400" dirty="0" err="1"/>
              <a:t>Fusees</a:t>
            </a:r>
            <a:r>
              <a:rPr lang="en-US" sz="2400" dirty="0"/>
              <a:t> remain in the regulations for emergency equipment that can be used when a vehicle is stopped for an emergency (e.g. is broken down). </a:t>
            </a:r>
          </a:p>
          <a:p>
            <a:pPr lvl="1"/>
            <a:endParaRPr lang="en-US" sz="2400" dirty="0"/>
          </a:p>
          <a:p>
            <a:pPr lvl="1"/>
            <a:r>
              <a:rPr lang="en-US" sz="2400" dirty="0"/>
              <a:t>Flame-producing emergency signal </a:t>
            </a:r>
            <a:r>
              <a:rPr lang="en-US" sz="2400" u="sng" dirty="0"/>
              <a:t>use</a:t>
            </a:r>
            <a:r>
              <a:rPr lang="en-US" sz="2400" dirty="0"/>
              <a:t> is still prohibited for CMVs transporting 1.1, 1.2, 1.3 and other flammable commodities</a:t>
            </a:r>
          </a:p>
        </p:txBody>
      </p:sp>
      <p:sp>
        <p:nvSpPr>
          <p:cNvPr id="2" name="Title 1">
            <a:extLst>
              <a:ext uri="{FF2B5EF4-FFF2-40B4-BE49-F238E27FC236}">
                <a16:creationId xmlns:a16="http://schemas.microsoft.com/office/drawing/2014/main" id="{2BB255CC-E404-09D1-B4C2-DEEB43B2CE09}"/>
              </a:ext>
            </a:extLst>
          </p:cNvPr>
          <p:cNvSpPr>
            <a:spLocks noGrp="1"/>
          </p:cNvSpPr>
          <p:nvPr>
            <p:ph type="title"/>
          </p:nvPr>
        </p:nvSpPr>
        <p:spPr>
          <a:xfrm>
            <a:off x="457199" y="174625"/>
            <a:ext cx="11277601" cy="868984"/>
          </a:xfrm>
        </p:spPr>
        <p:txBody>
          <a:bodyPr anchor="ctr">
            <a:normAutofit/>
          </a:bodyPr>
          <a:lstStyle/>
          <a:p>
            <a:r>
              <a:rPr lang="en-US" dirty="0"/>
              <a:t>FMCSA Regulatory Updates</a:t>
            </a:r>
          </a:p>
        </p:txBody>
      </p:sp>
      <p:pic>
        <p:nvPicPr>
          <p:cNvPr id="9" name="Picture 8">
            <a:extLst>
              <a:ext uri="{FF2B5EF4-FFF2-40B4-BE49-F238E27FC236}">
                <a16:creationId xmlns:a16="http://schemas.microsoft.com/office/drawing/2014/main" id="{5860968C-0021-E39E-35BA-B14F1E1A5017}"/>
              </a:ext>
            </a:extLst>
          </p:cNvPr>
          <p:cNvPicPr>
            <a:picLocks noChangeAspect="1"/>
          </p:cNvPicPr>
          <p:nvPr/>
        </p:nvPicPr>
        <p:blipFill>
          <a:blip r:embed="rId3"/>
          <a:stretch>
            <a:fillRect/>
          </a:stretch>
        </p:blipFill>
        <p:spPr>
          <a:xfrm>
            <a:off x="6577853" y="1518442"/>
            <a:ext cx="4858601" cy="2650146"/>
          </a:xfrm>
          <a:prstGeom prst="rect">
            <a:avLst/>
          </a:prstGeom>
        </p:spPr>
      </p:pic>
    </p:spTree>
    <p:extLst>
      <p:ext uri="{BB962C8B-B14F-4D97-AF65-F5344CB8AC3E}">
        <p14:creationId xmlns:p14="http://schemas.microsoft.com/office/powerpoint/2010/main" val="60288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79EF1-14FC-3262-0435-E3AA132B066A}"/>
              </a:ext>
            </a:extLst>
          </p:cNvPr>
          <p:cNvSpPr>
            <a:spLocks noGrp="1"/>
          </p:cNvSpPr>
          <p:nvPr>
            <p:ph type="title"/>
          </p:nvPr>
        </p:nvSpPr>
        <p:spPr/>
        <p:txBody>
          <a:bodyPr/>
          <a:lstStyle/>
          <a:p>
            <a:r>
              <a:rPr lang="en-US" dirty="0"/>
              <a:t>Hazardous Materials Routing</a:t>
            </a:r>
          </a:p>
        </p:txBody>
      </p:sp>
      <p:sp>
        <p:nvSpPr>
          <p:cNvPr id="4" name="Content Placeholder 3">
            <a:extLst>
              <a:ext uri="{FF2B5EF4-FFF2-40B4-BE49-F238E27FC236}">
                <a16:creationId xmlns:a16="http://schemas.microsoft.com/office/drawing/2014/main" id="{50241844-3AA7-797F-1157-1A4E3F8E3931}"/>
              </a:ext>
            </a:extLst>
          </p:cNvPr>
          <p:cNvSpPr>
            <a:spLocks noGrp="1"/>
          </p:cNvSpPr>
          <p:nvPr>
            <p:ph idx="10"/>
          </p:nvPr>
        </p:nvSpPr>
        <p:spPr/>
        <p:txBody>
          <a:bodyPr/>
          <a:lstStyle/>
          <a:p>
            <a:r>
              <a:rPr lang="en-US" b="1" dirty="0"/>
              <a:t>National Hazardous Materials Route Registry</a:t>
            </a:r>
          </a:p>
          <a:p>
            <a:r>
              <a:rPr lang="en-US" b="1" dirty="0"/>
              <a:t>For maps and a list of Highway Routing Designations for individual States go to:</a:t>
            </a:r>
          </a:p>
          <a:p>
            <a:r>
              <a:rPr lang="en-US" b="1" u="sng" dirty="0">
                <a:hlinkClick r:id="rId3"/>
              </a:rPr>
              <a:t>National Hazardous Materials Route Registry by State</a:t>
            </a:r>
            <a:endParaRPr lang="en-US" b="1" dirty="0"/>
          </a:p>
          <a:p>
            <a:pPr marL="0" indent="0">
              <a:buNone/>
            </a:pPr>
            <a:br>
              <a:rPr lang="en-US" dirty="0"/>
            </a:br>
            <a:endParaRPr lang="en-US" dirty="0"/>
          </a:p>
        </p:txBody>
      </p:sp>
      <p:sp>
        <p:nvSpPr>
          <p:cNvPr id="5" name="Slide Number Placeholder 4">
            <a:extLst>
              <a:ext uri="{FF2B5EF4-FFF2-40B4-BE49-F238E27FC236}">
                <a16:creationId xmlns:a16="http://schemas.microsoft.com/office/drawing/2014/main" id="{E419CC64-9DFE-DFEA-CCA5-374EED99D2C4}"/>
              </a:ext>
            </a:extLst>
          </p:cNvPr>
          <p:cNvSpPr>
            <a:spLocks noGrp="1"/>
          </p:cNvSpPr>
          <p:nvPr>
            <p:ph type="sldNum" sz="quarter" idx="4"/>
          </p:nvPr>
        </p:nvSpPr>
        <p:spPr/>
        <p:txBody>
          <a:bodyPr/>
          <a:lstStyle/>
          <a:p>
            <a:fld id="{2181DCDD-4CE7-4984-8C00-BBEA47C5E627}" type="slidenum">
              <a:rPr lang="en-US" smtClean="0"/>
              <a:pPr/>
              <a:t>7</a:t>
            </a:fld>
            <a:endParaRPr lang="en-US"/>
          </a:p>
        </p:txBody>
      </p:sp>
      <p:pic>
        <p:nvPicPr>
          <p:cNvPr id="11" name="Content Placeholder 10" descr="Map&#10;&#10;AI-generated content may be incorrect.">
            <a:extLst>
              <a:ext uri="{FF2B5EF4-FFF2-40B4-BE49-F238E27FC236}">
                <a16:creationId xmlns:a16="http://schemas.microsoft.com/office/drawing/2014/main" id="{302FAC05-C7F2-22B5-99F5-24012DB350A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264474" y="1363663"/>
            <a:ext cx="4958952" cy="4310062"/>
          </a:xfrm>
        </p:spPr>
      </p:pic>
    </p:spTree>
    <p:extLst>
      <p:ext uri="{BB962C8B-B14F-4D97-AF65-F5344CB8AC3E}">
        <p14:creationId xmlns:p14="http://schemas.microsoft.com/office/powerpoint/2010/main" val="3911865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B14BA6-A1FE-5249-E74E-91797D999D8D}"/>
              </a:ext>
            </a:extLst>
          </p:cNvPr>
          <p:cNvSpPr>
            <a:spLocks noGrp="1"/>
          </p:cNvSpPr>
          <p:nvPr>
            <p:ph type="title"/>
          </p:nvPr>
        </p:nvSpPr>
        <p:spPr/>
        <p:txBody>
          <a:bodyPr/>
          <a:lstStyle/>
          <a:p>
            <a:r>
              <a:rPr lang="en-US" dirty="0"/>
              <a:t>Incidents</a:t>
            </a:r>
          </a:p>
        </p:txBody>
      </p:sp>
    </p:spTree>
    <p:extLst>
      <p:ext uri="{BB962C8B-B14F-4D97-AF65-F5344CB8AC3E}">
        <p14:creationId xmlns:p14="http://schemas.microsoft.com/office/powerpoint/2010/main" val="164860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70A399-94D6-B00B-05EA-1D9DA17C2CEE}"/>
              </a:ext>
            </a:extLst>
          </p:cNvPr>
          <p:cNvSpPr>
            <a:spLocks noGrp="1"/>
          </p:cNvSpPr>
          <p:nvPr>
            <p:ph type="title"/>
          </p:nvPr>
        </p:nvSpPr>
        <p:spPr>
          <a:xfrm>
            <a:off x="457199" y="174625"/>
            <a:ext cx="11277601" cy="868984"/>
          </a:xfrm>
        </p:spPr>
        <p:txBody>
          <a:bodyPr anchor="ctr">
            <a:normAutofit/>
          </a:bodyPr>
          <a:lstStyle/>
          <a:p>
            <a:r>
              <a:rPr lang="en-US"/>
              <a:t>St. Louis, MO</a:t>
            </a:r>
          </a:p>
        </p:txBody>
      </p:sp>
      <p:pic>
        <p:nvPicPr>
          <p:cNvPr id="6" name="vlc-record-2026-04-02-13h03m38s-IMG_0035 (1).MOV-">
            <a:hlinkClick r:id="" action="ppaction://media"/>
            <a:extLst>
              <a:ext uri="{FF2B5EF4-FFF2-40B4-BE49-F238E27FC236}">
                <a16:creationId xmlns:a16="http://schemas.microsoft.com/office/drawing/2014/main" id="{62FD1C11-A82A-99C4-66DB-18091267F36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4799" y="1033449"/>
            <a:ext cx="6143696" cy="3455828"/>
          </a:xfrm>
          <a:prstGeom prst="rect">
            <a:avLst/>
          </a:prstGeom>
          <a:noFill/>
        </p:spPr>
      </p:pic>
      <p:sp>
        <p:nvSpPr>
          <p:cNvPr id="4" name="Content Placeholder 3">
            <a:extLst>
              <a:ext uri="{FF2B5EF4-FFF2-40B4-BE49-F238E27FC236}">
                <a16:creationId xmlns:a16="http://schemas.microsoft.com/office/drawing/2014/main" id="{1EF24EF8-77FD-4CBE-CAB7-B243F64E1ADF}"/>
              </a:ext>
            </a:extLst>
          </p:cNvPr>
          <p:cNvSpPr>
            <a:spLocks noGrp="1"/>
          </p:cNvSpPr>
          <p:nvPr>
            <p:ph idx="4294967295"/>
          </p:nvPr>
        </p:nvSpPr>
        <p:spPr>
          <a:xfrm>
            <a:off x="2994659" y="4612083"/>
            <a:ext cx="5448300" cy="2071292"/>
          </a:xfrm>
        </p:spPr>
        <p:txBody>
          <a:bodyPr anchor="t">
            <a:normAutofit fontScale="92500"/>
          </a:bodyPr>
          <a:lstStyle/>
          <a:p>
            <a:pPr marL="0" indent="0">
              <a:buNone/>
            </a:pPr>
            <a:r>
              <a:rPr lang="en-US" kern="1200" dirty="0">
                <a:solidFill>
                  <a:srgbClr val="001647"/>
                </a:solidFill>
              </a:rPr>
              <a:t>HOWEVER – shipper stated that the description was “misleading” as they had copied it over from an old one.  Indicated the load was actually hazardous waste comprised of 1,000 gallons of a 50% nitric acid solution along with 2,000 gallons of water for 3,000 gallons total in the cargo tank.  </a:t>
            </a:r>
          </a:p>
        </p:txBody>
      </p:sp>
      <p:sp>
        <p:nvSpPr>
          <p:cNvPr id="2" name="TextBox 1">
            <a:extLst>
              <a:ext uri="{FF2B5EF4-FFF2-40B4-BE49-F238E27FC236}">
                <a16:creationId xmlns:a16="http://schemas.microsoft.com/office/drawing/2014/main" id="{F57C43C0-BB0C-079F-841A-96734D9BA029}"/>
              </a:ext>
            </a:extLst>
          </p:cNvPr>
          <p:cNvSpPr txBox="1"/>
          <p:nvPr/>
        </p:nvSpPr>
        <p:spPr>
          <a:xfrm>
            <a:off x="6438334" y="588797"/>
            <a:ext cx="3985825" cy="2492990"/>
          </a:xfrm>
          <a:prstGeom prst="rect">
            <a:avLst/>
          </a:prstGeom>
          <a:noFill/>
        </p:spPr>
        <p:txBody>
          <a:bodyPr wrap="square" rtlCol="0">
            <a:spAutoFit/>
          </a:bodyPr>
          <a:lstStyle/>
          <a:p>
            <a:pPr algn="ctr"/>
            <a:r>
              <a:rPr lang="en-US" sz="2400" dirty="0">
                <a:solidFill>
                  <a:srgbClr val="001647"/>
                </a:solidFill>
              </a:rPr>
              <a:t>Shipping paper showed UN3264, Waste Corrosive Liquid, Acidic, Inorganic, N.O.S. (Nitric Acid, Hydrofluoric Acid),  8, PG II.</a:t>
            </a:r>
          </a:p>
          <a:p>
            <a:endParaRPr lang="en-US" dirty="0">
              <a:solidFill>
                <a:srgbClr val="001647"/>
              </a:solidFill>
            </a:endParaRPr>
          </a:p>
          <a:p>
            <a:endParaRPr lang="en-US" dirty="0"/>
          </a:p>
        </p:txBody>
      </p:sp>
      <p:sp>
        <p:nvSpPr>
          <p:cNvPr id="7" name="Rectangle 6">
            <a:extLst>
              <a:ext uri="{FF2B5EF4-FFF2-40B4-BE49-F238E27FC236}">
                <a16:creationId xmlns:a16="http://schemas.microsoft.com/office/drawing/2014/main" id="{D46D82EB-E284-423E-BEA4-A0233E7EAB3E}"/>
              </a:ext>
            </a:extLst>
          </p:cNvPr>
          <p:cNvSpPr/>
          <p:nvPr/>
        </p:nvSpPr>
        <p:spPr>
          <a:xfrm>
            <a:off x="4277359" y="941123"/>
            <a:ext cx="2194560" cy="9144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28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30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997916-9D57-9993-E295-FBF9D251820F}"/>
              </a:ext>
            </a:extLst>
          </p:cNvPr>
          <p:cNvSpPr>
            <a:spLocks noGrp="1"/>
          </p:cNvSpPr>
          <p:nvPr>
            <p:ph type="title"/>
          </p:nvPr>
        </p:nvSpPr>
        <p:spPr/>
        <p:txBody>
          <a:bodyPr/>
          <a:lstStyle/>
          <a:p>
            <a:r>
              <a:rPr lang="en-US" dirty="0"/>
              <a:t>Anhydrous Ammonia – Weatherford, OK</a:t>
            </a:r>
          </a:p>
        </p:txBody>
      </p:sp>
      <p:pic>
        <p:nvPicPr>
          <p:cNvPr id="11" name="Picture 10" descr="A picture containing sky, outdoor, road, street&#10;&#10;AI-generated content may be incorrect.">
            <a:extLst>
              <a:ext uri="{FF2B5EF4-FFF2-40B4-BE49-F238E27FC236}">
                <a16:creationId xmlns:a16="http://schemas.microsoft.com/office/drawing/2014/main" id="{5649EB48-266B-F7AF-9925-B22D2FCC42E9}"/>
              </a:ext>
            </a:extLst>
          </p:cNvPr>
          <p:cNvPicPr>
            <a:picLocks noChangeAspect="1"/>
          </p:cNvPicPr>
          <p:nvPr/>
        </p:nvPicPr>
        <p:blipFill>
          <a:blip r:embed="rId3"/>
          <a:stretch>
            <a:fillRect/>
          </a:stretch>
        </p:blipFill>
        <p:spPr>
          <a:xfrm>
            <a:off x="6331789" y="1811548"/>
            <a:ext cx="5267864" cy="3950898"/>
          </a:xfrm>
          <a:prstGeom prst="rect">
            <a:avLst/>
          </a:prstGeom>
        </p:spPr>
      </p:pic>
      <p:pic>
        <p:nvPicPr>
          <p:cNvPr id="6" name="Picture 5">
            <a:extLst>
              <a:ext uri="{FF2B5EF4-FFF2-40B4-BE49-F238E27FC236}">
                <a16:creationId xmlns:a16="http://schemas.microsoft.com/office/drawing/2014/main" id="{0CC431C0-27BE-4030-AD51-528BB87530FF}"/>
              </a:ext>
            </a:extLst>
          </p:cNvPr>
          <p:cNvPicPr>
            <a:picLocks noChangeAspect="1"/>
          </p:cNvPicPr>
          <p:nvPr/>
        </p:nvPicPr>
        <p:blipFill>
          <a:blip r:embed="rId4"/>
          <a:stretch>
            <a:fillRect/>
          </a:stretch>
        </p:blipFill>
        <p:spPr>
          <a:xfrm>
            <a:off x="281142" y="1256582"/>
            <a:ext cx="5814858" cy="5062938"/>
          </a:xfrm>
          <a:prstGeom prst="rect">
            <a:avLst/>
          </a:prstGeom>
        </p:spPr>
      </p:pic>
    </p:spTree>
    <p:extLst>
      <p:ext uri="{BB962C8B-B14F-4D97-AF65-F5344CB8AC3E}">
        <p14:creationId xmlns:p14="http://schemas.microsoft.com/office/powerpoint/2010/main" val="302647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ECFB2-83F5-1FCA-A810-6F3EEB35D1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3F96A8-F5D1-ED44-0F8D-7137CC9E5F8E}"/>
              </a:ext>
            </a:extLst>
          </p:cNvPr>
          <p:cNvSpPr>
            <a:spLocks noGrp="1"/>
          </p:cNvSpPr>
          <p:nvPr>
            <p:ph type="title"/>
          </p:nvPr>
        </p:nvSpPr>
        <p:spPr/>
        <p:txBody>
          <a:bodyPr/>
          <a:lstStyle/>
          <a:p>
            <a:r>
              <a:rPr lang="en-US" dirty="0"/>
              <a:t>Anhydrous Ammonia – Weatherford, OK</a:t>
            </a:r>
          </a:p>
        </p:txBody>
      </p:sp>
      <p:pic>
        <p:nvPicPr>
          <p:cNvPr id="4" name="Picture 3" descr="A close-up of a car engine&#10;&#10;AI-generated content may be incorrect.">
            <a:extLst>
              <a:ext uri="{FF2B5EF4-FFF2-40B4-BE49-F238E27FC236}">
                <a16:creationId xmlns:a16="http://schemas.microsoft.com/office/drawing/2014/main" id="{4E0E47D4-0F0C-3A49-1213-79A649219595}"/>
              </a:ext>
            </a:extLst>
          </p:cNvPr>
          <p:cNvPicPr>
            <a:picLocks noChangeAspect="1"/>
          </p:cNvPicPr>
          <p:nvPr/>
        </p:nvPicPr>
        <p:blipFill>
          <a:blip r:embed="rId3"/>
          <a:stretch>
            <a:fillRect/>
          </a:stretch>
        </p:blipFill>
        <p:spPr>
          <a:xfrm>
            <a:off x="1055370" y="1268306"/>
            <a:ext cx="4024630" cy="5366173"/>
          </a:xfrm>
          <a:prstGeom prst="rect">
            <a:avLst/>
          </a:prstGeom>
        </p:spPr>
      </p:pic>
      <p:pic>
        <p:nvPicPr>
          <p:cNvPr id="6" name="Picture 5" descr="A picture containing outdoor, ground, road, curb&#10;&#10;AI-generated content may be incorrect.">
            <a:extLst>
              <a:ext uri="{FF2B5EF4-FFF2-40B4-BE49-F238E27FC236}">
                <a16:creationId xmlns:a16="http://schemas.microsoft.com/office/drawing/2014/main" id="{7C9D6069-4C47-D19E-8A37-F32D32272266}"/>
              </a:ext>
            </a:extLst>
          </p:cNvPr>
          <p:cNvPicPr>
            <a:picLocks noChangeAspect="1"/>
          </p:cNvPicPr>
          <p:nvPr/>
        </p:nvPicPr>
        <p:blipFill>
          <a:blip r:embed="rId4"/>
          <a:srcRect t="9087" b="36171"/>
          <a:stretch>
            <a:fillRect/>
          </a:stretch>
        </p:blipFill>
        <p:spPr>
          <a:xfrm>
            <a:off x="5225626" y="2397760"/>
            <a:ext cx="6509174" cy="2905760"/>
          </a:xfrm>
          <a:prstGeom prst="rect">
            <a:avLst/>
          </a:prstGeom>
        </p:spPr>
      </p:pic>
    </p:spTree>
    <p:extLst>
      <p:ext uri="{BB962C8B-B14F-4D97-AF65-F5344CB8AC3E}">
        <p14:creationId xmlns:p14="http://schemas.microsoft.com/office/powerpoint/2010/main" val="1497718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59D1C-5BC5-331C-AD2D-CF94690FE345}"/>
              </a:ext>
            </a:extLst>
          </p:cNvPr>
          <p:cNvSpPr>
            <a:spLocks noGrp="1"/>
          </p:cNvSpPr>
          <p:nvPr>
            <p:ph type="title"/>
          </p:nvPr>
        </p:nvSpPr>
        <p:spPr/>
        <p:txBody>
          <a:bodyPr/>
          <a:lstStyle/>
          <a:p>
            <a:r>
              <a:rPr lang="en-US" dirty="0"/>
              <a:t>Multi-Agency Strike Force Operations (MASFOs)</a:t>
            </a:r>
          </a:p>
        </p:txBody>
      </p:sp>
    </p:spTree>
    <p:extLst>
      <p:ext uri="{BB962C8B-B14F-4D97-AF65-F5344CB8AC3E}">
        <p14:creationId xmlns:p14="http://schemas.microsoft.com/office/powerpoint/2010/main" val="1598003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D5B75-44F6-30E1-3EE2-15D59BD16D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57CB71-6DAF-6295-F25B-90C0A65CA705}"/>
              </a:ext>
            </a:extLst>
          </p:cNvPr>
          <p:cNvSpPr>
            <a:spLocks noGrp="1"/>
          </p:cNvSpPr>
          <p:nvPr>
            <p:ph type="title"/>
          </p:nvPr>
        </p:nvSpPr>
        <p:spPr/>
        <p:txBody>
          <a:bodyPr/>
          <a:lstStyle/>
          <a:p>
            <a:r>
              <a:rPr lang="en-US" dirty="0"/>
              <a:t> Mid-West Service Center MASFO’s</a:t>
            </a:r>
          </a:p>
        </p:txBody>
      </p:sp>
      <p:sp>
        <p:nvSpPr>
          <p:cNvPr id="3" name="Content Placeholder 2">
            <a:extLst>
              <a:ext uri="{FF2B5EF4-FFF2-40B4-BE49-F238E27FC236}">
                <a16:creationId xmlns:a16="http://schemas.microsoft.com/office/drawing/2014/main" id="{66C0C185-10E7-FF57-82DA-2AA499E3279B}"/>
              </a:ext>
            </a:extLst>
          </p:cNvPr>
          <p:cNvSpPr>
            <a:spLocks noGrp="1"/>
          </p:cNvSpPr>
          <p:nvPr>
            <p:ph idx="1"/>
          </p:nvPr>
        </p:nvSpPr>
        <p:spPr/>
        <p:txBody>
          <a:bodyPr/>
          <a:lstStyle/>
          <a:p>
            <a:r>
              <a:rPr lang="en-US" dirty="0"/>
              <a:t>Fireworks</a:t>
            </a:r>
          </a:p>
          <a:p>
            <a:pPr lvl="0"/>
            <a:endParaRPr lang="en-US" dirty="0"/>
          </a:p>
          <a:p>
            <a:pPr lvl="0"/>
            <a:r>
              <a:rPr lang="en-US" dirty="0"/>
              <a:t>Nurse Tanks</a:t>
            </a:r>
          </a:p>
          <a:p>
            <a:pPr lvl="3"/>
            <a:endParaRPr lang="en-US" dirty="0"/>
          </a:p>
          <a:p>
            <a:endParaRPr lang="en-US" dirty="0"/>
          </a:p>
        </p:txBody>
      </p:sp>
      <p:sp>
        <p:nvSpPr>
          <p:cNvPr id="4" name="Slide Number Placeholder 3">
            <a:extLst>
              <a:ext uri="{FF2B5EF4-FFF2-40B4-BE49-F238E27FC236}">
                <a16:creationId xmlns:a16="http://schemas.microsoft.com/office/drawing/2014/main" id="{841593D5-36E1-0FAA-5451-8C45D4437BD6}"/>
              </a:ext>
            </a:extLst>
          </p:cNvPr>
          <p:cNvSpPr>
            <a:spLocks noGrp="1"/>
          </p:cNvSpPr>
          <p:nvPr>
            <p:ph type="sldNum" sz="quarter" idx="4"/>
          </p:nvPr>
        </p:nvSpPr>
        <p:spPr>
          <a:xfrm>
            <a:off x="9343325" y="652995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181DCDD-4CE7-4984-8C00-BBEA47C5E627}" type="slidenum">
              <a:rPr lang="en-US" smtClean="0"/>
              <a:pPr/>
              <a:t>13</a:t>
            </a:fld>
            <a:endParaRPr lang="en-US"/>
          </a:p>
        </p:txBody>
      </p:sp>
      <p:pic>
        <p:nvPicPr>
          <p:cNvPr id="6" name="Picture 5" descr="A group of people standing in a warehouse&#10;&#10;AI-generated content may be incorrect.">
            <a:extLst>
              <a:ext uri="{FF2B5EF4-FFF2-40B4-BE49-F238E27FC236}">
                <a16:creationId xmlns:a16="http://schemas.microsoft.com/office/drawing/2014/main" id="{0FC44647-792B-0F20-7D08-6CD6A3520AC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096000" y="1368424"/>
            <a:ext cx="5833872" cy="3793245"/>
          </a:xfrm>
          <a:prstGeom prst="rect">
            <a:avLst/>
          </a:prstGeom>
        </p:spPr>
      </p:pic>
      <p:pic>
        <p:nvPicPr>
          <p:cNvPr id="7" name="Picture 6" descr="A picture containing text, outdoor, box, cart&#10;&#10;AI-generated content may be incorrect.">
            <a:extLst>
              <a:ext uri="{FF2B5EF4-FFF2-40B4-BE49-F238E27FC236}">
                <a16:creationId xmlns:a16="http://schemas.microsoft.com/office/drawing/2014/main" id="{95BC8017-AC5A-C93A-0457-810D5C91D9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137" y="2928346"/>
            <a:ext cx="3839509" cy="3477397"/>
          </a:xfrm>
          <a:prstGeom prst="rect">
            <a:avLst/>
          </a:prstGeom>
        </p:spPr>
      </p:pic>
    </p:spTree>
    <p:extLst>
      <p:ext uri="{BB962C8B-B14F-4D97-AF65-F5344CB8AC3E}">
        <p14:creationId xmlns:p14="http://schemas.microsoft.com/office/powerpoint/2010/main" val="144682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DDAAA-7876-35B8-87C1-9789076631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09310-9388-F2A9-23CF-2967C23CA007}"/>
              </a:ext>
            </a:extLst>
          </p:cNvPr>
          <p:cNvSpPr>
            <a:spLocks noGrp="1"/>
          </p:cNvSpPr>
          <p:nvPr>
            <p:ph type="title"/>
          </p:nvPr>
        </p:nvSpPr>
        <p:spPr/>
        <p:txBody>
          <a:bodyPr/>
          <a:lstStyle/>
          <a:p>
            <a:r>
              <a:rPr lang="en-US" dirty="0"/>
              <a:t>Section Header (Times New Roman, Bold, 50)</a:t>
            </a:r>
          </a:p>
        </p:txBody>
      </p:sp>
      <p:sp>
        <p:nvSpPr>
          <p:cNvPr id="3" name="Slide Number Placeholder 2">
            <a:extLst>
              <a:ext uri="{FF2B5EF4-FFF2-40B4-BE49-F238E27FC236}">
                <a16:creationId xmlns:a16="http://schemas.microsoft.com/office/drawing/2014/main" id="{AA290509-63E3-0629-F6D6-4CA565778723}"/>
              </a:ext>
            </a:extLst>
          </p:cNvPr>
          <p:cNvSpPr>
            <a:spLocks noGrp="1"/>
          </p:cNvSpPr>
          <p:nvPr>
            <p:ph type="sldNum" sz="quarter" idx="4"/>
          </p:nvPr>
        </p:nvSpPr>
        <p:spPr/>
        <p:txBody>
          <a:bodyPr/>
          <a:lstStyle/>
          <a:p>
            <a:fld id="{2181DCDD-4CE7-4984-8C00-BBEA47C5E627}" type="slidenum">
              <a:rPr lang="en-US" smtClean="0"/>
              <a:pPr/>
              <a:t>14</a:t>
            </a:fld>
            <a:endParaRPr lang="en-US"/>
          </a:p>
        </p:txBody>
      </p:sp>
      <p:sp>
        <p:nvSpPr>
          <p:cNvPr id="7" name="TextBox 6">
            <a:extLst>
              <a:ext uri="{FF2B5EF4-FFF2-40B4-BE49-F238E27FC236}">
                <a16:creationId xmlns:a16="http://schemas.microsoft.com/office/drawing/2014/main" id="{051C9DFB-801E-9859-966F-BEAD6478039E}"/>
              </a:ext>
            </a:extLst>
          </p:cNvPr>
          <p:cNvSpPr txBox="1"/>
          <p:nvPr/>
        </p:nvSpPr>
        <p:spPr>
          <a:xfrm>
            <a:off x="7059168" y="2274838"/>
            <a:ext cx="3575304" cy="3170099"/>
          </a:xfrm>
          <a:prstGeom prst="rect">
            <a:avLst/>
          </a:prstGeom>
          <a:noFill/>
        </p:spPr>
        <p:txBody>
          <a:bodyPr wrap="square">
            <a:spAutoFit/>
          </a:bodyPr>
          <a:lstStyle/>
          <a:p>
            <a:pPr algn="l">
              <a:buNone/>
            </a:pPr>
            <a:r>
              <a:rPr lang="en-US" sz="2000" b="0" i="0" dirty="0">
                <a:solidFill>
                  <a:srgbClr val="222222"/>
                </a:solidFill>
                <a:effectLst/>
                <a:latin typeface="Arial" panose="020B0604020202020204" pitchFamily="34" charset="0"/>
              </a:rPr>
              <a:t>Upcoming:</a:t>
            </a:r>
          </a:p>
          <a:p>
            <a:pPr algn="l">
              <a:buNone/>
            </a:pPr>
            <a:endParaRPr lang="en-US" sz="2000" b="0" i="0" dirty="0">
              <a:solidFill>
                <a:srgbClr val="222222"/>
              </a:solidFill>
              <a:effectLst/>
              <a:latin typeface="Arial" panose="020B0604020202020204" pitchFamily="34" charset="0"/>
            </a:endParaRPr>
          </a:p>
          <a:p>
            <a:pPr marL="0" algn="l">
              <a:buFont typeface="Arial" panose="020B0604020202020204" pitchFamily="34" charset="0"/>
              <a:buChar char="•"/>
            </a:pPr>
            <a:r>
              <a:rPr lang="en-US" sz="2000" b="0" i="0" dirty="0">
                <a:solidFill>
                  <a:srgbClr val="222222"/>
                </a:solidFill>
                <a:effectLst/>
                <a:latin typeface="Arial" panose="020B0604020202020204" pitchFamily="34" charset="0"/>
              </a:rPr>
              <a:t>Fireworks MASFO in Ohio in May</a:t>
            </a:r>
          </a:p>
          <a:p>
            <a:pPr marL="0" algn="l">
              <a:buFont typeface="Arial" panose="020B0604020202020204" pitchFamily="34" charset="0"/>
              <a:buChar char="•"/>
            </a:pPr>
            <a:endParaRPr lang="en-US" sz="2000" b="0" i="0" dirty="0">
              <a:solidFill>
                <a:srgbClr val="222222"/>
              </a:solidFill>
              <a:effectLst/>
              <a:latin typeface="Arial" panose="020B0604020202020204" pitchFamily="34" charset="0"/>
            </a:endParaRPr>
          </a:p>
          <a:p>
            <a:pPr marL="0" algn="l">
              <a:buFont typeface="Arial" panose="020B0604020202020204" pitchFamily="34" charset="0"/>
              <a:buChar char="•"/>
            </a:pPr>
            <a:r>
              <a:rPr lang="en-US" sz="2000" b="0" i="0" dirty="0">
                <a:solidFill>
                  <a:srgbClr val="222222"/>
                </a:solidFill>
                <a:effectLst/>
                <a:latin typeface="Arial" panose="020B0604020202020204" pitchFamily="34" charset="0"/>
              </a:rPr>
              <a:t>Other fireworks initiatives across the Midwest, focused on inspecting trucks headed to shows and picking up from wholesalers</a:t>
            </a:r>
          </a:p>
        </p:txBody>
      </p:sp>
      <p:pic>
        <p:nvPicPr>
          <p:cNvPr id="9" name="Picture 8" descr="A picture containing text, outdoor, box, cart&#10;&#10;AI-generated content may be incorrect.">
            <a:extLst>
              <a:ext uri="{FF2B5EF4-FFF2-40B4-BE49-F238E27FC236}">
                <a16:creationId xmlns:a16="http://schemas.microsoft.com/office/drawing/2014/main" id="{32275BB1-FE13-DEBF-9491-3D1A79B96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550" y="1243393"/>
            <a:ext cx="5267198" cy="4770437"/>
          </a:xfrm>
          <a:prstGeom prst="rect">
            <a:avLst/>
          </a:prstGeom>
        </p:spPr>
      </p:pic>
    </p:spTree>
    <p:extLst>
      <p:ext uri="{BB962C8B-B14F-4D97-AF65-F5344CB8AC3E}">
        <p14:creationId xmlns:p14="http://schemas.microsoft.com/office/powerpoint/2010/main" val="151795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D2808-4E05-8E8A-C75E-CDBC2B1ACB45}"/>
              </a:ext>
            </a:extLst>
          </p:cNvPr>
          <p:cNvSpPr>
            <a:spLocks noGrp="1"/>
          </p:cNvSpPr>
          <p:nvPr>
            <p:ph type="title"/>
          </p:nvPr>
        </p:nvSpPr>
        <p:spPr>
          <a:xfrm>
            <a:off x="876694" y="741391"/>
            <a:ext cx="2833324" cy="1616203"/>
          </a:xfrm>
        </p:spPr>
        <p:txBody>
          <a:bodyPr anchor="b">
            <a:normAutofit/>
          </a:bodyPr>
          <a:lstStyle/>
          <a:p>
            <a:r>
              <a:rPr lang="en-US" sz="3200" dirty="0"/>
              <a:t>Ohio</a:t>
            </a:r>
            <a:br>
              <a:rPr lang="en-US" sz="3200" dirty="0"/>
            </a:br>
            <a:r>
              <a:rPr lang="en-US" sz="3200" dirty="0"/>
              <a:t>Nurse Tanks</a:t>
            </a:r>
          </a:p>
        </p:txBody>
      </p:sp>
      <p:sp>
        <p:nvSpPr>
          <p:cNvPr id="11" name="Content Placeholder 10">
            <a:extLst>
              <a:ext uri="{FF2B5EF4-FFF2-40B4-BE49-F238E27FC236}">
                <a16:creationId xmlns:a16="http://schemas.microsoft.com/office/drawing/2014/main" id="{5119867F-7129-3370-1B08-06D4485ED47B}"/>
              </a:ext>
            </a:extLst>
          </p:cNvPr>
          <p:cNvSpPr>
            <a:spLocks noGrp="1"/>
          </p:cNvSpPr>
          <p:nvPr>
            <p:ph idx="1"/>
          </p:nvPr>
        </p:nvSpPr>
        <p:spPr>
          <a:xfrm>
            <a:off x="876694" y="2533476"/>
            <a:ext cx="2833324" cy="3447832"/>
          </a:xfrm>
        </p:spPr>
        <p:txBody>
          <a:bodyPr anchor="t">
            <a:normAutofit/>
          </a:bodyPr>
          <a:lstStyle/>
          <a:p>
            <a:r>
              <a:rPr lang="en-US" sz="2000" dirty="0"/>
              <a:t>PHMSA, Ohio PUCO, FMCSA</a:t>
            </a:r>
          </a:p>
          <a:p>
            <a:endParaRPr lang="en-US" sz="2000" dirty="0"/>
          </a:p>
          <a:p>
            <a:r>
              <a:rPr lang="en-US" sz="2000" dirty="0"/>
              <a:t>Conducted inspections on 41 different companies</a:t>
            </a:r>
          </a:p>
          <a:p>
            <a:endParaRPr lang="en-US" sz="2000" dirty="0"/>
          </a:p>
          <a:p>
            <a:r>
              <a:rPr lang="en-US" sz="2000" dirty="0"/>
              <a:t>Covered 1,421 nurse tanks</a:t>
            </a:r>
          </a:p>
        </p:txBody>
      </p:sp>
      <p:grpSp>
        <p:nvGrpSpPr>
          <p:cNvPr id="14" name="Group 13">
            <a:extLst>
              <a:ext uri="{FF2B5EF4-FFF2-40B4-BE49-F238E27FC236}">
                <a16:creationId xmlns:a16="http://schemas.microsoft.com/office/drawing/2014/main" id="{792AA144-DDFF-C43B-6866-516C9091D0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15" name="Rectangle 14">
              <a:extLst>
                <a:ext uri="{FF2B5EF4-FFF2-40B4-BE49-F238E27FC236}">
                  <a16:creationId xmlns:a16="http://schemas.microsoft.com/office/drawing/2014/main" id="{56557A69-9517-26A8-EF3F-E65057EEC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7C5987E-7AB5-0A21-D727-68B38B342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icture containing person, outdoor&#10;&#10;AI-generated content may be incorrect.">
            <a:extLst>
              <a:ext uri="{FF2B5EF4-FFF2-40B4-BE49-F238E27FC236}">
                <a16:creationId xmlns:a16="http://schemas.microsoft.com/office/drawing/2014/main" id="{297722E1-32FF-AE3E-48E5-7D80779C4EB7}"/>
              </a:ext>
            </a:extLst>
          </p:cNvPr>
          <p:cNvPicPr>
            <a:picLocks noChangeAspect="1"/>
          </p:cNvPicPr>
          <p:nvPr/>
        </p:nvPicPr>
        <p:blipFill>
          <a:blip r:embed="rId3"/>
          <a:stretch>
            <a:fillRect/>
          </a:stretch>
        </p:blipFill>
        <p:spPr>
          <a:xfrm>
            <a:off x="5591039" y="1286780"/>
            <a:ext cx="3882955" cy="5177273"/>
          </a:xfrm>
          <a:prstGeom prst="rect">
            <a:avLst/>
          </a:prstGeom>
        </p:spPr>
      </p:pic>
    </p:spTree>
    <p:extLst>
      <p:ext uri="{BB962C8B-B14F-4D97-AF65-F5344CB8AC3E}">
        <p14:creationId xmlns:p14="http://schemas.microsoft.com/office/powerpoint/2010/main" val="310480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013355-38F2-6B80-FFDD-806825A22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76BCF-37D4-252B-99C4-07F1BC43D4E7}"/>
              </a:ext>
            </a:extLst>
          </p:cNvPr>
          <p:cNvSpPr>
            <a:spLocks noGrp="1"/>
          </p:cNvSpPr>
          <p:nvPr>
            <p:ph type="title"/>
          </p:nvPr>
        </p:nvSpPr>
        <p:spPr>
          <a:xfrm>
            <a:off x="876694" y="741391"/>
            <a:ext cx="2833324" cy="1616203"/>
          </a:xfrm>
        </p:spPr>
        <p:txBody>
          <a:bodyPr anchor="b">
            <a:normAutofit/>
          </a:bodyPr>
          <a:lstStyle/>
          <a:p>
            <a:r>
              <a:rPr lang="en-US" sz="3200" dirty="0"/>
              <a:t>Ohio</a:t>
            </a:r>
            <a:br>
              <a:rPr lang="en-US" sz="3200" dirty="0"/>
            </a:br>
            <a:r>
              <a:rPr lang="en-US" sz="3200" dirty="0"/>
              <a:t>Nurse Tanks</a:t>
            </a:r>
          </a:p>
        </p:txBody>
      </p:sp>
      <p:sp>
        <p:nvSpPr>
          <p:cNvPr id="11" name="Content Placeholder 10">
            <a:extLst>
              <a:ext uri="{FF2B5EF4-FFF2-40B4-BE49-F238E27FC236}">
                <a16:creationId xmlns:a16="http://schemas.microsoft.com/office/drawing/2014/main" id="{AD608EC5-31C4-6308-5523-79BC5DD153EF}"/>
              </a:ext>
            </a:extLst>
          </p:cNvPr>
          <p:cNvSpPr>
            <a:spLocks noGrp="1"/>
          </p:cNvSpPr>
          <p:nvPr>
            <p:ph idx="1"/>
          </p:nvPr>
        </p:nvSpPr>
        <p:spPr>
          <a:xfrm>
            <a:off x="876694" y="2533476"/>
            <a:ext cx="2833324" cy="3447832"/>
          </a:xfrm>
        </p:spPr>
        <p:txBody>
          <a:bodyPr anchor="t">
            <a:normAutofit/>
          </a:bodyPr>
          <a:lstStyle/>
          <a:p>
            <a:r>
              <a:rPr lang="en-US" sz="2000" dirty="0"/>
              <a:t>A total of 171 probable violations were observed and cited – 12.03%.</a:t>
            </a:r>
          </a:p>
          <a:p>
            <a:endParaRPr lang="en-US" sz="2000" dirty="0"/>
          </a:p>
          <a:p>
            <a:r>
              <a:rPr lang="en-US" sz="2000" dirty="0"/>
              <a:t>Violations included:</a:t>
            </a:r>
          </a:p>
          <a:p>
            <a:pPr lvl="1"/>
            <a:r>
              <a:rPr lang="en-US" sz="2000" dirty="0"/>
              <a:t>Failure to test</a:t>
            </a:r>
          </a:p>
          <a:p>
            <a:pPr lvl="1"/>
            <a:r>
              <a:rPr lang="en-US" sz="2000" dirty="0"/>
              <a:t>Marking/labeling</a:t>
            </a:r>
          </a:p>
          <a:p>
            <a:pPr lvl="1"/>
            <a:r>
              <a:rPr lang="en-US" sz="2000" dirty="0"/>
              <a:t>Not securely connected</a:t>
            </a:r>
          </a:p>
        </p:txBody>
      </p:sp>
      <p:grpSp>
        <p:nvGrpSpPr>
          <p:cNvPr id="14" name="Group 13">
            <a:extLst>
              <a:ext uri="{FF2B5EF4-FFF2-40B4-BE49-F238E27FC236}">
                <a16:creationId xmlns:a16="http://schemas.microsoft.com/office/drawing/2014/main" id="{21FB6966-664C-26AE-DD2A-589CC6B06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6737460"/>
            <a:ext cx="12192000" cy="123364"/>
            <a:chOff x="1" y="6737460"/>
            <a:chExt cx="12192000" cy="123364"/>
          </a:xfrm>
        </p:grpSpPr>
        <p:sp>
          <p:nvSpPr>
            <p:cNvPr id="15" name="Rectangle 14">
              <a:extLst>
                <a:ext uri="{FF2B5EF4-FFF2-40B4-BE49-F238E27FC236}">
                  <a16:creationId xmlns:a16="http://schemas.microsoft.com/office/drawing/2014/main" id="{679511FF-87BA-498C-8B6F-BD0A6001E5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E0D72C7-A488-729D-151A-B0EC1FDE2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DE529FCF-35D2-99D0-4D15-DC3CB70EEE48}"/>
              </a:ext>
            </a:extLst>
          </p:cNvPr>
          <p:cNvPicPr>
            <a:picLocks noChangeAspect="1"/>
          </p:cNvPicPr>
          <p:nvPr/>
        </p:nvPicPr>
        <p:blipFill>
          <a:blip r:embed="rId3"/>
          <a:stretch>
            <a:fillRect/>
          </a:stretch>
        </p:blipFill>
        <p:spPr>
          <a:xfrm>
            <a:off x="5840360" y="1545691"/>
            <a:ext cx="3706763" cy="4435617"/>
          </a:xfrm>
          <a:prstGeom prst="rect">
            <a:avLst/>
          </a:prstGeom>
        </p:spPr>
      </p:pic>
    </p:spTree>
    <p:extLst>
      <p:ext uri="{BB962C8B-B14F-4D97-AF65-F5344CB8AC3E}">
        <p14:creationId xmlns:p14="http://schemas.microsoft.com/office/powerpoint/2010/main" val="233501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EF329-A809-4F31-A285-BA2E2C1B0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876D1-2D65-1F15-4943-68AA6DF543D0}"/>
              </a:ext>
            </a:extLst>
          </p:cNvPr>
          <p:cNvSpPr>
            <a:spLocks noGrp="1"/>
          </p:cNvSpPr>
          <p:nvPr>
            <p:ph type="title"/>
          </p:nvPr>
        </p:nvSpPr>
        <p:spPr/>
        <p:txBody>
          <a:bodyPr/>
          <a:lstStyle/>
          <a:p>
            <a:r>
              <a:rPr lang="en-US" dirty="0"/>
              <a:t>Operation Flash Point</a:t>
            </a:r>
          </a:p>
        </p:txBody>
      </p:sp>
      <p:sp>
        <p:nvSpPr>
          <p:cNvPr id="3" name="Content Placeholder 2">
            <a:extLst>
              <a:ext uri="{FF2B5EF4-FFF2-40B4-BE49-F238E27FC236}">
                <a16:creationId xmlns:a16="http://schemas.microsoft.com/office/drawing/2014/main" id="{6BA3BDC1-E722-91F4-479F-742ED011386C}"/>
              </a:ext>
            </a:extLst>
          </p:cNvPr>
          <p:cNvSpPr>
            <a:spLocks noGrp="1"/>
          </p:cNvSpPr>
          <p:nvPr>
            <p:ph idx="1"/>
          </p:nvPr>
        </p:nvSpPr>
        <p:spPr/>
        <p:txBody>
          <a:bodyPr>
            <a:normAutofit/>
          </a:bodyPr>
          <a:lstStyle/>
          <a:p>
            <a:r>
              <a:rPr lang="en-US" dirty="0"/>
              <a:t>FMCSA’s Western Region conducted a Multi-Agency Strike Force Operation (MASFO) along the Texas southern border. </a:t>
            </a:r>
          </a:p>
          <a:p>
            <a:pPr lvl="0"/>
            <a:endParaRPr lang="en-US" dirty="0"/>
          </a:p>
          <a:p>
            <a:r>
              <a:rPr lang="en-US" b="1" dirty="0"/>
              <a:t>Participating Agencies:</a:t>
            </a:r>
            <a:endParaRPr lang="en-US" sz="2400" dirty="0"/>
          </a:p>
          <a:p>
            <a:r>
              <a:rPr lang="en-US" dirty="0"/>
              <a:t>FMCSA</a:t>
            </a:r>
            <a:endParaRPr lang="en-US" sz="2400" dirty="0"/>
          </a:p>
          <a:p>
            <a:r>
              <a:rPr lang="en-US" dirty="0"/>
              <a:t>PHMSA</a:t>
            </a:r>
            <a:endParaRPr lang="en-US" sz="2400" dirty="0"/>
          </a:p>
          <a:p>
            <a:r>
              <a:rPr lang="en-US" dirty="0"/>
              <a:t>Texas Dept. of Public Safety</a:t>
            </a:r>
            <a:endParaRPr lang="en-US" sz="2400" dirty="0"/>
          </a:p>
          <a:p>
            <a:r>
              <a:rPr lang="en-US" dirty="0"/>
              <a:t>Texas Comptroller of Public Accounts</a:t>
            </a:r>
            <a:endParaRPr lang="en-US" sz="2400" dirty="0"/>
          </a:p>
          <a:p>
            <a:r>
              <a:rPr lang="en-US" dirty="0"/>
              <a:t>U.S. Customs &amp; Border Protection</a:t>
            </a:r>
            <a:endParaRPr lang="en-US" sz="2400" dirty="0"/>
          </a:p>
          <a:p>
            <a:r>
              <a:rPr lang="en-US" dirty="0"/>
              <a:t>Homeland Security Investigations</a:t>
            </a:r>
            <a:endParaRPr lang="en-US" sz="2400" dirty="0"/>
          </a:p>
          <a:p>
            <a:pPr lvl="1"/>
            <a:endParaRPr lang="en-US" dirty="0"/>
          </a:p>
          <a:p>
            <a:pPr lvl="2"/>
            <a:endParaRPr lang="en-US" dirty="0"/>
          </a:p>
          <a:p>
            <a:endParaRPr lang="en-US" dirty="0"/>
          </a:p>
        </p:txBody>
      </p:sp>
      <p:sp>
        <p:nvSpPr>
          <p:cNvPr id="4" name="Slide Number Placeholder 3">
            <a:extLst>
              <a:ext uri="{FF2B5EF4-FFF2-40B4-BE49-F238E27FC236}">
                <a16:creationId xmlns:a16="http://schemas.microsoft.com/office/drawing/2014/main" id="{2647D97E-1FDF-EF93-5FA8-84DA8BAEB879}"/>
              </a:ext>
            </a:extLst>
          </p:cNvPr>
          <p:cNvSpPr>
            <a:spLocks noGrp="1"/>
          </p:cNvSpPr>
          <p:nvPr>
            <p:ph type="sldNum" sz="quarter" idx="4"/>
          </p:nvPr>
        </p:nvSpPr>
        <p:spPr>
          <a:xfrm>
            <a:off x="9343325" y="652995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181DCDD-4CE7-4984-8C00-BBEA47C5E627}" type="slidenum">
              <a:rPr lang="en-US" smtClean="0"/>
              <a:pPr/>
              <a:t>17</a:t>
            </a:fld>
            <a:endParaRPr lang="en-US"/>
          </a:p>
        </p:txBody>
      </p:sp>
      <p:pic>
        <p:nvPicPr>
          <p:cNvPr id="5" name="Picture 4">
            <a:extLst>
              <a:ext uri="{FF2B5EF4-FFF2-40B4-BE49-F238E27FC236}">
                <a16:creationId xmlns:a16="http://schemas.microsoft.com/office/drawing/2014/main" id="{DC57D6C2-EE0E-6483-DDF4-8EFB356F4C5C}"/>
              </a:ext>
            </a:extLst>
          </p:cNvPr>
          <p:cNvPicPr>
            <a:picLocks noChangeAspect="1"/>
          </p:cNvPicPr>
          <p:nvPr/>
        </p:nvPicPr>
        <p:blipFill>
          <a:blip r:embed="rId2"/>
          <a:stretch>
            <a:fillRect/>
          </a:stretch>
        </p:blipFill>
        <p:spPr>
          <a:xfrm>
            <a:off x="6517621" y="2255853"/>
            <a:ext cx="5066667" cy="2923809"/>
          </a:xfrm>
          <a:prstGeom prst="rect">
            <a:avLst/>
          </a:prstGeom>
        </p:spPr>
      </p:pic>
    </p:spTree>
    <p:extLst>
      <p:ext uri="{BB962C8B-B14F-4D97-AF65-F5344CB8AC3E}">
        <p14:creationId xmlns:p14="http://schemas.microsoft.com/office/powerpoint/2010/main" val="230962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87160-CBE3-1ADF-85A2-613932B76C56}"/>
              </a:ext>
            </a:extLst>
          </p:cNvPr>
          <p:cNvSpPr>
            <a:spLocks noGrp="1"/>
          </p:cNvSpPr>
          <p:nvPr>
            <p:ph type="title"/>
          </p:nvPr>
        </p:nvSpPr>
        <p:spPr/>
        <p:txBody>
          <a:bodyPr/>
          <a:lstStyle/>
          <a:p>
            <a:r>
              <a:rPr lang="en-US" dirty="0"/>
              <a:t>FMCSA TX Border Inspection Facilities</a:t>
            </a:r>
          </a:p>
        </p:txBody>
      </p:sp>
      <p:pic>
        <p:nvPicPr>
          <p:cNvPr id="5" name="Content Placeholder 4" descr="A picture containing diagram&#10;&#10;AI-generated content may be incorrect.">
            <a:extLst>
              <a:ext uri="{FF2B5EF4-FFF2-40B4-BE49-F238E27FC236}">
                <a16:creationId xmlns:a16="http://schemas.microsoft.com/office/drawing/2014/main" id="{FBFFCFC3-43AD-25CA-6995-0B4F628D7127}"/>
              </a:ext>
            </a:extLst>
          </p:cNvPr>
          <p:cNvPicPr>
            <a:picLocks noGrp="1" noChangeAspect="1"/>
          </p:cNvPicPr>
          <p:nvPr>
            <p:ph idx="1"/>
          </p:nvPr>
        </p:nvPicPr>
        <p:blipFill>
          <a:blip r:embed="rId3"/>
          <a:stretch>
            <a:fillRect/>
          </a:stretch>
        </p:blipFill>
        <p:spPr>
          <a:xfrm>
            <a:off x="319548" y="1092201"/>
            <a:ext cx="10722077" cy="5638799"/>
          </a:xfrm>
        </p:spPr>
      </p:pic>
      <p:sp>
        <p:nvSpPr>
          <p:cNvPr id="7" name="TextBox 6">
            <a:extLst>
              <a:ext uri="{FF2B5EF4-FFF2-40B4-BE49-F238E27FC236}">
                <a16:creationId xmlns:a16="http://schemas.microsoft.com/office/drawing/2014/main" id="{9F3B8F28-761D-5DA8-FF51-F3B3A4527464}"/>
              </a:ext>
            </a:extLst>
          </p:cNvPr>
          <p:cNvSpPr txBox="1"/>
          <p:nvPr/>
        </p:nvSpPr>
        <p:spPr>
          <a:xfrm>
            <a:off x="884903" y="4873183"/>
            <a:ext cx="6096000" cy="646331"/>
          </a:xfrm>
          <a:prstGeom prst="rect">
            <a:avLst/>
          </a:prstGeom>
          <a:noFill/>
        </p:spPr>
        <p:txBody>
          <a:bodyPr wrap="square">
            <a:spAutoFit/>
          </a:bodyPr>
          <a:lstStyle/>
          <a:p>
            <a:r>
              <a:rPr lang="en-US" sz="1800" dirty="0"/>
              <a:t>Focus: Illegal transportation of diesel fuel, English Language Proficiency (ELP), HM</a:t>
            </a:r>
          </a:p>
        </p:txBody>
      </p:sp>
    </p:spTree>
    <p:extLst>
      <p:ext uri="{BB962C8B-B14F-4D97-AF65-F5344CB8AC3E}">
        <p14:creationId xmlns:p14="http://schemas.microsoft.com/office/powerpoint/2010/main" val="20195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9D50BF-6835-3F06-B915-D14973669D5F}"/>
              </a:ext>
            </a:extLst>
          </p:cNvPr>
          <p:cNvPicPr>
            <a:picLocks noChangeAspect="1"/>
          </p:cNvPicPr>
          <p:nvPr/>
        </p:nvPicPr>
        <p:blipFill>
          <a:blip r:embed="rId2"/>
          <a:srcRect/>
          <a:stretch/>
        </p:blipFill>
        <p:spPr>
          <a:xfrm>
            <a:off x="0" y="10"/>
            <a:ext cx="12191999"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234DF7E-D462-C888-D94D-25E2B3142F0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latin typeface="+mj-lt"/>
                <a:ea typeface="+mj-ea"/>
                <a:cs typeface="+mj-cs"/>
              </a:rPr>
              <a:t>Southern Border MASFO</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32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FD680A-6EC6-6749-9085-1FA001D10E09}"/>
              </a:ext>
            </a:extLst>
          </p:cNvPr>
          <p:cNvSpPr>
            <a:spLocks noGrp="1"/>
          </p:cNvSpPr>
          <p:nvPr>
            <p:ph type="title"/>
          </p:nvPr>
        </p:nvSpPr>
        <p:spPr>
          <a:xfrm>
            <a:off x="457200" y="127000"/>
            <a:ext cx="11277600" cy="916609"/>
          </a:xfrm>
        </p:spPr>
        <p:txBody>
          <a:bodyPr anchor="b">
            <a:normAutofit/>
          </a:bodyPr>
          <a:lstStyle/>
          <a:p>
            <a:r>
              <a:rPr lang="en-US"/>
              <a:t>Eagle Pass POE</a:t>
            </a:r>
          </a:p>
        </p:txBody>
      </p:sp>
      <p:pic>
        <p:nvPicPr>
          <p:cNvPr id="5" name="Picture 4" descr="A group of people standing in front of a car&#10;&#10;AI-generated content may be incorrect.">
            <a:extLst>
              <a:ext uri="{FF2B5EF4-FFF2-40B4-BE49-F238E27FC236}">
                <a16:creationId xmlns:a16="http://schemas.microsoft.com/office/drawing/2014/main" id="{0B18644F-93A8-B5CC-7C4F-76B5DCA3ED32}"/>
              </a:ext>
            </a:extLst>
          </p:cNvPr>
          <p:cNvPicPr>
            <a:picLocks noChangeAspect="1"/>
          </p:cNvPicPr>
          <p:nvPr/>
        </p:nvPicPr>
        <p:blipFill>
          <a:blip r:embed="rId2"/>
          <a:srcRect t="13038" b="15473"/>
          <a:stretch>
            <a:fillRect/>
          </a:stretch>
        </p:blipFill>
        <p:spPr>
          <a:xfrm>
            <a:off x="457200" y="1343443"/>
            <a:ext cx="11277600" cy="4938088"/>
          </a:xfrm>
          <a:prstGeom prst="rect">
            <a:avLst/>
          </a:prstGeom>
          <a:noFill/>
        </p:spPr>
      </p:pic>
      <p:pic>
        <p:nvPicPr>
          <p:cNvPr id="3" name="Picture 2">
            <a:extLst>
              <a:ext uri="{FF2B5EF4-FFF2-40B4-BE49-F238E27FC236}">
                <a16:creationId xmlns:a16="http://schemas.microsoft.com/office/drawing/2014/main" id="{EDB77CFD-07FB-A9AE-2083-1A55A12EFFBC}"/>
              </a:ext>
            </a:extLst>
          </p:cNvPr>
          <p:cNvPicPr>
            <a:picLocks noChangeAspect="1"/>
          </p:cNvPicPr>
          <p:nvPr/>
        </p:nvPicPr>
        <p:blipFill>
          <a:blip r:embed="rId3"/>
          <a:stretch>
            <a:fillRect/>
          </a:stretch>
        </p:blipFill>
        <p:spPr>
          <a:xfrm>
            <a:off x="10941843" y="226219"/>
            <a:ext cx="797721" cy="714378"/>
          </a:xfrm>
          <a:prstGeom prst="rect">
            <a:avLst/>
          </a:prstGeom>
        </p:spPr>
      </p:pic>
    </p:spTree>
    <p:extLst>
      <p:ext uri="{BB962C8B-B14F-4D97-AF65-F5344CB8AC3E}">
        <p14:creationId xmlns:p14="http://schemas.microsoft.com/office/powerpoint/2010/main" val="1093892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2E489-793F-B36D-5AA3-13800DB06142}"/>
              </a:ext>
            </a:extLst>
          </p:cNvPr>
          <p:cNvSpPr>
            <a:spLocks noGrp="1"/>
          </p:cNvSpPr>
          <p:nvPr>
            <p:ph type="title"/>
          </p:nvPr>
        </p:nvSpPr>
        <p:spPr>
          <a:xfrm>
            <a:off x="457200" y="127000"/>
            <a:ext cx="11277600" cy="916609"/>
          </a:xfrm>
        </p:spPr>
        <p:txBody>
          <a:bodyPr anchor="b">
            <a:normAutofit/>
          </a:bodyPr>
          <a:lstStyle/>
          <a:p>
            <a:r>
              <a:rPr lang="en-US"/>
              <a:t>Ysleta POE</a:t>
            </a:r>
          </a:p>
        </p:txBody>
      </p:sp>
      <p:pic>
        <p:nvPicPr>
          <p:cNvPr id="5" name="Content Placeholder 4">
            <a:extLst>
              <a:ext uri="{FF2B5EF4-FFF2-40B4-BE49-F238E27FC236}">
                <a16:creationId xmlns:a16="http://schemas.microsoft.com/office/drawing/2014/main" id="{062EDBE2-A0AF-373E-0D86-6F3E4C1C8C6C}"/>
              </a:ext>
            </a:extLst>
          </p:cNvPr>
          <p:cNvPicPr>
            <a:picLocks noGrp="1" noChangeAspect="1"/>
          </p:cNvPicPr>
          <p:nvPr>
            <p:ph idx="1"/>
          </p:nvPr>
        </p:nvPicPr>
        <p:blipFill>
          <a:blip r:embed="rId2"/>
          <a:srcRect t="13915" b="27703"/>
          <a:stretch>
            <a:fillRect/>
          </a:stretch>
        </p:blipFill>
        <p:spPr>
          <a:xfrm>
            <a:off x="457200" y="1343443"/>
            <a:ext cx="11277600" cy="4938088"/>
          </a:xfrm>
          <a:noFill/>
        </p:spPr>
      </p:pic>
      <p:pic>
        <p:nvPicPr>
          <p:cNvPr id="4" name="Picture 3">
            <a:extLst>
              <a:ext uri="{FF2B5EF4-FFF2-40B4-BE49-F238E27FC236}">
                <a16:creationId xmlns:a16="http://schemas.microsoft.com/office/drawing/2014/main" id="{F00E5E60-01EF-6C37-9AC7-B08C861552E0}"/>
              </a:ext>
            </a:extLst>
          </p:cNvPr>
          <p:cNvPicPr>
            <a:picLocks noChangeAspect="1"/>
          </p:cNvPicPr>
          <p:nvPr/>
        </p:nvPicPr>
        <p:blipFill>
          <a:blip r:embed="rId3"/>
          <a:stretch>
            <a:fillRect/>
          </a:stretch>
        </p:blipFill>
        <p:spPr>
          <a:xfrm>
            <a:off x="10941843" y="226219"/>
            <a:ext cx="797721" cy="714378"/>
          </a:xfrm>
          <a:prstGeom prst="rect">
            <a:avLst/>
          </a:prstGeom>
        </p:spPr>
      </p:pic>
    </p:spTree>
    <p:extLst>
      <p:ext uri="{BB962C8B-B14F-4D97-AF65-F5344CB8AC3E}">
        <p14:creationId xmlns:p14="http://schemas.microsoft.com/office/powerpoint/2010/main" val="225779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0F7471-9370-982C-685A-279F6EF50426}"/>
              </a:ext>
            </a:extLst>
          </p:cNvPr>
          <p:cNvSpPr>
            <a:spLocks noGrp="1"/>
          </p:cNvSpPr>
          <p:nvPr>
            <p:ph type="title"/>
          </p:nvPr>
        </p:nvSpPr>
        <p:spPr>
          <a:xfrm>
            <a:off x="457200" y="127000"/>
            <a:ext cx="11277600" cy="916609"/>
          </a:xfrm>
        </p:spPr>
        <p:txBody>
          <a:bodyPr anchor="b">
            <a:normAutofit/>
          </a:bodyPr>
          <a:lstStyle/>
          <a:p>
            <a:r>
              <a:rPr lang="en-US"/>
              <a:t>Cargo Tank Inspections</a:t>
            </a:r>
          </a:p>
        </p:txBody>
      </p:sp>
      <p:pic>
        <p:nvPicPr>
          <p:cNvPr id="6" name="Content Placeholder 5" descr="A group of people standing next to a plane&#10;&#10;AI-generated content may be incorrect.">
            <a:extLst>
              <a:ext uri="{FF2B5EF4-FFF2-40B4-BE49-F238E27FC236}">
                <a16:creationId xmlns:a16="http://schemas.microsoft.com/office/drawing/2014/main" id="{987EDE43-5BF1-F955-4907-6A94B276E15F}"/>
              </a:ext>
            </a:extLst>
          </p:cNvPr>
          <p:cNvPicPr>
            <a:picLocks noGrp="1" noChangeAspect="1"/>
          </p:cNvPicPr>
          <p:nvPr>
            <p:ph idx="1"/>
          </p:nvPr>
        </p:nvPicPr>
        <p:blipFill>
          <a:blip r:embed="rId3"/>
          <a:srcRect t="34402"/>
          <a:stretch>
            <a:fillRect/>
          </a:stretch>
        </p:blipFill>
        <p:spPr>
          <a:xfrm>
            <a:off x="457200" y="1343443"/>
            <a:ext cx="11277600" cy="4938088"/>
          </a:xfrm>
          <a:noFill/>
        </p:spPr>
      </p:pic>
    </p:spTree>
    <p:extLst>
      <p:ext uri="{BB962C8B-B14F-4D97-AF65-F5344CB8AC3E}">
        <p14:creationId xmlns:p14="http://schemas.microsoft.com/office/powerpoint/2010/main" val="426759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14537-33F8-1C98-CE82-24A067706A47}"/>
              </a:ext>
            </a:extLst>
          </p:cNvPr>
          <p:cNvSpPr>
            <a:spLocks noGrp="1"/>
          </p:cNvSpPr>
          <p:nvPr>
            <p:ph type="title"/>
          </p:nvPr>
        </p:nvSpPr>
        <p:spPr/>
        <p:txBody>
          <a:bodyPr/>
          <a:lstStyle/>
          <a:p>
            <a:r>
              <a:rPr lang="en-US" dirty="0"/>
              <a:t>Southern Border MASFO</a:t>
            </a:r>
          </a:p>
        </p:txBody>
      </p:sp>
      <p:pic>
        <p:nvPicPr>
          <p:cNvPr id="8" name="IMG_0792">
            <a:hlinkClick r:id="" action="ppaction://media"/>
            <a:extLst>
              <a:ext uri="{FF2B5EF4-FFF2-40B4-BE49-F238E27FC236}">
                <a16:creationId xmlns:a16="http://schemas.microsoft.com/office/drawing/2014/main" id="{CED42383-4BFA-77B2-8F0C-3CC154ADDCB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117840" y="1241425"/>
            <a:ext cx="3410269" cy="5318571"/>
          </a:xfrm>
        </p:spPr>
      </p:pic>
      <p:pic>
        <p:nvPicPr>
          <p:cNvPr id="10" name="Picture 9">
            <a:extLst>
              <a:ext uri="{FF2B5EF4-FFF2-40B4-BE49-F238E27FC236}">
                <a16:creationId xmlns:a16="http://schemas.microsoft.com/office/drawing/2014/main" id="{636BCBE4-E517-75C7-2C18-788A62153197}"/>
              </a:ext>
            </a:extLst>
          </p:cNvPr>
          <p:cNvPicPr>
            <a:picLocks noChangeAspect="1"/>
          </p:cNvPicPr>
          <p:nvPr/>
        </p:nvPicPr>
        <p:blipFill>
          <a:blip r:embed="rId6"/>
          <a:srcRect t="22447" b="20963"/>
          <a:stretch>
            <a:fillRect/>
          </a:stretch>
        </p:blipFill>
        <p:spPr>
          <a:xfrm>
            <a:off x="2142491" y="3429000"/>
            <a:ext cx="4281719" cy="3230691"/>
          </a:xfrm>
          <a:prstGeom prst="rect">
            <a:avLst/>
          </a:prstGeom>
        </p:spPr>
      </p:pic>
      <p:pic>
        <p:nvPicPr>
          <p:cNvPr id="11" name="Picture 10">
            <a:extLst>
              <a:ext uri="{FF2B5EF4-FFF2-40B4-BE49-F238E27FC236}">
                <a16:creationId xmlns:a16="http://schemas.microsoft.com/office/drawing/2014/main" id="{EF735A54-6A70-CDCF-1E91-920AD46EB142}"/>
              </a:ext>
            </a:extLst>
          </p:cNvPr>
          <p:cNvPicPr>
            <a:picLocks noChangeAspect="1"/>
          </p:cNvPicPr>
          <p:nvPr/>
        </p:nvPicPr>
        <p:blipFill>
          <a:blip r:embed="rId6"/>
          <a:srcRect l="19725" t="27032" r="32343" b="54637"/>
          <a:stretch>
            <a:fillRect/>
          </a:stretch>
        </p:blipFill>
        <p:spPr>
          <a:xfrm>
            <a:off x="457200" y="1241425"/>
            <a:ext cx="7288744" cy="3716541"/>
          </a:xfrm>
          <a:prstGeom prst="rect">
            <a:avLst/>
          </a:prstGeom>
        </p:spPr>
      </p:pic>
    </p:spTree>
    <p:extLst>
      <p:ext uri="{BB962C8B-B14F-4D97-AF65-F5344CB8AC3E}">
        <p14:creationId xmlns:p14="http://schemas.microsoft.com/office/powerpoint/2010/main" val="117498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mediacall" presetSubtype="0" fill="hold" nodeType="withEffect">
                                  <p:stCondLst>
                                    <p:cond delay="0"/>
                                  </p:stCondLst>
                                  <p:childTnLst>
                                    <p:cmd type="call" cmd="playFrom(0.0)">
                                      <p:cBhvr>
                                        <p:cTn id="12" dur="687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mute="1">
                <p:cTn id="13" fill="hold" display="0">
                  <p:stCondLst>
                    <p:cond delay="indefinite"/>
                  </p:stCondLst>
                </p:cTn>
                <p:tgtEl>
                  <p:spTgt spid="8"/>
                </p:tgtEl>
              </p:cMediaNode>
            </p:vide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BD8A9-C4F8-7F77-CAE3-472AD60498EF}"/>
              </a:ext>
            </a:extLst>
          </p:cNvPr>
          <p:cNvSpPr>
            <a:spLocks noGrp="1"/>
          </p:cNvSpPr>
          <p:nvPr>
            <p:ph type="title"/>
          </p:nvPr>
        </p:nvSpPr>
        <p:spPr/>
        <p:txBody>
          <a:bodyPr/>
          <a:lstStyle/>
          <a:p>
            <a:r>
              <a:rPr lang="en-US" dirty="0"/>
              <a:t>Truck-Tractor / Multiple Tanks</a:t>
            </a:r>
          </a:p>
        </p:txBody>
      </p:sp>
      <p:pic>
        <p:nvPicPr>
          <p:cNvPr id="4" name="Content Placeholder 3">
            <a:extLst>
              <a:ext uri="{FF2B5EF4-FFF2-40B4-BE49-F238E27FC236}">
                <a16:creationId xmlns:a16="http://schemas.microsoft.com/office/drawing/2014/main" id="{17653E3D-6A2D-92D2-B52E-0E41405B02E5}"/>
              </a:ext>
            </a:extLst>
          </p:cNvPr>
          <p:cNvPicPr>
            <a:picLocks noGrp="1" noChangeAspect="1"/>
          </p:cNvPicPr>
          <p:nvPr>
            <p:ph idx="1"/>
          </p:nvPr>
        </p:nvPicPr>
        <p:blipFill>
          <a:blip r:embed="rId2"/>
          <a:stretch>
            <a:fillRect/>
          </a:stretch>
        </p:blipFill>
        <p:spPr>
          <a:xfrm>
            <a:off x="993058" y="1500341"/>
            <a:ext cx="10146890" cy="5357659"/>
          </a:xfrm>
          <a:prstGeom prst="rect">
            <a:avLst/>
          </a:prstGeom>
        </p:spPr>
      </p:pic>
    </p:spTree>
    <p:extLst>
      <p:ext uri="{BB962C8B-B14F-4D97-AF65-F5344CB8AC3E}">
        <p14:creationId xmlns:p14="http://schemas.microsoft.com/office/powerpoint/2010/main" val="368478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B234DF7E-D462-C888-D94D-25E2B3142F0D}"/>
              </a:ext>
            </a:extLst>
          </p:cNvPr>
          <p:cNvSpPr>
            <a:spLocks noGrp="1"/>
          </p:cNvSpPr>
          <p:nvPr>
            <p:ph type="title"/>
          </p:nvPr>
        </p:nvSpPr>
        <p:spPr>
          <a:xfrm>
            <a:off x="630936" y="457200"/>
            <a:ext cx="4343400" cy="1929384"/>
          </a:xfrm>
        </p:spPr>
        <p:txBody>
          <a:bodyPr anchor="ctr">
            <a:normAutofit/>
          </a:bodyPr>
          <a:lstStyle/>
          <a:p>
            <a:r>
              <a:rPr lang="en-US" sz="4400" dirty="0"/>
              <a:t>Southern Border MASFO</a:t>
            </a:r>
          </a:p>
        </p:txBody>
      </p:sp>
      <p:sp>
        <p:nvSpPr>
          <p:cNvPr id="14"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412748"/>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DCC0BA7-4CF8-0915-FBF4-20AB94CB845D}"/>
              </a:ext>
            </a:extLst>
          </p:cNvPr>
          <p:cNvPicPr>
            <a:picLocks noChangeAspect="1"/>
          </p:cNvPicPr>
          <p:nvPr/>
        </p:nvPicPr>
        <p:blipFill>
          <a:blip r:embed="rId3"/>
          <a:srcRect/>
          <a:stretch/>
        </p:blipFill>
        <p:spPr>
          <a:xfrm rot="5400000">
            <a:off x="5994082" y="1157669"/>
            <a:ext cx="5603748" cy="4202811"/>
          </a:xfrm>
          <a:prstGeom prst="rect">
            <a:avLst/>
          </a:prstGeom>
        </p:spPr>
      </p:pic>
      <p:pic>
        <p:nvPicPr>
          <p:cNvPr id="5" name="Picture 4" descr="A picture containing text&#10;&#10;AI-generated content may be incorrect.">
            <a:extLst>
              <a:ext uri="{FF2B5EF4-FFF2-40B4-BE49-F238E27FC236}">
                <a16:creationId xmlns:a16="http://schemas.microsoft.com/office/drawing/2014/main" id="{B55509E3-C7D0-ECF3-78C3-847E4B11D681}"/>
              </a:ext>
            </a:extLst>
          </p:cNvPr>
          <p:cNvPicPr>
            <a:picLocks noChangeAspect="1"/>
          </p:cNvPicPr>
          <p:nvPr/>
        </p:nvPicPr>
        <p:blipFill>
          <a:blip r:embed="rId4"/>
          <a:srcRect l="46370"/>
          <a:stretch>
            <a:fillRect/>
          </a:stretch>
        </p:blipFill>
        <p:spPr>
          <a:xfrm rot="5400000">
            <a:off x="1508315" y="1899667"/>
            <a:ext cx="3677920" cy="5143500"/>
          </a:xfrm>
          <a:prstGeom prst="rect">
            <a:avLst/>
          </a:prstGeom>
        </p:spPr>
      </p:pic>
    </p:spTree>
    <p:extLst>
      <p:ext uri="{BB962C8B-B14F-4D97-AF65-F5344CB8AC3E}">
        <p14:creationId xmlns:p14="http://schemas.microsoft.com/office/powerpoint/2010/main" val="145206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66F24-1BC9-E975-82B0-EB85894197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65A40-578C-18FB-7EF1-EF7E83CA56F8}"/>
              </a:ext>
            </a:extLst>
          </p:cNvPr>
          <p:cNvSpPr>
            <a:spLocks noGrp="1"/>
          </p:cNvSpPr>
          <p:nvPr>
            <p:ph type="title"/>
          </p:nvPr>
        </p:nvSpPr>
        <p:spPr/>
        <p:txBody>
          <a:bodyPr/>
          <a:lstStyle/>
          <a:p>
            <a:r>
              <a:rPr lang="en-US" dirty="0"/>
              <a:t>Operation FP Outcomes</a:t>
            </a:r>
          </a:p>
        </p:txBody>
      </p:sp>
      <p:sp>
        <p:nvSpPr>
          <p:cNvPr id="3" name="Content Placeholder 2">
            <a:extLst>
              <a:ext uri="{FF2B5EF4-FFF2-40B4-BE49-F238E27FC236}">
                <a16:creationId xmlns:a16="http://schemas.microsoft.com/office/drawing/2014/main" id="{4400F442-CF4A-1A69-C8FB-0A632E0EB1AC}"/>
              </a:ext>
            </a:extLst>
          </p:cNvPr>
          <p:cNvSpPr>
            <a:spLocks noGrp="1"/>
          </p:cNvSpPr>
          <p:nvPr>
            <p:ph idx="1"/>
          </p:nvPr>
        </p:nvSpPr>
        <p:spPr/>
        <p:txBody>
          <a:bodyPr>
            <a:normAutofit/>
          </a:bodyPr>
          <a:lstStyle/>
          <a:p>
            <a:r>
              <a:rPr lang="en-US" b="1" dirty="0"/>
              <a:t>FMCSA Staff </a:t>
            </a:r>
            <a:endParaRPr lang="en-US" dirty="0"/>
          </a:p>
          <a:p>
            <a:r>
              <a:rPr lang="en-US" dirty="0"/>
              <a:t>323 Inspections</a:t>
            </a:r>
          </a:p>
          <a:p>
            <a:r>
              <a:rPr lang="en-US" dirty="0"/>
              <a:t>32% Hazmat OOS Rate</a:t>
            </a:r>
          </a:p>
          <a:p>
            <a:r>
              <a:rPr lang="en-US" dirty="0"/>
              <a:t>27% Vehicle OOS Rate</a:t>
            </a:r>
          </a:p>
          <a:p>
            <a:r>
              <a:rPr lang="en-US" dirty="0"/>
              <a:t>4% Driver OOS Rate</a:t>
            </a:r>
          </a:p>
          <a:p>
            <a:r>
              <a:rPr lang="en-US" dirty="0"/>
              <a:t>37% of Drivers failed English Language Proficiency (ELP) Assessment</a:t>
            </a:r>
          </a:p>
          <a:p>
            <a:r>
              <a:rPr lang="en-US" dirty="0"/>
              <a:t>35 investigation referrals</a:t>
            </a:r>
          </a:p>
          <a:p>
            <a:pPr lvl="0"/>
            <a:endParaRPr lang="en-US" dirty="0"/>
          </a:p>
          <a:p>
            <a:pPr marL="457200" lvl="1" indent="0">
              <a:buNone/>
            </a:pPr>
            <a:endParaRPr lang="en-US" dirty="0"/>
          </a:p>
          <a:p>
            <a:endParaRPr lang="en-US" dirty="0"/>
          </a:p>
        </p:txBody>
      </p:sp>
      <p:sp>
        <p:nvSpPr>
          <p:cNvPr id="4" name="Slide Number Placeholder 3">
            <a:extLst>
              <a:ext uri="{FF2B5EF4-FFF2-40B4-BE49-F238E27FC236}">
                <a16:creationId xmlns:a16="http://schemas.microsoft.com/office/drawing/2014/main" id="{B5EC3448-15BF-8C72-6BB1-029AD4E2762A}"/>
              </a:ext>
            </a:extLst>
          </p:cNvPr>
          <p:cNvSpPr>
            <a:spLocks noGrp="1"/>
          </p:cNvSpPr>
          <p:nvPr>
            <p:ph type="sldNum" sz="quarter" idx="4"/>
          </p:nvPr>
        </p:nvSpPr>
        <p:spPr>
          <a:xfrm>
            <a:off x="9343325" y="652995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181DCDD-4CE7-4984-8C00-BBEA47C5E627}" type="slidenum">
              <a:rPr lang="en-US" smtClean="0"/>
              <a:pPr/>
              <a:t>26</a:t>
            </a:fld>
            <a:endParaRPr lang="en-US"/>
          </a:p>
        </p:txBody>
      </p:sp>
    </p:spTree>
    <p:extLst>
      <p:ext uri="{BB962C8B-B14F-4D97-AF65-F5344CB8AC3E}">
        <p14:creationId xmlns:p14="http://schemas.microsoft.com/office/powerpoint/2010/main" val="168578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EDAF5-0B8B-269E-DB82-0EF36016465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1C07B80-C65F-EFDA-8307-D40A70EB6C15}"/>
              </a:ext>
            </a:extLst>
          </p:cNvPr>
          <p:cNvSpPr>
            <a:spLocks noGrp="1"/>
          </p:cNvSpPr>
          <p:nvPr>
            <p:ph type="title"/>
          </p:nvPr>
        </p:nvSpPr>
        <p:spPr/>
        <p:txBody>
          <a:bodyPr/>
          <a:lstStyle/>
          <a:p>
            <a:r>
              <a:rPr lang="en-US" dirty="0"/>
              <a:t>HM Safety Permit</a:t>
            </a:r>
          </a:p>
        </p:txBody>
      </p:sp>
      <p:sp>
        <p:nvSpPr>
          <p:cNvPr id="3" name="Rectangle 2">
            <a:extLst>
              <a:ext uri="{FF2B5EF4-FFF2-40B4-BE49-F238E27FC236}">
                <a16:creationId xmlns:a16="http://schemas.microsoft.com/office/drawing/2014/main" id="{C452D8E9-1D2F-CC91-82DE-10FBFD5D2831}"/>
              </a:ext>
            </a:extLst>
          </p:cNvPr>
          <p:cNvSpPr/>
          <p:nvPr/>
        </p:nvSpPr>
        <p:spPr>
          <a:xfrm>
            <a:off x="10946295" y="1944618"/>
            <a:ext cx="800225" cy="29454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EF370C-14FA-EBC6-91B4-535D06CD09AF}"/>
              </a:ext>
            </a:extLst>
          </p:cNvPr>
          <p:cNvSpPr/>
          <p:nvPr/>
        </p:nvSpPr>
        <p:spPr>
          <a:xfrm>
            <a:off x="445480" y="3993940"/>
            <a:ext cx="800225" cy="15006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454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18802" y="162946"/>
            <a:ext cx="3280041" cy="954107"/>
          </a:xfrm>
        </p:spPr>
        <p:txBody>
          <a:bodyPr/>
          <a:lstStyle/>
          <a:p>
            <a:pPr algn="ctr">
              <a:spcBef>
                <a:spcPts val="0"/>
              </a:spcBef>
              <a:spcAft>
                <a:spcPts val="0"/>
              </a:spcAft>
            </a:pPr>
            <a:r>
              <a:rPr lang="en-US" sz="2400" dirty="0"/>
              <a:t>PHMSA Registration</a:t>
            </a:r>
          </a:p>
          <a:p>
            <a:pPr algn="ctr">
              <a:spcBef>
                <a:spcPts val="0"/>
              </a:spcBef>
              <a:spcAft>
                <a:spcPts val="0"/>
              </a:spcAft>
            </a:pPr>
            <a:r>
              <a:rPr lang="en-US" sz="2400" dirty="0"/>
              <a:t>49 C.F.R. 107.601</a:t>
            </a:r>
          </a:p>
        </p:txBody>
      </p:sp>
      <p:sp>
        <p:nvSpPr>
          <p:cNvPr id="6" name="Content Placeholder 5"/>
          <p:cNvSpPr>
            <a:spLocks noGrp="1"/>
          </p:cNvSpPr>
          <p:nvPr>
            <p:ph sz="half" idx="2"/>
          </p:nvPr>
        </p:nvSpPr>
        <p:spPr>
          <a:xfrm>
            <a:off x="512707" y="1215609"/>
            <a:ext cx="2961475" cy="3717337"/>
          </a:xfrm>
        </p:spPr>
        <p:txBody>
          <a:bodyPr>
            <a:normAutofit fontScale="85000" lnSpcReduction="20000"/>
          </a:bodyPr>
          <a:lstStyle/>
          <a:p>
            <a:r>
              <a:rPr lang="en-US" sz="2400" dirty="0"/>
              <a:t>Any amount of HM that requires placarding</a:t>
            </a:r>
          </a:p>
          <a:p>
            <a:endParaRPr lang="en-US" sz="2400" dirty="0"/>
          </a:p>
          <a:p>
            <a:r>
              <a:rPr lang="en-US" sz="2400" dirty="0"/>
              <a:t>A quantity of HM in a bulk packaging with a capacity equal to or greater than 3,500 gallons for liquids or gases, or more than 468 cubic feet for solids.</a:t>
            </a:r>
          </a:p>
          <a:p>
            <a:endParaRPr lang="en-US" dirty="0"/>
          </a:p>
        </p:txBody>
      </p:sp>
      <p:sp>
        <p:nvSpPr>
          <p:cNvPr id="7" name="Text Placeholder 6"/>
          <p:cNvSpPr>
            <a:spLocks noGrp="1"/>
          </p:cNvSpPr>
          <p:nvPr>
            <p:ph type="body" sz="quarter" idx="3"/>
          </p:nvPr>
        </p:nvSpPr>
        <p:spPr>
          <a:xfrm>
            <a:off x="8854857" y="286056"/>
            <a:ext cx="2918341" cy="830997"/>
          </a:xfrm>
        </p:spPr>
        <p:txBody>
          <a:bodyPr/>
          <a:lstStyle/>
          <a:p>
            <a:pPr algn="ctr">
              <a:spcBef>
                <a:spcPts val="0"/>
              </a:spcBef>
              <a:spcAft>
                <a:spcPts val="0"/>
              </a:spcAft>
            </a:pPr>
            <a:r>
              <a:rPr lang="en-US" sz="2400" dirty="0"/>
              <a:t>HMSP</a:t>
            </a:r>
          </a:p>
          <a:p>
            <a:pPr algn="ctr">
              <a:spcBef>
                <a:spcPts val="0"/>
              </a:spcBef>
              <a:spcAft>
                <a:spcPts val="0"/>
              </a:spcAft>
            </a:pPr>
            <a:r>
              <a:rPr lang="en-US" sz="2400" dirty="0"/>
              <a:t>49 C.F.R. 385.403</a:t>
            </a:r>
          </a:p>
        </p:txBody>
      </p:sp>
      <p:sp>
        <p:nvSpPr>
          <p:cNvPr id="8" name="Content Placeholder 7"/>
          <p:cNvSpPr>
            <a:spLocks noGrp="1"/>
          </p:cNvSpPr>
          <p:nvPr>
            <p:ph sz="quarter" idx="4"/>
          </p:nvPr>
        </p:nvSpPr>
        <p:spPr>
          <a:xfrm>
            <a:off x="8937932" y="1256410"/>
            <a:ext cx="2741361" cy="5150139"/>
          </a:xfrm>
        </p:spPr>
        <p:txBody>
          <a:bodyPr>
            <a:normAutofit fontScale="85000" lnSpcReduction="20000"/>
          </a:bodyPr>
          <a:lstStyle/>
          <a:p>
            <a:r>
              <a:rPr lang="en-US" dirty="0"/>
              <a:t>Highway route-controlled quantity of Class 7</a:t>
            </a:r>
          </a:p>
          <a:p>
            <a:r>
              <a:rPr lang="en-US" dirty="0"/>
              <a:t>More than 55 pounds net weight of Division 1.1, 1.2, or 1.3 material</a:t>
            </a:r>
          </a:p>
          <a:p>
            <a:r>
              <a:rPr lang="en-US" dirty="0"/>
              <a:t>An amount of Division 1.5 that requires placarding</a:t>
            </a:r>
          </a:p>
          <a:p>
            <a:r>
              <a:rPr lang="en-US" dirty="0"/>
              <a:t>&gt;1 liter of PIH Zone A</a:t>
            </a:r>
          </a:p>
          <a:p>
            <a:r>
              <a:rPr lang="en-US" dirty="0"/>
              <a:t>PIH Zone B in a bulk packaging</a:t>
            </a:r>
          </a:p>
          <a:p>
            <a:r>
              <a:rPr lang="en-US" dirty="0"/>
              <a:t>PIH Zone C or D in a packing with a capacity equal to or greater than 3,500 gallons.</a:t>
            </a:r>
          </a:p>
          <a:p>
            <a:r>
              <a:rPr lang="en-US" dirty="0"/>
              <a:t>Methane (liquefied or compressed), natural gas (liquefied or compressed), or any other compressed or refrigerated liquefied gas with a methane content of at least 85%, in bulk packaging with capacity equal to or greater than 3,500 gallons.</a:t>
            </a:r>
          </a:p>
        </p:txBody>
      </p:sp>
      <p:grpSp>
        <p:nvGrpSpPr>
          <p:cNvPr id="2" name="Group 1"/>
          <p:cNvGrpSpPr/>
          <p:nvPr/>
        </p:nvGrpSpPr>
        <p:grpSpPr>
          <a:xfrm>
            <a:off x="4698151" y="286055"/>
            <a:ext cx="3357056" cy="6282726"/>
            <a:chOff x="8251698" y="286055"/>
            <a:chExt cx="3357056" cy="6282726"/>
          </a:xfrm>
        </p:grpSpPr>
        <p:sp>
          <p:nvSpPr>
            <p:cNvPr id="10" name="Rectangle 9"/>
            <p:cNvSpPr/>
            <p:nvPr/>
          </p:nvSpPr>
          <p:spPr>
            <a:xfrm>
              <a:off x="8316714" y="286055"/>
              <a:ext cx="2665666" cy="830997"/>
            </a:xfrm>
            <a:prstGeom prst="rect">
              <a:avLst/>
            </a:prstGeom>
          </p:spPr>
          <p:txBody>
            <a:bodyPr wrap="none">
              <a:spAutoFit/>
            </a:bodyPr>
            <a:lstStyle/>
            <a:p>
              <a:pPr algn="ctr"/>
              <a:r>
                <a:rPr lang="en-US" sz="2400" dirty="0">
                  <a:solidFill>
                    <a:schemeClr val="accent1">
                      <a:lumMod val="75000"/>
                    </a:schemeClr>
                  </a:solidFill>
                  <a:latin typeface="Arial" panose="020B0604020202020204" pitchFamily="34" charset="0"/>
                  <a:cs typeface="Arial" panose="020B0604020202020204" pitchFamily="34" charset="0"/>
                </a:rPr>
                <a:t>Security Plan</a:t>
              </a:r>
            </a:p>
            <a:p>
              <a:pPr algn="ctr"/>
              <a:r>
                <a:rPr lang="en-US" sz="2400" dirty="0">
                  <a:solidFill>
                    <a:schemeClr val="accent1">
                      <a:lumMod val="75000"/>
                    </a:schemeClr>
                  </a:solidFill>
                  <a:latin typeface="Arial" panose="020B0604020202020204" pitchFamily="34" charset="0"/>
                  <a:cs typeface="Arial" panose="020B0604020202020204" pitchFamily="34" charset="0"/>
                </a:rPr>
                <a:t>49 C.F.R. 172.800</a:t>
              </a:r>
            </a:p>
          </p:txBody>
        </p:sp>
        <p:sp>
          <p:nvSpPr>
            <p:cNvPr id="11" name="Content Placeholder 7"/>
            <p:cNvSpPr txBox="1">
              <a:spLocks/>
            </p:cNvSpPr>
            <p:nvPr/>
          </p:nvSpPr>
          <p:spPr>
            <a:xfrm>
              <a:off x="8251698" y="1256410"/>
              <a:ext cx="3357056" cy="5312371"/>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200" kern="1200" cap="none">
                  <a:solidFill>
                    <a:schemeClr val="tx1"/>
                  </a:solidFill>
                  <a:effectLst/>
                  <a:latin typeface="+mn-lt"/>
                  <a:ea typeface="+mn-ea"/>
                  <a:cs typeface="+mn-cs"/>
                </a:defRPr>
              </a:lvl9pPr>
            </a:lstStyle>
            <a:p>
              <a:r>
                <a:rPr lang="en-US" sz="1100" dirty="0"/>
                <a:t>Any quantity 1.1, 1.2, 1.3</a:t>
              </a:r>
            </a:p>
            <a:p>
              <a:r>
                <a:rPr lang="en-US" sz="1100" dirty="0"/>
                <a:t>1.4, 1.5, 1.6 requiring placards</a:t>
              </a:r>
            </a:p>
            <a:p>
              <a:r>
                <a:rPr lang="en-US" sz="1100" dirty="0"/>
                <a:t>Large bulk quantity 2.1</a:t>
              </a:r>
            </a:p>
            <a:p>
              <a:r>
                <a:rPr lang="en-US" sz="1100" dirty="0"/>
                <a:t>Large bulk quantity 2.2 subsidiary 5.1</a:t>
              </a:r>
            </a:p>
            <a:p>
              <a:r>
                <a:rPr lang="en-US" sz="1100" dirty="0"/>
                <a:t>Any quantity PIH</a:t>
              </a:r>
            </a:p>
            <a:p>
              <a:r>
                <a:rPr lang="en-US" sz="1100" dirty="0"/>
                <a:t>Large bulk quantity 3 PG I or II</a:t>
              </a:r>
            </a:p>
            <a:p>
              <a:r>
                <a:rPr lang="en-US" sz="1100" dirty="0"/>
                <a:t>Desensitized explosives 4.1 or 3 requiring placards</a:t>
              </a:r>
            </a:p>
            <a:p>
              <a:r>
                <a:rPr lang="en-US" sz="1100" dirty="0"/>
                <a:t>Large bulk quantity 4.2 PG I or II</a:t>
              </a:r>
            </a:p>
            <a:p>
              <a:r>
                <a:rPr lang="en-US" sz="1100" dirty="0"/>
                <a:t>4.3 requiring placards</a:t>
              </a:r>
            </a:p>
            <a:p>
              <a:r>
                <a:rPr lang="en-US" sz="1100" dirty="0"/>
                <a:t>Large bulk quantity of 5.1 PG I or II</a:t>
              </a:r>
            </a:p>
            <a:p>
              <a:r>
                <a:rPr lang="en-US" sz="1100" dirty="0"/>
                <a:t>Large bulk quantity 5.1 perchlorates, ammonium nitrate, ammonium nitrate fertilizers, ammonium nitrate emulsions, suspensions, or gels</a:t>
              </a:r>
            </a:p>
            <a:p>
              <a:r>
                <a:rPr lang="en-US" sz="1100" dirty="0"/>
                <a:t>Any quantity organic peroxide type B liquid or solid temperature controlled</a:t>
              </a:r>
            </a:p>
            <a:p>
              <a:r>
                <a:rPr lang="en-US" sz="1100" dirty="0"/>
                <a:t>Large bulk quantity 6.1 material (poison)</a:t>
              </a:r>
            </a:p>
            <a:p>
              <a:r>
                <a:rPr lang="en-US" sz="1100" dirty="0"/>
                <a:t>Large bulk quantity 8 PG I</a:t>
              </a:r>
            </a:p>
            <a:p>
              <a:r>
                <a:rPr lang="en-US" sz="1100" dirty="0"/>
                <a:t>CDC/</a:t>
              </a:r>
              <a:r>
                <a:rPr lang="en-US" sz="1100" dirty="0" err="1"/>
                <a:t>Dept</a:t>
              </a:r>
              <a:r>
                <a:rPr lang="en-US" sz="1100" dirty="0"/>
                <a:t> of Agriculture select agents or toxins</a:t>
              </a:r>
            </a:p>
            <a:p>
              <a:r>
                <a:rPr lang="en-US" sz="1100" dirty="0"/>
                <a:t>Uranium hexafluoride requiring subsidiary placarding. </a:t>
              </a:r>
            </a:p>
            <a:p>
              <a:r>
                <a:rPr lang="en-US" sz="1100" dirty="0"/>
                <a:t>Certain other radioactive HM (Class 7).</a:t>
              </a:r>
            </a:p>
          </p:txBody>
        </p:sp>
      </p:grpSp>
    </p:spTree>
    <p:extLst>
      <p:ext uri="{BB962C8B-B14F-4D97-AF65-F5344CB8AC3E}">
        <p14:creationId xmlns:p14="http://schemas.microsoft.com/office/powerpoint/2010/main" val="1930606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CF2EF8-5CC6-4434-A58F-C37DA638FB5C}"/>
              </a:ext>
            </a:extLst>
          </p:cNvPr>
          <p:cNvSpPr>
            <a:spLocks noGrp="1"/>
          </p:cNvSpPr>
          <p:nvPr>
            <p:ph type="title"/>
          </p:nvPr>
        </p:nvSpPr>
        <p:spPr/>
        <p:txBody>
          <a:bodyPr/>
          <a:lstStyle/>
          <a:p>
            <a:r>
              <a:rPr lang="en-US" dirty="0"/>
              <a:t>HMSP Definition</a:t>
            </a:r>
          </a:p>
        </p:txBody>
      </p:sp>
      <p:sp>
        <p:nvSpPr>
          <p:cNvPr id="4" name="Content Placeholder 3">
            <a:extLst>
              <a:ext uri="{FF2B5EF4-FFF2-40B4-BE49-F238E27FC236}">
                <a16:creationId xmlns:a16="http://schemas.microsoft.com/office/drawing/2014/main" id="{7259C54C-BA90-4638-84BB-2D4FFE526A4F}"/>
              </a:ext>
            </a:extLst>
          </p:cNvPr>
          <p:cNvSpPr>
            <a:spLocks noGrp="1"/>
          </p:cNvSpPr>
          <p:nvPr>
            <p:ph idx="1"/>
          </p:nvPr>
        </p:nvSpPr>
        <p:spPr/>
        <p:txBody>
          <a:bodyPr/>
          <a:lstStyle/>
          <a:p>
            <a:r>
              <a:rPr lang="en-US" dirty="0"/>
              <a:t>49 C.F.R. 385.402</a:t>
            </a:r>
          </a:p>
          <a:p>
            <a:pPr lvl="1"/>
            <a:r>
              <a:rPr lang="en-US" b="1" dirty="0"/>
              <a:t>Safety Permit - </a:t>
            </a:r>
            <a:r>
              <a:rPr lang="en-US" dirty="0"/>
              <a:t>a document issued by FMCSA that contains a permit number and confers authority to transport in commerce the hazardous materials listed in §385.403.</a:t>
            </a:r>
          </a:p>
          <a:p>
            <a:pPr lvl="1"/>
            <a:endParaRPr lang="en-US" dirty="0"/>
          </a:p>
          <a:p>
            <a:r>
              <a:rPr lang="en-US" dirty="0"/>
              <a:t>49 C.F.R. 385.403</a:t>
            </a:r>
          </a:p>
          <a:p>
            <a:pPr lvl="1"/>
            <a:r>
              <a:rPr lang="en-US" dirty="0"/>
              <a:t>A motor carrier may not transport in interstate or intrastate commerce any of the following hazardous materials, in the quantity listed for each, unless the motor carrier holds a safety permit:</a:t>
            </a:r>
          </a:p>
          <a:p>
            <a:endParaRPr lang="en-US" dirty="0"/>
          </a:p>
        </p:txBody>
      </p:sp>
    </p:spTree>
    <p:extLst>
      <p:ext uri="{BB962C8B-B14F-4D97-AF65-F5344CB8AC3E}">
        <p14:creationId xmlns:p14="http://schemas.microsoft.com/office/powerpoint/2010/main" val="374380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Who needs an HMSP?</a:t>
            </a:r>
            <a:br>
              <a:rPr lang="en-US" dirty="0"/>
            </a:br>
            <a:r>
              <a:rPr lang="en-US" sz="2400" dirty="0"/>
              <a:t>49 C.F.R. 385.403(a)</a:t>
            </a:r>
            <a:endParaRPr lang="en-US" dirty="0"/>
          </a:p>
        </p:txBody>
      </p:sp>
      <p:sp>
        <p:nvSpPr>
          <p:cNvPr id="25" name="TextBox 24"/>
          <p:cNvSpPr txBox="1"/>
          <p:nvPr/>
        </p:nvSpPr>
        <p:spPr>
          <a:xfrm>
            <a:off x="1805626" y="2180377"/>
            <a:ext cx="8580747" cy="830997"/>
          </a:xfrm>
          <a:prstGeom prst="rect">
            <a:avLst/>
          </a:prstGeom>
          <a:noFill/>
        </p:spPr>
        <p:txBody>
          <a:bodyPr wrap="none" rtlCol="0">
            <a:spAutoFit/>
          </a:bodyPr>
          <a:lstStyle/>
          <a:p>
            <a:pPr algn="ctr"/>
            <a:r>
              <a:rPr lang="en-US" sz="2400" dirty="0"/>
              <a:t>Highway route-controlled quantity of Class 7 (radioactive) material</a:t>
            </a:r>
          </a:p>
          <a:p>
            <a:endParaRPr lang="en-US" sz="2400" dirty="0"/>
          </a:p>
        </p:txBody>
      </p:sp>
      <p:pic>
        <p:nvPicPr>
          <p:cNvPr id="4" name="Picture 3"/>
          <p:cNvPicPr>
            <a:picLocks noChangeAspect="1"/>
          </p:cNvPicPr>
          <p:nvPr/>
        </p:nvPicPr>
        <p:blipFill rotWithShape="1">
          <a:blip r:embed="rId3"/>
          <a:srcRect l="41203" t="53441" r="44414" b="19663"/>
          <a:stretch/>
        </p:blipFill>
        <p:spPr>
          <a:xfrm>
            <a:off x="4927595" y="3506177"/>
            <a:ext cx="2336810" cy="2321386"/>
          </a:xfrm>
          <a:prstGeom prst="rect">
            <a:avLst/>
          </a:prstGeom>
        </p:spPr>
      </p:pic>
    </p:spTree>
    <p:extLst>
      <p:ext uri="{BB962C8B-B14F-4D97-AF65-F5344CB8AC3E}">
        <p14:creationId xmlns:p14="http://schemas.microsoft.com/office/powerpoint/2010/main" val="208293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Who needs an HMSP?</a:t>
            </a:r>
            <a:br>
              <a:rPr lang="en-US" dirty="0"/>
            </a:br>
            <a:r>
              <a:rPr lang="en-US" sz="2400" dirty="0"/>
              <a:t>49 C.F.R. 385.403(b)</a:t>
            </a:r>
            <a:endParaRPr lang="en-US" dirty="0"/>
          </a:p>
        </p:txBody>
      </p:sp>
      <p:sp>
        <p:nvSpPr>
          <p:cNvPr id="25" name="TextBox 24"/>
          <p:cNvSpPr txBox="1"/>
          <p:nvPr/>
        </p:nvSpPr>
        <p:spPr>
          <a:xfrm>
            <a:off x="1153781" y="1750937"/>
            <a:ext cx="9884437" cy="830997"/>
          </a:xfrm>
          <a:prstGeom prst="rect">
            <a:avLst/>
          </a:prstGeom>
          <a:noFill/>
        </p:spPr>
        <p:txBody>
          <a:bodyPr wrap="none" rtlCol="0">
            <a:spAutoFit/>
          </a:bodyPr>
          <a:lstStyle/>
          <a:p>
            <a:r>
              <a:rPr lang="en-US" sz="2400" dirty="0"/>
              <a:t>More than 55 pounds </a:t>
            </a:r>
            <a:r>
              <a:rPr lang="en-US" sz="2400" i="1" dirty="0"/>
              <a:t>net weight </a:t>
            </a:r>
            <a:r>
              <a:rPr lang="en-US" sz="2400" dirty="0"/>
              <a:t>of Division 1.1, 1.2, or 1.3 explosive materials</a:t>
            </a:r>
          </a:p>
          <a:p>
            <a:endParaRPr lang="en-US" sz="2400" dirty="0"/>
          </a:p>
        </p:txBody>
      </p:sp>
      <p:pic>
        <p:nvPicPr>
          <p:cNvPr id="1026" name="Picture 2" descr="Image result for 1.1 placard"/>
          <p:cNvPicPr>
            <a:picLocks noChangeAspect="1" noChangeArrowheads="1"/>
          </p:cNvPicPr>
          <p:nvPr/>
        </p:nvPicPr>
        <p:blipFill rotWithShape="1">
          <a:blip r:embed="rId3">
            <a:extLst>
              <a:ext uri="{28A0092B-C50C-407E-A947-70E740481C1C}">
                <a14:useLocalDpi xmlns:a14="http://schemas.microsoft.com/office/drawing/2010/main" val="0"/>
              </a:ext>
            </a:extLst>
          </a:blip>
          <a:srcRect l="4477" t="4392" r="3068" b="3023"/>
          <a:stretch/>
        </p:blipFill>
        <p:spPr bwMode="auto">
          <a:xfrm>
            <a:off x="1141731" y="2818247"/>
            <a:ext cx="2189297" cy="2192400"/>
          </a:xfrm>
          <a:prstGeom prst="diamond">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4"/>
          <a:srcRect l="3813" t="4392" r="2869" b="3024"/>
          <a:stretch/>
        </p:blipFill>
        <p:spPr>
          <a:xfrm>
            <a:off x="2336453" y="3988461"/>
            <a:ext cx="2209800" cy="2192400"/>
          </a:xfrm>
          <a:prstGeom prst="diamond">
            <a:avLst/>
          </a:prstGeom>
        </p:spPr>
      </p:pic>
      <p:pic>
        <p:nvPicPr>
          <p:cNvPr id="4" name="Picture 3"/>
          <p:cNvPicPr>
            <a:picLocks noChangeAspect="1"/>
          </p:cNvPicPr>
          <p:nvPr/>
        </p:nvPicPr>
        <p:blipFill>
          <a:blip r:embed="rId5"/>
          <a:stretch>
            <a:fillRect/>
          </a:stretch>
        </p:blipFill>
        <p:spPr>
          <a:xfrm>
            <a:off x="3441353" y="2612228"/>
            <a:ext cx="2367998" cy="2367998"/>
          </a:xfrm>
          <a:prstGeom prst="diamond">
            <a:avLst/>
          </a:prstGeom>
        </p:spPr>
      </p:pic>
      <p:pic>
        <p:nvPicPr>
          <p:cNvPr id="8" name="Picture 7"/>
          <p:cNvPicPr>
            <a:picLocks noChangeAspect="1"/>
          </p:cNvPicPr>
          <p:nvPr/>
        </p:nvPicPr>
        <p:blipFill>
          <a:blip r:embed="rId6"/>
          <a:stretch>
            <a:fillRect/>
          </a:stretch>
        </p:blipFill>
        <p:spPr>
          <a:xfrm>
            <a:off x="6574582" y="2631754"/>
            <a:ext cx="3478319" cy="1356707"/>
          </a:xfrm>
          <a:prstGeom prst="rect">
            <a:avLst/>
          </a:prstGeom>
        </p:spPr>
      </p:pic>
      <p:pic>
        <p:nvPicPr>
          <p:cNvPr id="5" name="Picture 4"/>
          <p:cNvPicPr>
            <a:picLocks noChangeAspect="1"/>
          </p:cNvPicPr>
          <p:nvPr/>
        </p:nvPicPr>
        <p:blipFill>
          <a:blip r:embed="rId7"/>
          <a:stretch>
            <a:fillRect/>
          </a:stretch>
        </p:blipFill>
        <p:spPr>
          <a:xfrm>
            <a:off x="8225321" y="4494936"/>
            <a:ext cx="2714625" cy="1685925"/>
          </a:xfrm>
          <a:prstGeom prst="rect">
            <a:avLst/>
          </a:prstGeom>
        </p:spPr>
      </p:pic>
    </p:spTree>
    <p:extLst>
      <p:ext uri="{BB962C8B-B14F-4D97-AF65-F5344CB8AC3E}">
        <p14:creationId xmlns:p14="http://schemas.microsoft.com/office/powerpoint/2010/main" val="476127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Who needs an HMSP?</a:t>
            </a:r>
            <a:br>
              <a:rPr lang="en-US" dirty="0"/>
            </a:br>
            <a:r>
              <a:rPr lang="en-US" sz="2400" dirty="0"/>
              <a:t>49 C.F.R. 385.403(b)</a:t>
            </a:r>
            <a:endParaRPr lang="en-US" dirty="0"/>
          </a:p>
        </p:txBody>
      </p:sp>
      <p:sp>
        <p:nvSpPr>
          <p:cNvPr id="25" name="TextBox 24"/>
          <p:cNvSpPr txBox="1"/>
          <p:nvPr/>
        </p:nvSpPr>
        <p:spPr>
          <a:xfrm>
            <a:off x="2055663" y="1916190"/>
            <a:ext cx="8080674" cy="830997"/>
          </a:xfrm>
          <a:prstGeom prst="rect">
            <a:avLst/>
          </a:prstGeom>
          <a:noFill/>
        </p:spPr>
        <p:txBody>
          <a:bodyPr wrap="none" rtlCol="0">
            <a:spAutoFit/>
          </a:bodyPr>
          <a:lstStyle/>
          <a:p>
            <a:r>
              <a:rPr lang="en-US" sz="2400" dirty="0"/>
              <a:t>A quantity of Division 1.5 explosive materials requiring placards</a:t>
            </a:r>
          </a:p>
          <a:p>
            <a:endParaRPr lang="en-US" sz="2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1573" y="3140766"/>
            <a:ext cx="2343149" cy="3021496"/>
          </a:xfrm>
          <a:prstGeom prst="rect">
            <a:avLst/>
          </a:prstGeom>
        </p:spPr>
      </p:pic>
      <p:sp>
        <p:nvSpPr>
          <p:cNvPr id="5" name="TextBox 4"/>
          <p:cNvSpPr txBox="1"/>
          <p:nvPr/>
        </p:nvSpPr>
        <p:spPr>
          <a:xfrm>
            <a:off x="7354258" y="4110833"/>
            <a:ext cx="3352799" cy="707886"/>
          </a:xfrm>
          <a:prstGeom prst="rect">
            <a:avLst/>
          </a:prstGeom>
          <a:noFill/>
        </p:spPr>
        <p:txBody>
          <a:bodyPr wrap="square" rtlCol="0">
            <a:spAutoFit/>
          </a:bodyPr>
          <a:lstStyle/>
          <a:p>
            <a:r>
              <a:rPr lang="en-US" sz="4000" dirty="0"/>
              <a:t>&gt; 1,000 pounds</a:t>
            </a:r>
          </a:p>
        </p:txBody>
      </p:sp>
    </p:spTree>
    <p:extLst>
      <p:ext uri="{BB962C8B-B14F-4D97-AF65-F5344CB8AC3E}">
        <p14:creationId xmlns:p14="http://schemas.microsoft.com/office/powerpoint/2010/main" val="235386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FCF7B-7A62-4B3F-BE7C-A56DD4AA3D29}"/>
              </a:ext>
            </a:extLst>
          </p:cNvPr>
          <p:cNvSpPr>
            <a:spLocks noGrp="1"/>
          </p:cNvSpPr>
          <p:nvPr>
            <p:ph type="title"/>
          </p:nvPr>
        </p:nvSpPr>
        <p:spPr/>
        <p:txBody>
          <a:bodyPr>
            <a:normAutofit fontScale="90000"/>
          </a:bodyPr>
          <a:lstStyle/>
          <a:p>
            <a:r>
              <a:rPr lang="en-US" dirty="0"/>
              <a:t>Who needs an HMSP?</a:t>
            </a:r>
            <a:br>
              <a:rPr lang="en-US" dirty="0"/>
            </a:br>
            <a:r>
              <a:rPr lang="en-US" sz="3200" dirty="0"/>
              <a:t>49 C.F.R. 385.403(c)</a:t>
            </a:r>
            <a:endParaRPr lang="en-US" dirty="0"/>
          </a:p>
        </p:txBody>
      </p:sp>
      <p:sp>
        <p:nvSpPr>
          <p:cNvPr id="3" name="Content Placeholder 2">
            <a:extLst>
              <a:ext uri="{FF2B5EF4-FFF2-40B4-BE49-F238E27FC236}">
                <a16:creationId xmlns:a16="http://schemas.microsoft.com/office/drawing/2014/main" id="{E790E2F3-F5CD-4EFB-97D3-6B0B192E79B0}"/>
              </a:ext>
            </a:extLst>
          </p:cNvPr>
          <p:cNvSpPr>
            <a:spLocks noGrp="1"/>
          </p:cNvSpPr>
          <p:nvPr>
            <p:ph idx="1"/>
          </p:nvPr>
        </p:nvSpPr>
        <p:spPr/>
        <p:txBody>
          <a:bodyPr/>
          <a:lstStyle/>
          <a:p>
            <a:pPr marL="0" indent="0" algn="ctr">
              <a:buNone/>
            </a:pPr>
            <a:endParaRPr lang="en-US" sz="2000" dirty="0"/>
          </a:p>
          <a:p>
            <a:pPr marL="0" indent="0" algn="ctr">
              <a:buNone/>
            </a:pPr>
            <a:r>
              <a:rPr lang="en-US" sz="2000" dirty="0"/>
              <a:t>More than 1 liter (1.08 quarts) </a:t>
            </a:r>
            <a:r>
              <a:rPr lang="en-US" sz="2000" i="1" dirty="0"/>
              <a:t>per package </a:t>
            </a:r>
            <a:r>
              <a:rPr lang="en-US" sz="2000" dirty="0"/>
              <a:t>of a Material Poisonous by Inhalation (PIH) in Hazard Zone A</a:t>
            </a:r>
          </a:p>
          <a:p>
            <a:endParaRPr lang="en-US" dirty="0"/>
          </a:p>
        </p:txBody>
      </p:sp>
      <p:grpSp>
        <p:nvGrpSpPr>
          <p:cNvPr id="4" name="Group 3">
            <a:extLst>
              <a:ext uri="{FF2B5EF4-FFF2-40B4-BE49-F238E27FC236}">
                <a16:creationId xmlns:a16="http://schemas.microsoft.com/office/drawing/2014/main" id="{41B76233-607A-446F-BE98-959593D7824A}"/>
              </a:ext>
            </a:extLst>
          </p:cNvPr>
          <p:cNvGrpSpPr/>
          <p:nvPr/>
        </p:nvGrpSpPr>
        <p:grpSpPr>
          <a:xfrm>
            <a:off x="8530030" y="4063818"/>
            <a:ext cx="784614" cy="2203450"/>
            <a:chOff x="729973" y="0"/>
            <a:chExt cx="784614" cy="2203450"/>
          </a:xfrm>
        </p:grpSpPr>
        <p:pic>
          <p:nvPicPr>
            <p:cNvPr id="5" name="Picture 4">
              <a:extLst>
                <a:ext uri="{FF2B5EF4-FFF2-40B4-BE49-F238E27FC236}">
                  <a16:creationId xmlns:a16="http://schemas.microsoft.com/office/drawing/2014/main" id="{1FBA0C6A-2B84-4A47-A52A-94D022C3AE5D}"/>
                </a:ext>
              </a:extLst>
            </p:cNvPr>
            <p:cNvPicPr>
              <a:picLocks noChangeAspect="1"/>
            </p:cNvPicPr>
            <p:nvPr/>
          </p:nvPicPr>
          <p:blipFill rotWithShape="1">
            <a:blip r:embed="rId3">
              <a:extLst>
                <a:ext uri="{28A0092B-C50C-407E-A947-70E740481C1C}">
                  <a14:useLocalDpi xmlns:a14="http://schemas.microsoft.com/office/drawing/2010/main" val="0"/>
                </a:ext>
              </a:extLst>
            </a:blip>
            <a:srcRect l="33128" r="31263"/>
            <a:stretch/>
          </p:blipFill>
          <p:spPr bwMode="auto">
            <a:xfrm>
              <a:off x="729973" y="0"/>
              <a:ext cx="784614" cy="2203450"/>
            </a:xfrm>
            <a:prstGeom prst="rect">
              <a:avLst/>
            </a:prstGeom>
            <a:noFill/>
          </p:spPr>
        </p:pic>
        <p:sp>
          <p:nvSpPr>
            <p:cNvPr id="6" name="Rectangle 5">
              <a:extLst>
                <a:ext uri="{FF2B5EF4-FFF2-40B4-BE49-F238E27FC236}">
                  <a16:creationId xmlns:a16="http://schemas.microsoft.com/office/drawing/2014/main" id="{7005F211-14A1-4321-9E78-386B1847936B}"/>
                </a:ext>
              </a:extLst>
            </p:cNvPr>
            <p:cNvSpPr/>
            <p:nvPr/>
          </p:nvSpPr>
          <p:spPr>
            <a:xfrm>
              <a:off x="819150" y="828675"/>
              <a:ext cx="542925" cy="428625"/>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pic>
        <p:nvPicPr>
          <p:cNvPr id="7" name="Picture 6">
            <a:extLst>
              <a:ext uri="{FF2B5EF4-FFF2-40B4-BE49-F238E27FC236}">
                <a16:creationId xmlns:a16="http://schemas.microsoft.com/office/drawing/2014/main" id="{D05E9C4A-2A56-423A-8B4E-76E78AB1FC44}"/>
              </a:ext>
            </a:extLst>
          </p:cNvPr>
          <p:cNvPicPr>
            <a:picLocks noChangeAspect="1"/>
          </p:cNvPicPr>
          <p:nvPr/>
        </p:nvPicPr>
        <p:blipFill>
          <a:blip r:embed="rId4"/>
          <a:stretch>
            <a:fillRect/>
          </a:stretch>
        </p:blipFill>
        <p:spPr>
          <a:xfrm>
            <a:off x="5268932" y="4063818"/>
            <a:ext cx="2259814" cy="2244047"/>
          </a:xfrm>
          <a:prstGeom prst="diamond">
            <a:avLst/>
          </a:prstGeom>
        </p:spPr>
      </p:pic>
      <p:pic>
        <p:nvPicPr>
          <p:cNvPr id="8" name="Picture 7">
            <a:extLst>
              <a:ext uri="{FF2B5EF4-FFF2-40B4-BE49-F238E27FC236}">
                <a16:creationId xmlns:a16="http://schemas.microsoft.com/office/drawing/2014/main" id="{5DDBE3A8-A139-4BCC-9F09-742983719142}"/>
              </a:ext>
            </a:extLst>
          </p:cNvPr>
          <p:cNvPicPr>
            <a:picLocks noChangeAspect="1"/>
          </p:cNvPicPr>
          <p:nvPr/>
        </p:nvPicPr>
        <p:blipFill>
          <a:blip r:embed="rId5"/>
          <a:stretch>
            <a:fillRect/>
          </a:stretch>
        </p:blipFill>
        <p:spPr>
          <a:xfrm>
            <a:off x="2918434" y="4063818"/>
            <a:ext cx="2292376" cy="2292376"/>
          </a:xfrm>
          <a:prstGeom prst="diamond">
            <a:avLst/>
          </a:prstGeom>
        </p:spPr>
      </p:pic>
      <p:pic>
        <p:nvPicPr>
          <p:cNvPr id="9" name="Picture 8">
            <a:extLst>
              <a:ext uri="{FF2B5EF4-FFF2-40B4-BE49-F238E27FC236}">
                <a16:creationId xmlns:a16="http://schemas.microsoft.com/office/drawing/2014/main" id="{56E93E2B-62D0-4457-876C-28BA7C4FE48D}"/>
              </a:ext>
            </a:extLst>
          </p:cNvPr>
          <p:cNvPicPr>
            <a:picLocks noChangeAspect="1"/>
          </p:cNvPicPr>
          <p:nvPr/>
        </p:nvPicPr>
        <p:blipFill rotWithShape="1">
          <a:blip r:embed="rId6"/>
          <a:srcRect l="2709" t="44421" r="25872" b="40277"/>
          <a:stretch/>
        </p:blipFill>
        <p:spPr>
          <a:xfrm>
            <a:off x="2139941" y="2746370"/>
            <a:ext cx="8707448" cy="991092"/>
          </a:xfrm>
          <a:prstGeom prst="rect">
            <a:avLst/>
          </a:prstGeom>
        </p:spPr>
      </p:pic>
      <p:sp>
        <p:nvSpPr>
          <p:cNvPr id="10" name="Oval 9">
            <a:extLst>
              <a:ext uri="{FF2B5EF4-FFF2-40B4-BE49-F238E27FC236}">
                <a16:creationId xmlns:a16="http://schemas.microsoft.com/office/drawing/2014/main" id="{3C7AE761-0021-4491-879C-D6F81505CC96}"/>
              </a:ext>
            </a:extLst>
          </p:cNvPr>
          <p:cNvSpPr/>
          <p:nvPr/>
        </p:nvSpPr>
        <p:spPr>
          <a:xfrm>
            <a:off x="7915334" y="3401808"/>
            <a:ext cx="471949" cy="4719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158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0"/>
                                        <p:tgtEl>
                                          <p:spTgt spid="10"/>
                                        </p:tgtEl>
                                      </p:cBhvr>
                                    </p:animEffect>
                                    <p:anim calcmode="lin" valueType="num">
                                      <p:cBhvr>
                                        <p:cTn id="8" dur="3000" fill="hold"/>
                                        <p:tgtEl>
                                          <p:spTgt spid="10"/>
                                        </p:tgtEl>
                                        <p:attrNameLst>
                                          <p:attrName>ppt_w</p:attrName>
                                        </p:attrNameLst>
                                      </p:cBhvr>
                                      <p:tavLst>
                                        <p:tav tm="0" fmla="#ppt_w*sin(2.5*pi*$)">
                                          <p:val>
                                            <p:fltVal val="0"/>
                                          </p:val>
                                        </p:tav>
                                        <p:tav tm="100000">
                                          <p:val>
                                            <p:fltVal val="1"/>
                                          </p:val>
                                        </p:tav>
                                      </p:tavLst>
                                    </p:anim>
                                    <p:anim calcmode="lin" valueType="num">
                                      <p:cBhvr>
                                        <p:cTn id="9" dur="3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634" y="-758757"/>
            <a:ext cx="10018713" cy="1752599"/>
          </a:xfrm>
        </p:spPr>
        <p:txBody>
          <a:bodyPr>
            <a:normAutofit/>
          </a:bodyPr>
          <a:lstStyle/>
          <a:p>
            <a:r>
              <a:rPr lang="en-US" dirty="0"/>
              <a:t>Who needs an HMSP?</a:t>
            </a:r>
            <a:br>
              <a:rPr lang="en-US" dirty="0"/>
            </a:br>
            <a:r>
              <a:rPr lang="en-US" sz="2400" dirty="0"/>
              <a:t>49 C.F.R. 385.403(d)</a:t>
            </a:r>
            <a:endParaRPr lang="en-US" dirty="0"/>
          </a:p>
        </p:txBody>
      </p:sp>
      <p:sp>
        <p:nvSpPr>
          <p:cNvPr id="25" name="TextBox 24"/>
          <p:cNvSpPr txBox="1"/>
          <p:nvPr/>
        </p:nvSpPr>
        <p:spPr>
          <a:xfrm>
            <a:off x="2852701" y="1696126"/>
            <a:ext cx="7281930" cy="830997"/>
          </a:xfrm>
          <a:prstGeom prst="rect">
            <a:avLst/>
          </a:prstGeom>
          <a:noFill/>
        </p:spPr>
        <p:txBody>
          <a:bodyPr wrap="none" rtlCol="0">
            <a:spAutoFit/>
          </a:bodyPr>
          <a:lstStyle/>
          <a:p>
            <a:r>
              <a:rPr lang="en-US" sz="2400" dirty="0"/>
              <a:t>A bulk packaging containing a Hazard Zone B PIH Material</a:t>
            </a:r>
          </a:p>
          <a:p>
            <a:endParaRPr lang="en-US" sz="2400" dirty="0"/>
          </a:p>
        </p:txBody>
      </p:sp>
      <p:pic>
        <p:nvPicPr>
          <p:cNvPr id="9" name="Picture 8"/>
          <p:cNvPicPr>
            <a:picLocks noChangeAspect="1"/>
          </p:cNvPicPr>
          <p:nvPr/>
        </p:nvPicPr>
        <p:blipFill>
          <a:blip r:embed="rId3"/>
          <a:stretch>
            <a:fillRect/>
          </a:stretch>
        </p:blipFill>
        <p:spPr>
          <a:xfrm>
            <a:off x="8382984" y="4057043"/>
            <a:ext cx="2239673" cy="2239673"/>
          </a:xfrm>
          <a:prstGeom prst="rect">
            <a:avLst/>
          </a:prstGeom>
        </p:spPr>
      </p:pic>
      <p:pic>
        <p:nvPicPr>
          <p:cNvPr id="3" name="Picture 2"/>
          <p:cNvPicPr>
            <a:picLocks noChangeAspect="1"/>
          </p:cNvPicPr>
          <p:nvPr/>
        </p:nvPicPr>
        <p:blipFill rotWithShape="1">
          <a:blip r:embed="rId4"/>
          <a:srcRect l="2517" t="44695" r="25726" b="33445"/>
          <a:stretch/>
        </p:blipFill>
        <p:spPr>
          <a:xfrm>
            <a:off x="2119294" y="2384497"/>
            <a:ext cx="8748744" cy="1415846"/>
          </a:xfrm>
          <a:prstGeom prst="rect">
            <a:avLst/>
          </a:prstGeom>
        </p:spPr>
      </p:pic>
      <p:sp>
        <p:nvSpPr>
          <p:cNvPr id="7" name="Oval 6"/>
          <p:cNvSpPr/>
          <p:nvPr/>
        </p:nvSpPr>
        <p:spPr>
          <a:xfrm>
            <a:off x="7965222" y="3092420"/>
            <a:ext cx="471949" cy="4719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5"/>
          <a:stretch>
            <a:fillRect/>
          </a:stretch>
        </p:blipFill>
        <p:spPr>
          <a:xfrm>
            <a:off x="4898088" y="4104239"/>
            <a:ext cx="2259814" cy="2244047"/>
          </a:xfrm>
          <a:prstGeom prst="diamond">
            <a:avLst/>
          </a:prstGeom>
        </p:spPr>
      </p:pic>
      <p:pic>
        <p:nvPicPr>
          <p:cNvPr id="13" name="Picture 12"/>
          <p:cNvPicPr>
            <a:picLocks noChangeAspect="1"/>
          </p:cNvPicPr>
          <p:nvPr/>
        </p:nvPicPr>
        <p:blipFill>
          <a:blip r:embed="rId6"/>
          <a:stretch>
            <a:fillRect/>
          </a:stretch>
        </p:blipFill>
        <p:spPr>
          <a:xfrm>
            <a:off x="2547590" y="4104239"/>
            <a:ext cx="2292376" cy="2292376"/>
          </a:xfrm>
          <a:prstGeom prst="diamond">
            <a:avLst/>
          </a:prstGeom>
        </p:spPr>
      </p:pic>
    </p:spTree>
    <p:extLst>
      <p:ext uri="{BB962C8B-B14F-4D97-AF65-F5344CB8AC3E}">
        <p14:creationId xmlns:p14="http://schemas.microsoft.com/office/powerpoint/2010/main" val="148777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01" y="-767715"/>
            <a:ext cx="10018713" cy="1752599"/>
          </a:xfrm>
        </p:spPr>
        <p:txBody>
          <a:bodyPr>
            <a:normAutofit/>
          </a:bodyPr>
          <a:lstStyle/>
          <a:p>
            <a:r>
              <a:rPr lang="en-US" dirty="0"/>
              <a:t>Who needs an HMSP?</a:t>
            </a:r>
            <a:br>
              <a:rPr lang="en-US" dirty="0"/>
            </a:br>
            <a:r>
              <a:rPr lang="en-US" sz="2400" dirty="0"/>
              <a:t>49 C.F.R. 385.403(e)</a:t>
            </a:r>
            <a:endParaRPr lang="en-US" dirty="0"/>
          </a:p>
        </p:txBody>
      </p:sp>
      <p:sp>
        <p:nvSpPr>
          <p:cNvPr id="25" name="TextBox 24"/>
          <p:cNvSpPr txBox="1"/>
          <p:nvPr/>
        </p:nvSpPr>
        <p:spPr>
          <a:xfrm>
            <a:off x="1200496" y="1662168"/>
            <a:ext cx="10574476" cy="1200329"/>
          </a:xfrm>
          <a:prstGeom prst="rect">
            <a:avLst/>
          </a:prstGeom>
          <a:noFill/>
        </p:spPr>
        <p:txBody>
          <a:bodyPr wrap="square" rtlCol="0">
            <a:spAutoFit/>
          </a:bodyPr>
          <a:lstStyle/>
          <a:p>
            <a:pPr algn="ctr"/>
            <a:r>
              <a:rPr lang="en-US" sz="2400" dirty="0"/>
              <a:t>A packaging with a </a:t>
            </a:r>
            <a:r>
              <a:rPr lang="en-US" sz="2400" i="1" dirty="0"/>
              <a:t>capacity</a:t>
            </a:r>
            <a:r>
              <a:rPr lang="en-US" sz="2400" dirty="0"/>
              <a:t> equal to or over 3,500 gallons containing a Hazard Zone C or Hazard Zone D PIH Material</a:t>
            </a:r>
          </a:p>
          <a:p>
            <a:pPr algn="ctr"/>
            <a:endParaRPr lang="en-US" sz="2400" dirty="0"/>
          </a:p>
        </p:txBody>
      </p:sp>
      <p:pic>
        <p:nvPicPr>
          <p:cNvPr id="3" name="Picture 2"/>
          <p:cNvPicPr>
            <a:picLocks noChangeAspect="1"/>
          </p:cNvPicPr>
          <p:nvPr/>
        </p:nvPicPr>
        <p:blipFill>
          <a:blip r:embed="rId3"/>
          <a:stretch>
            <a:fillRect/>
          </a:stretch>
        </p:blipFill>
        <p:spPr>
          <a:xfrm>
            <a:off x="6937616" y="4436041"/>
            <a:ext cx="3237257" cy="2255716"/>
          </a:xfrm>
          <a:prstGeom prst="rect">
            <a:avLst/>
          </a:prstGeom>
        </p:spPr>
      </p:pic>
      <p:pic>
        <p:nvPicPr>
          <p:cNvPr id="4" name="Picture 3"/>
          <p:cNvPicPr>
            <a:picLocks noChangeAspect="1"/>
          </p:cNvPicPr>
          <p:nvPr/>
        </p:nvPicPr>
        <p:blipFill rotWithShape="1">
          <a:blip r:embed="rId4"/>
          <a:srcRect l="2710" t="44786" r="25823" b="32717"/>
          <a:stretch/>
        </p:blipFill>
        <p:spPr>
          <a:xfrm>
            <a:off x="2131060" y="2801523"/>
            <a:ext cx="8713347" cy="1457141"/>
          </a:xfrm>
          <a:prstGeom prst="rect">
            <a:avLst/>
          </a:prstGeom>
        </p:spPr>
      </p:pic>
      <p:sp>
        <p:nvSpPr>
          <p:cNvPr id="7" name="Oval 6"/>
          <p:cNvSpPr/>
          <p:nvPr/>
        </p:nvSpPr>
        <p:spPr>
          <a:xfrm>
            <a:off x="7844613" y="3539781"/>
            <a:ext cx="566338" cy="77119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a:stretch>
            <a:fillRect/>
          </a:stretch>
        </p:blipFill>
        <p:spPr>
          <a:xfrm>
            <a:off x="3433645" y="4399381"/>
            <a:ext cx="2292376" cy="2292376"/>
          </a:xfrm>
          <a:prstGeom prst="diamond">
            <a:avLst/>
          </a:prstGeom>
        </p:spPr>
      </p:pic>
    </p:spTree>
    <p:extLst>
      <p:ext uri="{BB962C8B-B14F-4D97-AF65-F5344CB8AC3E}">
        <p14:creationId xmlns:p14="http://schemas.microsoft.com/office/powerpoint/2010/main" val="3911198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Who needs an HMSP?</a:t>
            </a:r>
            <a:br>
              <a:rPr lang="en-US" dirty="0"/>
            </a:br>
            <a:r>
              <a:rPr lang="en-US" sz="2400" dirty="0"/>
              <a:t>49 C.F.R. 385.403(f)</a:t>
            </a:r>
            <a:endParaRPr lang="en-US" dirty="0"/>
          </a:p>
        </p:txBody>
      </p:sp>
      <p:sp>
        <p:nvSpPr>
          <p:cNvPr id="25" name="TextBox 24"/>
          <p:cNvSpPr txBox="1"/>
          <p:nvPr/>
        </p:nvSpPr>
        <p:spPr>
          <a:xfrm>
            <a:off x="745525" y="1559510"/>
            <a:ext cx="10700950" cy="1938992"/>
          </a:xfrm>
          <a:prstGeom prst="rect">
            <a:avLst/>
          </a:prstGeom>
          <a:noFill/>
        </p:spPr>
        <p:txBody>
          <a:bodyPr wrap="square" rtlCol="0">
            <a:spAutoFit/>
          </a:bodyPr>
          <a:lstStyle/>
          <a:p>
            <a:pPr algn="ctr"/>
            <a:r>
              <a:rPr lang="en-US" sz="2400" dirty="0"/>
              <a:t>Compressed or refrigerated liquefied methane OR</a:t>
            </a:r>
          </a:p>
          <a:p>
            <a:pPr algn="ctr"/>
            <a:r>
              <a:rPr lang="en-US" sz="2400" dirty="0"/>
              <a:t>Compressed or refrigerated liquefied natural gas OR</a:t>
            </a:r>
          </a:p>
          <a:p>
            <a:pPr algn="ctr"/>
            <a:r>
              <a:rPr lang="en-US" sz="2400" dirty="0"/>
              <a:t>Any other compressed or refrigerated liquefied gas with methane content of at least 85%</a:t>
            </a:r>
          </a:p>
          <a:p>
            <a:pPr algn="ctr"/>
            <a:r>
              <a:rPr lang="en-US" sz="2400" dirty="0"/>
              <a:t>In a bulk packaging with </a:t>
            </a:r>
            <a:r>
              <a:rPr lang="en-US" sz="2400" i="1" dirty="0"/>
              <a:t>capacity</a:t>
            </a:r>
            <a:r>
              <a:rPr lang="en-US" sz="2400" dirty="0"/>
              <a:t> equal to or over 3,500 gallons.</a:t>
            </a:r>
          </a:p>
        </p:txBody>
      </p:sp>
      <p:pic>
        <p:nvPicPr>
          <p:cNvPr id="6" name="Picture 5"/>
          <p:cNvPicPr>
            <a:picLocks noChangeAspect="1"/>
          </p:cNvPicPr>
          <p:nvPr/>
        </p:nvPicPr>
        <p:blipFill>
          <a:blip r:embed="rId3"/>
          <a:stretch>
            <a:fillRect/>
          </a:stretch>
        </p:blipFill>
        <p:spPr>
          <a:xfrm>
            <a:off x="3341381" y="3703741"/>
            <a:ext cx="5509237" cy="2785211"/>
          </a:xfrm>
          <a:prstGeom prst="rect">
            <a:avLst/>
          </a:prstGeom>
        </p:spPr>
      </p:pic>
    </p:spTree>
    <p:extLst>
      <p:ext uri="{BB962C8B-B14F-4D97-AF65-F5344CB8AC3E}">
        <p14:creationId xmlns:p14="http://schemas.microsoft.com/office/powerpoint/2010/main" val="257324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436D-B42D-4AF5-8C8C-2F4A2CCBF39A}"/>
              </a:ext>
            </a:extLst>
          </p:cNvPr>
          <p:cNvSpPr>
            <a:spLocks noGrp="1"/>
          </p:cNvSpPr>
          <p:nvPr>
            <p:ph type="title"/>
          </p:nvPr>
        </p:nvSpPr>
        <p:spPr/>
        <p:txBody>
          <a:bodyPr/>
          <a:lstStyle/>
          <a:p>
            <a:r>
              <a:rPr lang="en-US" dirty="0"/>
              <a:t>Additional Operational Requirements</a:t>
            </a:r>
            <a:br>
              <a:rPr lang="en-US" dirty="0"/>
            </a:br>
            <a:r>
              <a:rPr lang="en-US" sz="2700" dirty="0"/>
              <a:t>49 C.F.R. 385.415</a:t>
            </a:r>
            <a:endParaRPr lang="en-US" dirty="0"/>
          </a:p>
        </p:txBody>
      </p:sp>
      <p:sp>
        <p:nvSpPr>
          <p:cNvPr id="3" name="Content Placeholder 2">
            <a:extLst>
              <a:ext uri="{FF2B5EF4-FFF2-40B4-BE49-F238E27FC236}">
                <a16:creationId xmlns:a16="http://schemas.microsoft.com/office/drawing/2014/main" id="{9D9D6327-9D56-4605-865A-DEF2C673AEEF}"/>
              </a:ext>
            </a:extLst>
          </p:cNvPr>
          <p:cNvSpPr>
            <a:spLocks noGrp="1"/>
          </p:cNvSpPr>
          <p:nvPr>
            <p:ph idx="1"/>
          </p:nvPr>
        </p:nvSpPr>
        <p:spPr/>
        <p:txBody>
          <a:bodyPr/>
          <a:lstStyle/>
          <a:p>
            <a:r>
              <a:rPr lang="en-US" dirty="0"/>
              <a:t>Copy of the permit or the permit number must be in the vehicle</a:t>
            </a:r>
          </a:p>
          <a:p>
            <a:r>
              <a:rPr lang="en-US" dirty="0"/>
              <a:t>Written route plan is required (in the vehicle) for the transportation of: </a:t>
            </a:r>
          </a:p>
          <a:p>
            <a:pPr lvl="1"/>
            <a:r>
              <a:rPr lang="en-US" dirty="0"/>
              <a:t>Highway route-controlled Class 7 (radioactive) materials (in accordance with §397.101) or</a:t>
            </a:r>
          </a:p>
          <a:p>
            <a:pPr lvl="1"/>
            <a:r>
              <a:rPr lang="en-US" dirty="0"/>
              <a:t>Division 1.1, 1.2, and/or 1.3 (explosive) materials (in accordance with §397.67)</a:t>
            </a:r>
          </a:p>
          <a:p>
            <a:r>
              <a:rPr lang="en-US" dirty="0"/>
              <a:t>Must have in the vehicle a telephone number of a carrier representative who can confirm that the shipment is within the planned route</a:t>
            </a:r>
          </a:p>
          <a:p>
            <a:pPr marL="0" indent="0">
              <a:buNone/>
            </a:pPr>
            <a:endParaRPr lang="en-US" dirty="0"/>
          </a:p>
        </p:txBody>
      </p:sp>
      <p:pic>
        <p:nvPicPr>
          <p:cNvPr id="4" name="Picture 3">
            <a:extLst>
              <a:ext uri="{FF2B5EF4-FFF2-40B4-BE49-F238E27FC236}">
                <a16:creationId xmlns:a16="http://schemas.microsoft.com/office/drawing/2014/main" id="{A1D4D425-B308-4F7A-8594-B0D3DDA34D37}"/>
              </a:ext>
            </a:extLst>
          </p:cNvPr>
          <p:cNvPicPr>
            <a:picLocks noChangeAspect="1"/>
          </p:cNvPicPr>
          <p:nvPr/>
        </p:nvPicPr>
        <p:blipFill rotWithShape="1">
          <a:blip r:embed="rId3"/>
          <a:srcRect l="32807" t="59723" r="39855" b="30896"/>
          <a:stretch/>
        </p:blipFill>
        <p:spPr>
          <a:xfrm>
            <a:off x="3860569" y="2077638"/>
            <a:ext cx="4854075" cy="884903"/>
          </a:xfrm>
          <a:prstGeom prst="rect">
            <a:avLst/>
          </a:prstGeom>
        </p:spPr>
      </p:pic>
      <p:pic>
        <p:nvPicPr>
          <p:cNvPr id="5" name="Content Placeholder 3">
            <a:extLst>
              <a:ext uri="{FF2B5EF4-FFF2-40B4-BE49-F238E27FC236}">
                <a16:creationId xmlns:a16="http://schemas.microsoft.com/office/drawing/2014/main" id="{04AB8365-D354-4906-9D46-DC1EECC8067A}"/>
              </a:ext>
            </a:extLst>
          </p:cNvPr>
          <p:cNvPicPr>
            <a:picLocks noChangeAspect="1"/>
          </p:cNvPicPr>
          <p:nvPr/>
        </p:nvPicPr>
        <p:blipFill>
          <a:blip r:embed="rId4"/>
          <a:stretch>
            <a:fillRect/>
          </a:stretch>
        </p:blipFill>
        <p:spPr>
          <a:xfrm>
            <a:off x="1492652" y="4362388"/>
            <a:ext cx="8809978" cy="1152169"/>
          </a:xfrm>
          <a:prstGeom prst="rect">
            <a:avLst/>
          </a:prstGeom>
        </p:spPr>
      </p:pic>
    </p:spTree>
    <p:extLst>
      <p:ext uri="{BB962C8B-B14F-4D97-AF65-F5344CB8AC3E}">
        <p14:creationId xmlns:p14="http://schemas.microsoft.com/office/powerpoint/2010/main" val="122586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2900-89FE-4460-8366-C0D6B8510B5F}"/>
              </a:ext>
            </a:extLst>
          </p:cNvPr>
          <p:cNvSpPr>
            <a:spLocks noGrp="1"/>
          </p:cNvSpPr>
          <p:nvPr>
            <p:ph type="title"/>
          </p:nvPr>
        </p:nvSpPr>
        <p:spPr/>
        <p:txBody>
          <a:bodyPr/>
          <a:lstStyle/>
          <a:p>
            <a:r>
              <a:rPr lang="en-US" dirty="0"/>
              <a:t>Additional Operational Requirements – Communications</a:t>
            </a:r>
            <a:br>
              <a:rPr lang="en-US" dirty="0"/>
            </a:br>
            <a:r>
              <a:rPr lang="en-US" dirty="0"/>
              <a:t>49 C.F.R. 385.415(c)(1)</a:t>
            </a:r>
          </a:p>
        </p:txBody>
      </p:sp>
      <p:sp>
        <p:nvSpPr>
          <p:cNvPr id="3" name="Content Placeholder 2">
            <a:extLst>
              <a:ext uri="{FF2B5EF4-FFF2-40B4-BE49-F238E27FC236}">
                <a16:creationId xmlns:a16="http://schemas.microsoft.com/office/drawing/2014/main" id="{125BBFBB-6DF0-4610-8D9E-011325094F98}"/>
              </a:ext>
            </a:extLst>
          </p:cNvPr>
          <p:cNvSpPr>
            <a:spLocks noGrp="1"/>
          </p:cNvSpPr>
          <p:nvPr>
            <p:ph idx="1"/>
          </p:nvPr>
        </p:nvSpPr>
        <p:spPr/>
        <p:txBody>
          <a:bodyPr/>
          <a:lstStyle/>
          <a:p>
            <a:r>
              <a:rPr lang="en-US" dirty="0"/>
              <a:t>A driver transporting any HM that requires an HMSP must make contact with the carrier by telephone, radio, or via electronic tracking or monitoring system at:</a:t>
            </a:r>
          </a:p>
          <a:p>
            <a:pPr lvl="1"/>
            <a:r>
              <a:rPr lang="en-US" dirty="0"/>
              <a:t>The beginning and end of each duty tour</a:t>
            </a:r>
          </a:p>
          <a:p>
            <a:pPr lvl="1"/>
            <a:r>
              <a:rPr lang="en-US" dirty="0"/>
              <a:t>The pickup and delivery of each permitted load</a:t>
            </a:r>
          </a:p>
          <a:p>
            <a:r>
              <a:rPr lang="en-US" dirty="0"/>
              <a:t>The carrier must maintain a record of communications for 6 months after acceptance of the shipment for which an HMSP is required.  The record must contain:</a:t>
            </a:r>
          </a:p>
          <a:p>
            <a:pPr lvl="1"/>
            <a:r>
              <a:rPr lang="en-US" dirty="0"/>
              <a:t>Name of driver</a:t>
            </a:r>
          </a:p>
          <a:p>
            <a:pPr lvl="1"/>
            <a:r>
              <a:rPr lang="en-US" dirty="0"/>
              <a:t>ID of vehicle</a:t>
            </a:r>
          </a:p>
          <a:p>
            <a:pPr lvl="1"/>
            <a:r>
              <a:rPr lang="en-US" dirty="0"/>
              <a:t>Permitted material(s) being transported</a:t>
            </a:r>
          </a:p>
          <a:p>
            <a:pPr lvl="1"/>
            <a:r>
              <a:rPr lang="en-US" dirty="0"/>
              <a:t>Date, location, time of each required contact</a:t>
            </a:r>
          </a:p>
          <a:p>
            <a:endParaRPr lang="en-US" dirty="0"/>
          </a:p>
        </p:txBody>
      </p:sp>
    </p:spTree>
    <p:extLst>
      <p:ext uri="{BB962C8B-B14F-4D97-AF65-F5344CB8AC3E}">
        <p14:creationId xmlns:p14="http://schemas.microsoft.com/office/powerpoint/2010/main" val="76828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A288D-619B-BE20-9C6D-DFFCD7E92573}"/>
              </a:ext>
            </a:extLst>
          </p:cNvPr>
          <p:cNvSpPr>
            <a:spLocks noGrp="1"/>
          </p:cNvSpPr>
          <p:nvPr>
            <p:ph type="title"/>
          </p:nvPr>
        </p:nvSpPr>
        <p:spPr/>
        <p:txBody>
          <a:bodyPr>
            <a:normAutofit/>
          </a:bodyPr>
          <a:lstStyle/>
          <a:p>
            <a:r>
              <a:rPr lang="en-US" sz="3200" dirty="0"/>
              <a:t>FMCSA Enhanced Oversight HMSP – What to Expect</a:t>
            </a:r>
          </a:p>
        </p:txBody>
      </p:sp>
      <p:sp>
        <p:nvSpPr>
          <p:cNvPr id="3" name="Content Placeholder 2">
            <a:extLst>
              <a:ext uri="{FF2B5EF4-FFF2-40B4-BE49-F238E27FC236}">
                <a16:creationId xmlns:a16="http://schemas.microsoft.com/office/drawing/2014/main" id="{FB681A76-926C-3E8F-6668-15E9C1ADBA96}"/>
              </a:ext>
            </a:extLst>
          </p:cNvPr>
          <p:cNvSpPr>
            <a:spLocks noGrp="1"/>
          </p:cNvSpPr>
          <p:nvPr>
            <p:ph idx="1"/>
          </p:nvPr>
        </p:nvSpPr>
        <p:spPr/>
        <p:txBody>
          <a:bodyPr>
            <a:normAutofit/>
          </a:bodyPr>
          <a:lstStyle/>
          <a:p>
            <a:r>
              <a:rPr lang="en-US" sz="4800" dirty="0"/>
              <a:t>Onsite</a:t>
            </a:r>
          </a:p>
          <a:p>
            <a:r>
              <a:rPr lang="en-US" sz="4800" dirty="0"/>
              <a:t>Comprehensive</a:t>
            </a:r>
          </a:p>
          <a:p>
            <a:pPr lvl="1"/>
            <a:r>
              <a:rPr lang="en-US" sz="4800" dirty="0"/>
              <a:t>Federal Motor Carrier Safety Regulations</a:t>
            </a:r>
          </a:p>
          <a:p>
            <a:pPr lvl="1"/>
            <a:r>
              <a:rPr lang="en-US" sz="4800" dirty="0"/>
              <a:t>PHMSA HM Regulations </a:t>
            </a:r>
          </a:p>
        </p:txBody>
      </p:sp>
    </p:spTree>
    <p:extLst>
      <p:ext uri="{BB962C8B-B14F-4D97-AF65-F5344CB8AC3E}">
        <p14:creationId xmlns:p14="http://schemas.microsoft.com/office/powerpoint/2010/main" val="3202005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4556-47CB-665A-704C-42F9F75388FC}"/>
              </a:ext>
            </a:extLst>
          </p:cNvPr>
          <p:cNvSpPr>
            <a:spLocks noGrp="1"/>
          </p:cNvSpPr>
          <p:nvPr>
            <p:ph type="title"/>
          </p:nvPr>
        </p:nvSpPr>
        <p:spPr/>
        <p:txBody>
          <a:bodyPr/>
          <a:lstStyle/>
          <a:p>
            <a:r>
              <a:rPr lang="en-US" dirty="0"/>
              <a:t>What Records to Have Ready</a:t>
            </a:r>
          </a:p>
        </p:txBody>
      </p:sp>
      <p:sp>
        <p:nvSpPr>
          <p:cNvPr id="3" name="Content Placeholder 2">
            <a:extLst>
              <a:ext uri="{FF2B5EF4-FFF2-40B4-BE49-F238E27FC236}">
                <a16:creationId xmlns:a16="http://schemas.microsoft.com/office/drawing/2014/main" id="{45C03E38-4F2B-6BEF-6D4C-2E440D303B11}"/>
              </a:ext>
            </a:extLst>
          </p:cNvPr>
          <p:cNvSpPr>
            <a:spLocks noGrp="1"/>
          </p:cNvSpPr>
          <p:nvPr>
            <p:ph idx="1"/>
          </p:nvPr>
        </p:nvSpPr>
        <p:spPr>
          <a:xfrm>
            <a:off x="457200" y="1343442"/>
            <a:ext cx="11277600" cy="5178381"/>
          </a:xfrm>
        </p:spPr>
        <p:txBody>
          <a:bodyPr>
            <a:normAutofit lnSpcReduction="10000"/>
          </a:bodyPr>
          <a:lstStyle/>
          <a:p>
            <a:r>
              <a:rPr lang="en-US" sz="2800" b="1" dirty="0"/>
              <a:t>Authority and General Safety Records</a:t>
            </a:r>
          </a:p>
          <a:p>
            <a:pPr lvl="1"/>
            <a:r>
              <a:rPr lang="en-US" dirty="0"/>
              <a:t>PHMSA HM Registration</a:t>
            </a:r>
          </a:p>
          <a:p>
            <a:pPr lvl="1"/>
            <a:r>
              <a:rPr lang="en-US" dirty="0"/>
              <a:t>HMSP records (MCS-150B)	</a:t>
            </a:r>
          </a:p>
          <a:p>
            <a:pPr lvl="1"/>
            <a:r>
              <a:rPr lang="en-US" dirty="0"/>
              <a:t>Accident Register</a:t>
            </a:r>
          </a:p>
          <a:p>
            <a:pPr lvl="1"/>
            <a:r>
              <a:rPr lang="en-US" dirty="0"/>
              <a:t>Fleet Mileage &amp; Operational Data </a:t>
            </a:r>
          </a:p>
          <a:p>
            <a:pPr lvl="1"/>
            <a:r>
              <a:rPr lang="en-US" dirty="0"/>
              <a:t>CMV and Driver Lists</a:t>
            </a:r>
          </a:p>
          <a:p>
            <a:pPr marL="457200" lvl="1" indent="0">
              <a:buNone/>
            </a:pPr>
            <a:r>
              <a:rPr lang="en-US" dirty="0"/>
              <a:t>	</a:t>
            </a:r>
          </a:p>
          <a:p>
            <a:r>
              <a:rPr lang="en-US" sz="2800" b="1" dirty="0"/>
              <a:t>Proof of Insurance (MCS-90s)</a:t>
            </a:r>
          </a:p>
          <a:p>
            <a:endParaRPr lang="en-US" dirty="0"/>
          </a:p>
          <a:p>
            <a:r>
              <a:rPr lang="en-US" sz="2800" b="1" dirty="0"/>
              <a:t>Driver Qualification Documents</a:t>
            </a:r>
          </a:p>
          <a:p>
            <a:pPr lvl="1"/>
            <a:r>
              <a:rPr lang="en-US" dirty="0"/>
              <a:t>MVRs	</a:t>
            </a:r>
          </a:p>
          <a:p>
            <a:pPr lvl="1"/>
            <a:r>
              <a:rPr lang="en-US" dirty="0"/>
              <a:t>CDLs</a:t>
            </a:r>
          </a:p>
          <a:p>
            <a:pPr lvl="1"/>
            <a:r>
              <a:rPr lang="en-US" dirty="0"/>
              <a:t>Driver Safety Performance History (DACH, previous employment history, etc.)</a:t>
            </a:r>
          </a:p>
          <a:p>
            <a:endParaRPr lang="en-US" dirty="0"/>
          </a:p>
        </p:txBody>
      </p:sp>
    </p:spTree>
    <p:extLst>
      <p:ext uri="{BB962C8B-B14F-4D97-AF65-F5344CB8AC3E}">
        <p14:creationId xmlns:p14="http://schemas.microsoft.com/office/powerpoint/2010/main" val="107491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73C5A-DEFF-69F4-8C62-77305DD27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A124C4-498E-99DD-2D42-A2604572F693}"/>
              </a:ext>
            </a:extLst>
          </p:cNvPr>
          <p:cNvSpPr>
            <a:spLocks noGrp="1"/>
          </p:cNvSpPr>
          <p:nvPr>
            <p:ph type="title"/>
          </p:nvPr>
        </p:nvSpPr>
        <p:spPr/>
        <p:txBody>
          <a:bodyPr/>
          <a:lstStyle/>
          <a:p>
            <a:r>
              <a:rPr lang="en-US" dirty="0"/>
              <a:t>What Records to Have Ready</a:t>
            </a:r>
          </a:p>
        </p:txBody>
      </p:sp>
      <p:sp>
        <p:nvSpPr>
          <p:cNvPr id="3" name="Content Placeholder 2">
            <a:extLst>
              <a:ext uri="{FF2B5EF4-FFF2-40B4-BE49-F238E27FC236}">
                <a16:creationId xmlns:a16="http://schemas.microsoft.com/office/drawing/2014/main" id="{661B2EFD-EF31-36B7-5AE2-0DFF79C0FA47}"/>
              </a:ext>
            </a:extLst>
          </p:cNvPr>
          <p:cNvSpPr>
            <a:spLocks noGrp="1"/>
          </p:cNvSpPr>
          <p:nvPr>
            <p:ph idx="1"/>
          </p:nvPr>
        </p:nvSpPr>
        <p:spPr/>
        <p:txBody>
          <a:bodyPr>
            <a:normAutofit/>
          </a:bodyPr>
          <a:lstStyle/>
          <a:p>
            <a:r>
              <a:rPr lang="en-US" sz="2800" b="1" dirty="0"/>
              <a:t>Controlled Substances &amp; Alcohol Testing Program Records</a:t>
            </a:r>
            <a:r>
              <a:rPr lang="en-US" dirty="0"/>
              <a:t>	</a:t>
            </a:r>
          </a:p>
          <a:p>
            <a:pPr lvl="1"/>
            <a:r>
              <a:rPr lang="en-US" dirty="0"/>
              <a:t>Policy</a:t>
            </a:r>
          </a:p>
          <a:p>
            <a:pPr lvl="1"/>
            <a:r>
              <a:rPr lang="en-US" dirty="0"/>
              <a:t>Testing Consortium/Program Enrollment</a:t>
            </a:r>
          </a:p>
          <a:p>
            <a:pPr lvl="1"/>
            <a:r>
              <a:rPr lang="en-US" dirty="0"/>
              <a:t>Pre-Employment Test Records</a:t>
            </a:r>
          </a:p>
          <a:p>
            <a:pPr lvl="1"/>
            <a:r>
              <a:rPr lang="en-US" dirty="0"/>
              <a:t>Random Test Records</a:t>
            </a:r>
          </a:p>
          <a:p>
            <a:pPr lvl="1"/>
            <a:r>
              <a:rPr lang="en-US" dirty="0"/>
              <a:t>Test Results and Custody Documents</a:t>
            </a:r>
          </a:p>
          <a:p>
            <a:pPr lvl="1"/>
            <a:r>
              <a:rPr lang="en-US" dirty="0"/>
              <a:t>Additional Testing (Post-Accident, Follow-up, </a:t>
            </a:r>
            <a:r>
              <a:rPr lang="en-US" dirty="0" err="1"/>
              <a:t>etc</a:t>
            </a:r>
            <a:r>
              <a:rPr lang="en-US" dirty="0"/>
              <a:t>)</a:t>
            </a:r>
          </a:p>
          <a:p>
            <a:pPr lvl="1"/>
            <a:r>
              <a:rPr lang="en-US" dirty="0"/>
              <a:t>FMCSA Drug &amp; Alcohol Clearinghouse Records</a:t>
            </a:r>
          </a:p>
          <a:p>
            <a:endParaRPr lang="en-US" dirty="0"/>
          </a:p>
        </p:txBody>
      </p:sp>
    </p:spTree>
    <p:extLst>
      <p:ext uri="{BB962C8B-B14F-4D97-AF65-F5344CB8AC3E}">
        <p14:creationId xmlns:p14="http://schemas.microsoft.com/office/powerpoint/2010/main" val="315674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49D40-B20B-3D1F-EFA9-451148141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E18BC-A80F-0FE0-75CA-2C1D2897081E}"/>
              </a:ext>
            </a:extLst>
          </p:cNvPr>
          <p:cNvSpPr>
            <a:spLocks noGrp="1"/>
          </p:cNvSpPr>
          <p:nvPr>
            <p:ph type="title"/>
          </p:nvPr>
        </p:nvSpPr>
        <p:spPr/>
        <p:txBody>
          <a:bodyPr/>
          <a:lstStyle/>
          <a:p>
            <a:r>
              <a:rPr lang="en-US" dirty="0"/>
              <a:t>What Records to Have Ready</a:t>
            </a:r>
          </a:p>
        </p:txBody>
      </p:sp>
      <p:sp>
        <p:nvSpPr>
          <p:cNvPr id="3" name="Content Placeholder 2">
            <a:extLst>
              <a:ext uri="{FF2B5EF4-FFF2-40B4-BE49-F238E27FC236}">
                <a16:creationId xmlns:a16="http://schemas.microsoft.com/office/drawing/2014/main" id="{48600F24-2249-AD46-A431-99FDE4BA475A}"/>
              </a:ext>
            </a:extLst>
          </p:cNvPr>
          <p:cNvSpPr>
            <a:spLocks noGrp="1"/>
          </p:cNvSpPr>
          <p:nvPr>
            <p:ph idx="1"/>
          </p:nvPr>
        </p:nvSpPr>
        <p:spPr/>
        <p:txBody>
          <a:bodyPr>
            <a:normAutofit/>
          </a:bodyPr>
          <a:lstStyle/>
          <a:p>
            <a:r>
              <a:rPr lang="en-US" sz="2800" b="1" dirty="0"/>
              <a:t>Hours of Service and Supporting Documents</a:t>
            </a:r>
          </a:p>
          <a:p>
            <a:pPr lvl="1"/>
            <a:r>
              <a:rPr lang="en-US" dirty="0"/>
              <a:t>Records of Duty Status	(Usually ELDs)</a:t>
            </a:r>
          </a:p>
          <a:p>
            <a:pPr lvl="1"/>
            <a:r>
              <a:rPr lang="en-US" dirty="0"/>
              <a:t>Supporting Documents (tolls, fuel/expense receipts, dispatch records, etc.)</a:t>
            </a:r>
          </a:p>
          <a:p>
            <a:pPr lvl="1"/>
            <a:r>
              <a:rPr lang="en-US" dirty="0"/>
              <a:t>For ELDs unassigned driving records</a:t>
            </a:r>
          </a:p>
          <a:p>
            <a:pPr marL="0" indent="0">
              <a:buNone/>
            </a:pPr>
            <a:endParaRPr lang="en-US" dirty="0"/>
          </a:p>
          <a:p>
            <a:r>
              <a:rPr lang="en-US" sz="2800" b="1" dirty="0"/>
              <a:t>Vehicle, Inspection, Repair &amp; Maintenance Records</a:t>
            </a:r>
          </a:p>
          <a:p>
            <a:pPr lvl="1"/>
            <a:r>
              <a:rPr lang="en-US" sz="2800" dirty="0"/>
              <a:t>Watch for length of leases (30 days or more)</a:t>
            </a:r>
          </a:p>
          <a:p>
            <a:endParaRPr lang="en-US" dirty="0"/>
          </a:p>
          <a:p>
            <a:pPr marL="0" indent="0">
              <a:buNone/>
            </a:pPr>
            <a:endParaRPr lang="en-US" dirty="0"/>
          </a:p>
        </p:txBody>
      </p:sp>
    </p:spTree>
    <p:extLst>
      <p:ext uri="{BB962C8B-B14F-4D97-AF65-F5344CB8AC3E}">
        <p14:creationId xmlns:p14="http://schemas.microsoft.com/office/powerpoint/2010/main" val="229142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B76A4-C671-3F05-2D9E-8F0DA0D735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FD5C9-B1DB-13DE-810A-EC4CB9C00F82}"/>
              </a:ext>
            </a:extLst>
          </p:cNvPr>
          <p:cNvSpPr>
            <a:spLocks noGrp="1"/>
          </p:cNvSpPr>
          <p:nvPr>
            <p:ph type="title"/>
          </p:nvPr>
        </p:nvSpPr>
        <p:spPr/>
        <p:txBody>
          <a:bodyPr/>
          <a:lstStyle/>
          <a:p>
            <a:r>
              <a:rPr lang="en-US" dirty="0"/>
              <a:t>What Records to Have Ready</a:t>
            </a:r>
          </a:p>
        </p:txBody>
      </p:sp>
      <p:sp>
        <p:nvSpPr>
          <p:cNvPr id="3" name="Content Placeholder 2">
            <a:extLst>
              <a:ext uri="{FF2B5EF4-FFF2-40B4-BE49-F238E27FC236}">
                <a16:creationId xmlns:a16="http://schemas.microsoft.com/office/drawing/2014/main" id="{EAF25717-F404-8229-AD61-169DA89C6EA3}"/>
              </a:ext>
            </a:extLst>
          </p:cNvPr>
          <p:cNvSpPr>
            <a:spLocks noGrp="1"/>
          </p:cNvSpPr>
          <p:nvPr>
            <p:ph idx="1"/>
          </p:nvPr>
        </p:nvSpPr>
        <p:spPr/>
        <p:txBody>
          <a:bodyPr>
            <a:normAutofit lnSpcReduction="10000"/>
          </a:bodyPr>
          <a:lstStyle/>
          <a:p>
            <a:r>
              <a:rPr lang="en-US" sz="2800" b="1" dirty="0"/>
              <a:t>Driving, Parking, and Routing Rules (397)</a:t>
            </a:r>
          </a:p>
          <a:p>
            <a:pPr lvl="1"/>
            <a:r>
              <a:rPr lang="en-US" dirty="0"/>
              <a:t>Copy of part 397 for drivers</a:t>
            </a:r>
          </a:p>
          <a:p>
            <a:pPr lvl="1"/>
            <a:r>
              <a:rPr lang="en-US" dirty="0"/>
              <a:t>Emergency Contact Procedures &amp; Routing Info</a:t>
            </a:r>
          </a:p>
          <a:p>
            <a:pPr lvl="1"/>
            <a:r>
              <a:rPr lang="en-US" dirty="0"/>
              <a:t>Signed Receipt</a:t>
            </a:r>
          </a:p>
          <a:p>
            <a:pPr marL="0" indent="0">
              <a:buNone/>
            </a:pPr>
            <a:endParaRPr lang="en-US" dirty="0"/>
          </a:p>
          <a:p>
            <a:r>
              <a:rPr lang="en-US" sz="2800" b="1" dirty="0"/>
              <a:t>Security Plan</a:t>
            </a:r>
          </a:p>
          <a:p>
            <a:r>
              <a:rPr lang="en-US" sz="2800" b="1" dirty="0"/>
              <a:t>HM Employee Training Records</a:t>
            </a:r>
          </a:p>
          <a:p>
            <a:r>
              <a:rPr lang="en-US" sz="2800" b="1" dirty="0"/>
              <a:t>Communication Plan</a:t>
            </a:r>
          </a:p>
          <a:p>
            <a:r>
              <a:rPr lang="en-US" sz="2800" b="1" dirty="0"/>
              <a:t>Shipping Papers</a:t>
            </a:r>
          </a:p>
          <a:p>
            <a:r>
              <a:rPr lang="en-US" sz="2800" b="1" dirty="0"/>
              <a:t>Emergency Response Information</a:t>
            </a:r>
          </a:p>
          <a:p>
            <a:r>
              <a:rPr lang="en-US" sz="2800" b="1" dirty="0"/>
              <a:t>HM Incident Reports (if applicable)</a:t>
            </a:r>
          </a:p>
          <a:p>
            <a:endParaRPr lang="en-US" dirty="0"/>
          </a:p>
          <a:p>
            <a:pPr marL="0" indent="0">
              <a:buNone/>
            </a:pPr>
            <a:endParaRPr lang="en-US" dirty="0"/>
          </a:p>
        </p:txBody>
      </p:sp>
    </p:spTree>
    <p:extLst>
      <p:ext uri="{BB962C8B-B14F-4D97-AF65-F5344CB8AC3E}">
        <p14:creationId xmlns:p14="http://schemas.microsoft.com/office/powerpoint/2010/main" val="8516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A7619E-6FD2-4006-8E0D-598D03CF3505}"/>
              </a:ext>
            </a:extLst>
          </p:cNvPr>
          <p:cNvSpPr>
            <a:spLocks noGrp="1"/>
          </p:cNvSpPr>
          <p:nvPr>
            <p:ph type="title"/>
          </p:nvPr>
        </p:nvSpPr>
        <p:spPr/>
        <p:txBody>
          <a:bodyPr/>
          <a:lstStyle/>
          <a:p>
            <a:r>
              <a:rPr lang="en-US" dirty="0"/>
              <a:t>Security Plans</a:t>
            </a:r>
            <a:br>
              <a:rPr lang="en-US" dirty="0"/>
            </a:br>
            <a:r>
              <a:rPr lang="en-US" sz="2000" dirty="0"/>
              <a:t>49 C.F.R. 172.800 – 172.804</a:t>
            </a:r>
          </a:p>
        </p:txBody>
      </p:sp>
    </p:spTree>
    <p:extLst>
      <p:ext uri="{BB962C8B-B14F-4D97-AF65-F5344CB8AC3E}">
        <p14:creationId xmlns:p14="http://schemas.microsoft.com/office/powerpoint/2010/main" val="48121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643" y="194875"/>
            <a:ext cx="10018713" cy="810444"/>
          </a:xfrm>
        </p:spPr>
        <p:txBody>
          <a:bodyPr>
            <a:normAutofit fontScale="90000"/>
          </a:bodyPr>
          <a:lstStyle/>
          <a:p>
            <a:pPr algn="ctr"/>
            <a:r>
              <a:rPr lang="en-US" dirty="0"/>
              <a:t>HM subject to security plan requirements - EXPLOSIVES</a:t>
            </a:r>
          </a:p>
        </p:txBody>
      </p:sp>
      <p:sp>
        <p:nvSpPr>
          <p:cNvPr id="3" name="Content Placeholder 2"/>
          <p:cNvSpPr>
            <a:spLocks noGrp="1"/>
          </p:cNvSpPr>
          <p:nvPr>
            <p:ph idx="1"/>
          </p:nvPr>
        </p:nvSpPr>
        <p:spPr>
          <a:xfrm>
            <a:off x="1638299" y="1679238"/>
            <a:ext cx="8915400" cy="1208682"/>
          </a:xfrm>
        </p:spPr>
        <p:txBody>
          <a:bodyPr/>
          <a:lstStyle/>
          <a:p>
            <a:pPr marL="0" indent="0" algn="ctr">
              <a:buNone/>
            </a:pPr>
            <a:r>
              <a:rPr lang="en-US" b="1" dirty="0"/>
              <a:t>Any quantity </a:t>
            </a:r>
            <a:r>
              <a:rPr lang="en-US" dirty="0"/>
              <a:t>of a Division 1.1, 1.2, or 1.3 material.</a:t>
            </a:r>
          </a:p>
          <a:p>
            <a:pPr marL="457200" lvl="1" indent="0">
              <a:buNone/>
            </a:pPr>
            <a:endParaRPr lang="en-US"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1778" t="21513" r="15650" b="18889"/>
          <a:stretch/>
        </p:blipFill>
        <p:spPr>
          <a:xfrm>
            <a:off x="1638299" y="3124256"/>
            <a:ext cx="3737961" cy="2302297"/>
          </a:xfrm>
          <a:prstGeom prst="rect">
            <a:avLst/>
          </a:prstGeom>
        </p:spPr>
      </p:pic>
      <p:pic>
        <p:nvPicPr>
          <p:cNvPr id="1026" name="Picture 2" descr="Image result for fireworks&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8477" y="3036796"/>
            <a:ext cx="4795215" cy="2477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58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643" y="210116"/>
            <a:ext cx="10018713" cy="786017"/>
          </a:xfrm>
        </p:spPr>
        <p:txBody>
          <a:bodyPr>
            <a:normAutofit fontScale="90000"/>
          </a:bodyPr>
          <a:lstStyle/>
          <a:p>
            <a:r>
              <a:rPr lang="en-US" dirty="0"/>
              <a:t>HM subject to security plan requirements - EXPLOSIVES</a:t>
            </a:r>
          </a:p>
        </p:txBody>
      </p:sp>
      <p:sp>
        <p:nvSpPr>
          <p:cNvPr id="3" name="Content Placeholder 2"/>
          <p:cNvSpPr>
            <a:spLocks noGrp="1"/>
          </p:cNvSpPr>
          <p:nvPr>
            <p:ph idx="1"/>
          </p:nvPr>
        </p:nvSpPr>
        <p:spPr>
          <a:xfrm>
            <a:off x="1086643" y="1795816"/>
            <a:ext cx="10018713" cy="1343999"/>
          </a:xfrm>
        </p:spPr>
        <p:txBody>
          <a:bodyPr/>
          <a:lstStyle/>
          <a:p>
            <a:pPr marL="0" indent="0" algn="ctr">
              <a:buNone/>
            </a:pPr>
            <a:r>
              <a:rPr lang="en-US" dirty="0"/>
              <a:t>A quantity of Division 1.4, 1.5, or 1.6 material </a:t>
            </a:r>
            <a:r>
              <a:rPr lang="en-US" b="1" dirty="0"/>
              <a:t>requiring placarding</a:t>
            </a:r>
            <a:r>
              <a:rPr lang="en-US" dirty="0"/>
              <a:t>.</a:t>
            </a:r>
          </a:p>
        </p:txBody>
      </p:sp>
      <p:pic>
        <p:nvPicPr>
          <p:cNvPr id="5" name="Picture 4" descr="Image result for detonat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94" y="3049956"/>
            <a:ext cx="3553119" cy="23644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4761658" y="3135898"/>
            <a:ext cx="3557016" cy="236443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6128" y="2881320"/>
            <a:ext cx="2912546" cy="3402106"/>
          </a:xfrm>
          <a:prstGeom prst="rect">
            <a:avLst/>
          </a:prstGeom>
        </p:spPr>
      </p:pic>
    </p:spTree>
    <p:extLst>
      <p:ext uri="{BB962C8B-B14F-4D97-AF65-F5344CB8AC3E}">
        <p14:creationId xmlns:p14="http://schemas.microsoft.com/office/powerpoint/2010/main" val="80543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273FC6-160D-4813-B42A-0F0CB73725DF}"/>
              </a:ext>
            </a:extLst>
          </p:cNvPr>
          <p:cNvSpPr>
            <a:spLocks noGrp="1"/>
          </p:cNvSpPr>
          <p:nvPr>
            <p:ph type="title"/>
          </p:nvPr>
        </p:nvSpPr>
        <p:spPr/>
        <p:txBody>
          <a:bodyPr/>
          <a:lstStyle/>
          <a:p>
            <a:r>
              <a:rPr lang="en-US" dirty="0"/>
              <a:t>Components of a Security Plan</a:t>
            </a:r>
            <a:br>
              <a:rPr lang="en-US" dirty="0"/>
            </a:br>
            <a:r>
              <a:rPr lang="en-US" sz="2000" dirty="0"/>
              <a:t>and Record Retention Requirements</a:t>
            </a:r>
            <a:endParaRPr lang="en-US" dirty="0"/>
          </a:p>
        </p:txBody>
      </p:sp>
    </p:spTree>
    <p:extLst>
      <p:ext uri="{BB962C8B-B14F-4D97-AF65-F5344CB8AC3E}">
        <p14:creationId xmlns:p14="http://schemas.microsoft.com/office/powerpoint/2010/main" val="157457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AA5EC7-1536-44A0-81E0-6493C52AFC52}"/>
              </a:ext>
            </a:extLst>
          </p:cNvPr>
          <p:cNvSpPr>
            <a:spLocks noGrp="1"/>
          </p:cNvSpPr>
          <p:nvPr>
            <p:ph type="title"/>
          </p:nvPr>
        </p:nvSpPr>
        <p:spPr/>
        <p:txBody>
          <a:bodyPr/>
          <a:lstStyle/>
          <a:p>
            <a:r>
              <a:rPr lang="en-US" dirty="0"/>
              <a:t>Components of a Security Plan</a:t>
            </a:r>
            <a:br>
              <a:rPr lang="en-US" dirty="0"/>
            </a:br>
            <a:r>
              <a:rPr lang="en-US" dirty="0"/>
              <a:t>Assessment</a:t>
            </a:r>
          </a:p>
        </p:txBody>
      </p:sp>
      <p:sp>
        <p:nvSpPr>
          <p:cNvPr id="4" name="Content Placeholder 3">
            <a:extLst>
              <a:ext uri="{FF2B5EF4-FFF2-40B4-BE49-F238E27FC236}">
                <a16:creationId xmlns:a16="http://schemas.microsoft.com/office/drawing/2014/main" id="{36174547-FF01-4B8B-B79F-816A7203AF56}"/>
              </a:ext>
            </a:extLst>
          </p:cNvPr>
          <p:cNvSpPr>
            <a:spLocks noGrp="1"/>
          </p:cNvSpPr>
          <p:nvPr>
            <p:ph idx="1"/>
          </p:nvPr>
        </p:nvSpPr>
        <p:spPr/>
        <p:txBody>
          <a:bodyPr/>
          <a:lstStyle/>
          <a:p>
            <a:r>
              <a:rPr lang="en-US" sz="2800" dirty="0"/>
              <a:t>The carrier must assess their specific transportation security risks</a:t>
            </a:r>
          </a:p>
          <a:p>
            <a:endParaRPr lang="en-US" sz="2800" dirty="0"/>
          </a:p>
          <a:p>
            <a:r>
              <a:rPr lang="en-US" sz="2800" dirty="0"/>
              <a:t>The assessment must include site specific risks for facilities where any of the HM listed on the previous slides is prepared for transportation, stored, or unloaded incidental to movement.</a:t>
            </a:r>
          </a:p>
          <a:p>
            <a:endParaRPr lang="en-US" dirty="0"/>
          </a:p>
        </p:txBody>
      </p:sp>
      <p:pic>
        <p:nvPicPr>
          <p:cNvPr id="5" name="Picture 4">
            <a:extLst>
              <a:ext uri="{FF2B5EF4-FFF2-40B4-BE49-F238E27FC236}">
                <a16:creationId xmlns:a16="http://schemas.microsoft.com/office/drawing/2014/main" id="{32534A28-721F-4FD3-89F1-4820B5527666}"/>
              </a:ext>
            </a:extLst>
          </p:cNvPr>
          <p:cNvPicPr>
            <a:picLocks noChangeAspect="1"/>
          </p:cNvPicPr>
          <p:nvPr/>
        </p:nvPicPr>
        <p:blipFill>
          <a:blip r:embed="rId3"/>
          <a:stretch>
            <a:fillRect/>
          </a:stretch>
        </p:blipFill>
        <p:spPr>
          <a:xfrm>
            <a:off x="4950461" y="4228101"/>
            <a:ext cx="2291077" cy="866216"/>
          </a:xfrm>
          <a:prstGeom prst="rect">
            <a:avLst/>
          </a:prstGeom>
        </p:spPr>
      </p:pic>
    </p:spTree>
    <p:extLst>
      <p:ext uri="{BB962C8B-B14F-4D97-AF65-F5344CB8AC3E}">
        <p14:creationId xmlns:p14="http://schemas.microsoft.com/office/powerpoint/2010/main" val="1347783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C9E7-03F0-4DC1-A19C-9F564FE2B67C}"/>
              </a:ext>
            </a:extLst>
          </p:cNvPr>
          <p:cNvSpPr>
            <a:spLocks noGrp="1"/>
          </p:cNvSpPr>
          <p:nvPr>
            <p:ph type="title"/>
          </p:nvPr>
        </p:nvSpPr>
        <p:spPr/>
        <p:txBody>
          <a:bodyPr/>
          <a:lstStyle/>
          <a:p>
            <a:r>
              <a:rPr lang="en-US" dirty="0"/>
              <a:t>Components of a Security Plan</a:t>
            </a:r>
          </a:p>
        </p:txBody>
      </p:sp>
      <p:sp>
        <p:nvSpPr>
          <p:cNvPr id="3" name="Content Placeholder 2">
            <a:extLst>
              <a:ext uri="{FF2B5EF4-FFF2-40B4-BE49-F238E27FC236}">
                <a16:creationId xmlns:a16="http://schemas.microsoft.com/office/drawing/2014/main" id="{D50CDDEC-1707-4477-AE0A-501EED48FC6B}"/>
              </a:ext>
            </a:extLst>
          </p:cNvPr>
          <p:cNvSpPr>
            <a:spLocks noGrp="1"/>
          </p:cNvSpPr>
          <p:nvPr>
            <p:ph idx="1"/>
          </p:nvPr>
        </p:nvSpPr>
        <p:spPr/>
        <p:txBody>
          <a:bodyPr/>
          <a:lstStyle/>
          <a:p>
            <a:r>
              <a:rPr lang="en-US" sz="3200" dirty="0"/>
              <a:t>The security plan must include appropriate measures to address the assessed risks.  At a minimum, the plan must include these elements:</a:t>
            </a:r>
          </a:p>
          <a:p>
            <a:pPr marL="0" indent="0">
              <a:buNone/>
            </a:pPr>
            <a:endParaRPr lang="en-US" sz="3200" dirty="0"/>
          </a:p>
          <a:p>
            <a:pPr lvl="1"/>
            <a:r>
              <a:rPr lang="en-US" sz="3200" dirty="0"/>
              <a:t>Personnel Security  </a:t>
            </a:r>
          </a:p>
          <a:p>
            <a:pPr lvl="1"/>
            <a:r>
              <a:rPr lang="en-US" sz="3200" dirty="0"/>
              <a:t>Unauthorized Access</a:t>
            </a:r>
          </a:p>
          <a:p>
            <a:pPr lvl="1"/>
            <a:r>
              <a:rPr lang="en-US" sz="3200" dirty="0" err="1"/>
              <a:t>En</a:t>
            </a:r>
            <a:r>
              <a:rPr lang="en-US" sz="3200" dirty="0"/>
              <a:t> Route Security</a:t>
            </a:r>
          </a:p>
          <a:p>
            <a:endParaRPr lang="en-US" dirty="0"/>
          </a:p>
        </p:txBody>
      </p:sp>
    </p:spTree>
    <p:extLst>
      <p:ext uri="{BB962C8B-B14F-4D97-AF65-F5344CB8AC3E}">
        <p14:creationId xmlns:p14="http://schemas.microsoft.com/office/powerpoint/2010/main" val="2023869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61363-87C2-4E7A-8432-BDD6B13635A2}"/>
              </a:ext>
            </a:extLst>
          </p:cNvPr>
          <p:cNvSpPr>
            <a:spLocks noGrp="1"/>
          </p:cNvSpPr>
          <p:nvPr>
            <p:ph type="title"/>
          </p:nvPr>
        </p:nvSpPr>
        <p:spPr/>
        <p:txBody>
          <a:bodyPr/>
          <a:lstStyle/>
          <a:p>
            <a:r>
              <a:rPr lang="en-US" dirty="0"/>
              <a:t>Components of a Security Plan</a:t>
            </a:r>
            <a:br>
              <a:rPr lang="en-US" dirty="0"/>
            </a:br>
            <a:r>
              <a:rPr lang="en-US" dirty="0"/>
              <a:t>Additional Information</a:t>
            </a:r>
          </a:p>
        </p:txBody>
      </p:sp>
      <p:sp>
        <p:nvSpPr>
          <p:cNvPr id="3" name="Content Placeholder 2">
            <a:extLst>
              <a:ext uri="{FF2B5EF4-FFF2-40B4-BE49-F238E27FC236}">
                <a16:creationId xmlns:a16="http://schemas.microsoft.com/office/drawing/2014/main" id="{D7D18871-DCBE-4DE8-9D66-565D92BE3BB7}"/>
              </a:ext>
            </a:extLst>
          </p:cNvPr>
          <p:cNvSpPr>
            <a:spLocks noGrp="1"/>
          </p:cNvSpPr>
          <p:nvPr>
            <p:ph idx="1"/>
          </p:nvPr>
        </p:nvSpPr>
        <p:spPr/>
        <p:txBody>
          <a:bodyPr/>
          <a:lstStyle/>
          <a:p>
            <a:r>
              <a:rPr lang="en-US" sz="2400" dirty="0"/>
              <a:t>The security plan must also include:</a:t>
            </a:r>
          </a:p>
          <a:p>
            <a:pPr lvl="1"/>
            <a:r>
              <a:rPr lang="en-US" sz="2400" dirty="0"/>
              <a:t>Identification by job title of the senior management official responsible for overall development and implementation of the plan; and </a:t>
            </a:r>
          </a:p>
          <a:p>
            <a:pPr marL="457200" lvl="1" indent="0">
              <a:buNone/>
            </a:pPr>
            <a:endParaRPr lang="en-US" sz="2400" dirty="0"/>
          </a:p>
          <a:p>
            <a:pPr lvl="1"/>
            <a:r>
              <a:rPr lang="en-US" sz="2400" dirty="0"/>
              <a:t>Security duties for each position or department that is responsible for implementing the plan or a portion of the plan, and the process of notifying employees when specific elements of the security plan must be implemented; and</a:t>
            </a:r>
          </a:p>
          <a:p>
            <a:pPr marL="457200" lvl="1" indent="0">
              <a:buNone/>
            </a:pPr>
            <a:endParaRPr lang="en-US" sz="2400" dirty="0"/>
          </a:p>
          <a:p>
            <a:pPr lvl="1"/>
            <a:r>
              <a:rPr lang="en-US" sz="2400" dirty="0"/>
              <a:t>A plan for training HM employees in accordance with 49 C.F.R. 172.704(a)(4) and (a)(5) (Security Awareness Training and In-Depth Security Training).</a:t>
            </a:r>
          </a:p>
          <a:p>
            <a:endParaRPr lang="en-US" dirty="0"/>
          </a:p>
        </p:txBody>
      </p:sp>
    </p:spTree>
    <p:extLst>
      <p:ext uri="{BB962C8B-B14F-4D97-AF65-F5344CB8AC3E}">
        <p14:creationId xmlns:p14="http://schemas.microsoft.com/office/powerpoint/2010/main" val="85429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561F-58CE-4FE6-8730-9DFCF6636BAD}"/>
              </a:ext>
            </a:extLst>
          </p:cNvPr>
          <p:cNvSpPr>
            <a:spLocks noGrp="1"/>
          </p:cNvSpPr>
          <p:nvPr>
            <p:ph type="title"/>
          </p:nvPr>
        </p:nvSpPr>
        <p:spPr/>
        <p:txBody>
          <a:bodyPr/>
          <a:lstStyle/>
          <a:p>
            <a:r>
              <a:rPr lang="en-US" dirty="0"/>
              <a:t>Security Plan Record Retention Requirements</a:t>
            </a:r>
          </a:p>
        </p:txBody>
      </p:sp>
      <p:sp>
        <p:nvSpPr>
          <p:cNvPr id="3" name="Content Placeholder 2">
            <a:extLst>
              <a:ext uri="{FF2B5EF4-FFF2-40B4-BE49-F238E27FC236}">
                <a16:creationId xmlns:a16="http://schemas.microsoft.com/office/drawing/2014/main" id="{F322FC09-564F-49C2-B7B1-52EB9EEA7806}"/>
              </a:ext>
            </a:extLst>
          </p:cNvPr>
          <p:cNvSpPr>
            <a:spLocks noGrp="1"/>
          </p:cNvSpPr>
          <p:nvPr>
            <p:ph idx="1"/>
          </p:nvPr>
        </p:nvSpPr>
        <p:spPr/>
        <p:txBody>
          <a:bodyPr/>
          <a:lstStyle/>
          <a:p>
            <a:r>
              <a:rPr lang="en-US" sz="2800" dirty="0"/>
              <a:t>The plan must be in writing. </a:t>
            </a:r>
          </a:p>
          <a:p>
            <a:r>
              <a:rPr lang="en-US" sz="2800" dirty="0"/>
              <a:t>It must be retained for as long as it remains in effect.</a:t>
            </a:r>
          </a:p>
          <a:p>
            <a:r>
              <a:rPr lang="en-US" sz="2800" dirty="0"/>
              <a:t>The plan must be reviewed at least annually and revised and/or updated as necessary to reflect changing circumstances (i.e. facility moved, transporting new product, etc.).</a:t>
            </a:r>
          </a:p>
          <a:p>
            <a:r>
              <a:rPr lang="en-US" sz="2800" dirty="0"/>
              <a:t>The most recent version of the plan must be available to the employees who handle the HM covered by the security plan and to those who are responsible for implementing it.</a:t>
            </a:r>
          </a:p>
          <a:p>
            <a:r>
              <a:rPr lang="en-US" sz="2800" dirty="0"/>
              <a:t>The plan (or an electronic file thereof) must be accessible at or through the carrier’s PPOB.</a:t>
            </a:r>
          </a:p>
          <a:p>
            <a:endParaRPr lang="en-US" dirty="0"/>
          </a:p>
        </p:txBody>
      </p:sp>
    </p:spTree>
    <p:extLst>
      <p:ext uri="{BB962C8B-B14F-4D97-AF65-F5344CB8AC3E}">
        <p14:creationId xmlns:p14="http://schemas.microsoft.com/office/powerpoint/2010/main" val="330998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39213-383D-4007-A69F-C4529541DBC8}"/>
              </a:ext>
            </a:extLst>
          </p:cNvPr>
          <p:cNvSpPr>
            <a:spLocks noGrp="1"/>
          </p:cNvSpPr>
          <p:nvPr>
            <p:ph type="title"/>
          </p:nvPr>
        </p:nvSpPr>
        <p:spPr/>
        <p:txBody>
          <a:bodyPr/>
          <a:lstStyle/>
          <a:p>
            <a:r>
              <a:rPr lang="en-US" dirty="0"/>
              <a:t>Security Plans – Sensitive Security Information Markings</a:t>
            </a:r>
          </a:p>
        </p:txBody>
      </p:sp>
      <p:sp>
        <p:nvSpPr>
          <p:cNvPr id="3" name="Content Placeholder 2">
            <a:extLst>
              <a:ext uri="{FF2B5EF4-FFF2-40B4-BE49-F238E27FC236}">
                <a16:creationId xmlns:a16="http://schemas.microsoft.com/office/drawing/2014/main" id="{9F334CBB-ACFD-4140-B3AE-D5F58606AAD6}"/>
              </a:ext>
            </a:extLst>
          </p:cNvPr>
          <p:cNvSpPr>
            <a:spLocks noGrp="1"/>
          </p:cNvSpPr>
          <p:nvPr>
            <p:ph idx="1"/>
          </p:nvPr>
        </p:nvSpPr>
        <p:spPr>
          <a:xfrm>
            <a:off x="457200" y="1343443"/>
            <a:ext cx="11277600" cy="5271366"/>
          </a:xfrm>
        </p:spPr>
        <p:txBody>
          <a:bodyPr>
            <a:normAutofit/>
          </a:bodyPr>
          <a:lstStyle/>
          <a:p>
            <a:pPr marL="0" indent="0">
              <a:buNone/>
            </a:pPr>
            <a:endParaRPr lang="en-US" dirty="0"/>
          </a:p>
          <a:p>
            <a:r>
              <a:rPr lang="en-US" dirty="0"/>
              <a:t>If FMCSA does retain a copy of a security plan, a special header and footer must be included on the document (if not already there).</a:t>
            </a:r>
          </a:p>
          <a:p>
            <a:endParaRPr lang="en-US" dirty="0"/>
          </a:p>
          <a:p>
            <a:pPr marL="0" indent="0" algn="ctr">
              <a:buNone/>
            </a:pPr>
            <a:r>
              <a:rPr lang="en-US" dirty="0"/>
              <a:t>Header: </a:t>
            </a:r>
          </a:p>
          <a:p>
            <a:pPr marL="0" indent="0" algn="ctr">
              <a:buNone/>
            </a:pPr>
            <a:r>
              <a:rPr lang="en-US" dirty="0"/>
              <a:t>SENSITIVE SECURITY INFORMATION</a:t>
            </a:r>
          </a:p>
          <a:p>
            <a:pPr marL="0" indent="0" algn="ctr">
              <a:buNone/>
            </a:pPr>
            <a:r>
              <a:rPr lang="en-US" dirty="0"/>
              <a:t>Footer: </a:t>
            </a:r>
          </a:p>
          <a:p>
            <a:pPr marL="0" indent="0" algn="ctr">
              <a:buNone/>
            </a:pPr>
            <a:r>
              <a:rPr lang="en-US" dirty="0"/>
              <a:t>WARNING: This record contains Sensitive Security Information that is controlled under 49 CFR parts 15 and 1520.  No part of this record may be disclosed to persons without a “need to know”, as defined in 49 CFR parts 15 and 1520, except with the written permission of the Administrator of the Transportation Security Administration or the Secretary of Transportation.  Unauthorized release may result in civil penalty or other action.  For U.S. Government agencies, public disclosure is governed by 5 U.S.C. 552 and 49 CFR parts 15 and 1520.</a:t>
            </a:r>
          </a:p>
          <a:p>
            <a:endParaRPr lang="en-US" dirty="0"/>
          </a:p>
        </p:txBody>
      </p:sp>
    </p:spTree>
    <p:extLst>
      <p:ext uri="{BB962C8B-B14F-4D97-AF65-F5344CB8AC3E}">
        <p14:creationId xmlns:p14="http://schemas.microsoft.com/office/powerpoint/2010/main" val="734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EB01F-D7CC-4FBD-88D6-36A3069A0FA0}"/>
              </a:ext>
            </a:extLst>
          </p:cNvPr>
          <p:cNvSpPr>
            <a:spLocks noGrp="1"/>
          </p:cNvSpPr>
          <p:nvPr>
            <p:ph type="title"/>
          </p:nvPr>
        </p:nvSpPr>
        <p:spPr/>
        <p:txBody>
          <a:bodyPr/>
          <a:lstStyle/>
          <a:p>
            <a:r>
              <a:rPr lang="en-US" dirty="0"/>
              <a:t>Security Plan</a:t>
            </a:r>
          </a:p>
        </p:txBody>
      </p:sp>
      <p:sp>
        <p:nvSpPr>
          <p:cNvPr id="3" name="Content Placeholder 2">
            <a:extLst>
              <a:ext uri="{FF2B5EF4-FFF2-40B4-BE49-F238E27FC236}">
                <a16:creationId xmlns:a16="http://schemas.microsoft.com/office/drawing/2014/main" id="{1F7C3C58-18A0-4F19-BF07-A432CDC7D131}"/>
              </a:ext>
            </a:extLst>
          </p:cNvPr>
          <p:cNvSpPr>
            <a:spLocks noGrp="1"/>
          </p:cNvSpPr>
          <p:nvPr>
            <p:ph idx="1"/>
          </p:nvPr>
        </p:nvSpPr>
        <p:spPr/>
        <p:txBody>
          <a:bodyPr/>
          <a:lstStyle/>
          <a:p>
            <a:pPr marL="0" indent="0" algn="ctr">
              <a:buNone/>
            </a:pPr>
            <a:endParaRPr lang="en-US" dirty="0"/>
          </a:p>
          <a:p>
            <a:pPr marL="0" indent="0" algn="ctr">
              <a:buNone/>
            </a:pPr>
            <a:r>
              <a:rPr lang="en-US" sz="3600" dirty="0"/>
              <a:t>Are you following your plan?</a:t>
            </a:r>
          </a:p>
          <a:p>
            <a:endParaRPr lang="en-US" dirty="0"/>
          </a:p>
        </p:txBody>
      </p:sp>
      <p:pic>
        <p:nvPicPr>
          <p:cNvPr id="4" name="Picture 3">
            <a:extLst>
              <a:ext uri="{FF2B5EF4-FFF2-40B4-BE49-F238E27FC236}">
                <a16:creationId xmlns:a16="http://schemas.microsoft.com/office/drawing/2014/main" id="{D048AAD5-034E-4167-8FE4-6F5F2C177B91}"/>
              </a:ext>
            </a:extLst>
          </p:cNvPr>
          <p:cNvPicPr>
            <a:picLocks noChangeAspect="1"/>
          </p:cNvPicPr>
          <p:nvPr/>
        </p:nvPicPr>
        <p:blipFill>
          <a:blip r:embed="rId3"/>
          <a:stretch>
            <a:fillRect/>
          </a:stretch>
        </p:blipFill>
        <p:spPr>
          <a:xfrm>
            <a:off x="4639550" y="2801685"/>
            <a:ext cx="2912899" cy="2712872"/>
          </a:xfrm>
          <a:prstGeom prst="rect">
            <a:avLst/>
          </a:prstGeom>
        </p:spPr>
      </p:pic>
    </p:spTree>
    <p:extLst>
      <p:ext uri="{BB962C8B-B14F-4D97-AF65-F5344CB8AC3E}">
        <p14:creationId xmlns:p14="http://schemas.microsoft.com/office/powerpoint/2010/main" val="3056834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8E404-44AB-4A3E-BCCD-4315276F5D01}"/>
              </a:ext>
            </a:extLst>
          </p:cNvPr>
          <p:cNvSpPr>
            <a:spLocks noGrp="1"/>
          </p:cNvSpPr>
          <p:nvPr>
            <p:ph type="title"/>
          </p:nvPr>
        </p:nvSpPr>
        <p:spPr/>
        <p:txBody>
          <a:bodyPr/>
          <a:lstStyle/>
          <a:p>
            <a:r>
              <a:rPr lang="en-US" dirty="0"/>
              <a:t>Common Security Plan Violations</a:t>
            </a:r>
          </a:p>
        </p:txBody>
      </p:sp>
      <p:sp>
        <p:nvSpPr>
          <p:cNvPr id="3" name="Content Placeholder 2">
            <a:extLst>
              <a:ext uri="{FF2B5EF4-FFF2-40B4-BE49-F238E27FC236}">
                <a16:creationId xmlns:a16="http://schemas.microsoft.com/office/drawing/2014/main" id="{62A68472-6A26-4FA8-8B13-96B51B9362AE}"/>
              </a:ext>
            </a:extLst>
          </p:cNvPr>
          <p:cNvSpPr>
            <a:spLocks noGrp="1"/>
          </p:cNvSpPr>
          <p:nvPr>
            <p:ph idx="1"/>
          </p:nvPr>
        </p:nvSpPr>
        <p:spPr/>
        <p:txBody>
          <a:bodyPr/>
          <a:lstStyle/>
          <a:p>
            <a:r>
              <a:rPr lang="en-US" dirty="0"/>
              <a:t>49 C.F.R. 172.800(b) – Acute – Offering for transportation or transporting one or more hazardous materials listed without developing and adhering to a security plan that conforms to the requirements of 49 CFR Subpart I.</a:t>
            </a:r>
          </a:p>
          <a:p>
            <a:endParaRPr lang="en-US" dirty="0"/>
          </a:p>
          <a:p>
            <a:r>
              <a:rPr lang="en-US" dirty="0"/>
              <a:t>49 C.F.R. 172.800(b) – Acute – Offering for transportation or transporting a hazardous material listed without a security plan.</a:t>
            </a:r>
          </a:p>
          <a:p>
            <a:endParaRPr lang="en-US" dirty="0"/>
          </a:p>
          <a:p>
            <a:r>
              <a:rPr lang="en-US" dirty="0"/>
              <a:t>49 C.F.R. 172.800(b) – Acute – Failing to adhere to a required security plan.  </a:t>
            </a:r>
          </a:p>
          <a:p>
            <a:endParaRPr lang="en-US" dirty="0"/>
          </a:p>
        </p:txBody>
      </p:sp>
    </p:spTree>
    <p:extLst>
      <p:ext uri="{BB962C8B-B14F-4D97-AF65-F5344CB8AC3E}">
        <p14:creationId xmlns:p14="http://schemas.microsoft.com/office/powerpoint/2010/main" val="369806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E18C0-0205-484C-86D1-7C5DA0D3FA80}"/>
              </a:ext>
            </a:extLst>
          </p:cNvPr>
          <p:cNvSpPr>
            <a:spLocks noGrp="1"/>
          </p:cNvSpPr>
          <p:nvPr>
            <p:ph type="title"/>
          </p:nvPr>
        </p:nvSpPr>
        <p:spPr/>
        <p:txBody>
          <a:bodyPr/>
          <a:lstStyle/>
          <a:p>
            <a:r>
              <a:rPr lang="en-US" dirty="0"/>
              <a:t>Common Security Plan Violations</a:t>
            </a:r>
          </a:p>
        </p:txBody>
      </p:sp>
      <p:sp>
        <p:nvSpPr>
          <p:cNvPr id="3" name="Content Placeholder 2">
            <a:extLst>
              <a:ext uri="{FF2B5EF4-FFF2-40B4-BE49-F238E27FC236}">
                <a16:creationId xmlns:a16="http://schemas.microsoft.com/office/drawing/2014/main" id="{2C1D3130-7F58-4795-8695-9336A6E3F185}"/>
              </a:ext>
            </a:extLst>
          </p:cNvPr>
          <p:cNvSpPr>
            <a:spLocks noGrp="1"/>
          </p:cNvSpPr>
          <p:nvPr>
            <p:ph idx="1"/>
          </p:nvPr>
        </p:nvSpPr>
        <p:spPr/>
        <p:txBody>
          <a:bodyPr/>
          <a:lstStyle/>
          <a:p>
            <a:r>
              <a:rPr lang="en-US" dirty="0"/>
              <a:t>49 C.F.R. 172.802(a) – Failing to include an assessment of possible transportation security risks for shipments of hazardous materials listed in section 172.800 as part of the security plan.</a:t>
            </a:r>
          </a:p>
          <a:p>
            <a:endParaRPr lang="en-US" dirty="0"/>
          </a:p>
          <a:p>
            <a:r>
              <a:rPr lang="en-US" dirty="0"/>
              <a:t>49 C.F.R. 172.802(a)(1) – Security plan fails to provide measures to address Personnel Security.</a:t>
            </a:r>
          </a:p>
          <a:p>
            <a:r>
              <a:rPr lang="en-US" dirty="0"/>
              <a:t>49 C.F.R. 172.802(a)(2) – Security plan fails to provide measures to address Unauthorized Access. </a:t>
            </a:r>
          </a:p>
          <a:p>
            <a:r>
              <a:rPr lang="en-US" dirty="0"/>
              <a:t>49 C.F.R. 172.802(a)(3) – Security plan fails to provide measures to address </a:t>
            </a:r>
            <a:r>
              <a:rPr lang="en-US" dirty="0" err="1"/>
              <a:t>En</a:t>
            </a:r>
            <a:r>
              <a:rPr lang="en-US" dirty="0"/>
              <a:t> Route Security.</a:t>
            </a:r>
          </a:p>
          <a:p>
            <a:endParaRPr lang="en-US" dirty="0"/>
          </a:p>
        </p:txBody>
      </p:sp>
    </p:spTree>
    <p:extLst>
      <p:ext uri="{BB962C8B-B14F-4D97-AF65-F5344CB8AC3E}">
        <p14:creationId xmlns:p14="http://schemas.microsoft.com/office/powerpoint/2010/main" val="204832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0F47F-44C7-45A1-B276-DAC8E3F967E0}"/>
              </a:ext>
            </a:extLst>
          </p:cNvPr>
          <p:cNvSpPr>
            <a:spLocks noGrp="1"/>
          </p:cNvSpPr>
          <p:nvPr>
            <p:ph type="title"/>
          </p:nvPr>
        </p:nvSpPr>
        <p:spPr/>
        <p:txBody>
          <a:bodyPr/>
          <a:lstStyle/>
          <a:p>
            <a:r>
              <a:rPr lang="en-US" dirty="0"/>
              <a:t>Common Security Plan Violations</a:t>
            </a:r>
          </a:p>
        </p:txBody>
      </p:sp>
      <p:sp>
        <p:nvSpPr>
          <p:cNvPr id="3" name="Content Placeholder 2">
            <a:extLst>
              <a:ext uri="{FF2B5EF4-FFF2-40B4-BE49-F238E27FC236}">
                <a16:creationId xmlns:a16="http://schemas.microsoft.com/office/drawing/2014/main" id="{FC5D7FA0-D81B-414A-9C24-0D87A824FFE5}"/>
              </a:ext>
            </a:extLst>
          </p:cNvPr>
          <p:cNvSpPr>
            <a:spLocks noGrp="1"/>
          </p:cNvSpPr>
          <p:nvPr>
            <p:ph idx="1"/>
          </p:nvPr>
        </p:nvSpPr>
        <p:spPr/>
        <p:txBody>
          <a:bodyPr/>
          <a:lstStyle/>
          <a:p>
            <a:r>
              <a:rPr lang="en-US" dirty="0"/>
              <a:t>49 C.F.R. 172.802(b) – Security plan fails to include all required information.</a:t>
            </a:r>
          </a:p>
          <a:p>
            <a:r>
              <a:rPr lang="en-US" dirty="0"/>
              <a:t>49 C.F.R. 172.802(c) – Failing to revise and/or update the security plan at least annually or due to changing circumstances.</a:t>
            </a:r>
          </a:p>
          <a:p>
            <a:r>
              <a:rPr lang="en-US" dirty="0"/>
              <a:t>49 C.F.R. 172.802(c) – Failure to make copies of security plan available to hazmat employees. </a:t>
            </a:r>
          </a:p>
          <a:p>
            <a:r>
              <a:rPr lang="en-US" dirty="0"/>
              <a:t>49 C.F.R. 172.802(c) – Failing to notify all employees responsible for implementing a security plan of any updates or revisions.</a:t>
            </a:r>
          </a:p>
          <a:p>
            <a:r>
              <a:rPr lang="en-US" dirty="0"/>
              <a:t>49 C.F.R. 172.802(c) – Failure to conform all copies of the security plan to the latest revisions.</a:t>
            </a:r>
          </a:p>
          <a:p>
            <a:r>
              <a:rPr lang="en-US" dirty="0"/>
              <a:t>49 C.F.R. 172.802(d) – Failing to maintain a copy of the security plan at the PPOB or make it available upon request.</a:t>
            </a:r>
          </a:p>
          <a:p>
            <a:endParaRPr lang="en-US" dirty="0"/>
          </a:p>
        </p:txBody>
      </p:sp>
    </p:spTree>
    <p:extLst>
      <p:ext uri="{BB962C8B-B14F-4D97-AF65-F5344CB8AC3E}">
        <p14:creationId xmlns:p14="http://schemas.microsoft.com/office/powerpoint/2010/main" val="43518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1E800-AB5F-4F9E-B506-C134FFD2D7FC}"/>
              </a:ext>
            </a:extLst>
          </p:cNvPr>
          <p:cNvSpPr>
            <a:spLocks noGrp="1"/>
          </p:cNvSpPr>
          <p:nvPr>
            <p:ph type="title"/>
          </p:nvPr>
        </p:nvSpPr>
        <p:spPr/>
        <p:txBody>
          <a:bodyPr/>
          <a:lstStyle/>
          <a:p>
            <a:r>
              <a:rPr lang="en-US" dirty="0"/>
              <a:t>Security Sensitive Information</a:t>
            </a:r>
          </a:p>
        </p:txBody>
      </p:sp>
      <p:sp>
        <p:nvSpPr>
          <p:cNvPr id="3" name="Content Placeholder 2">
            <a:extLst>
              <a:ext uri="{FF2B5EF4-FFF2-40B4-BE49-F238E27FC236}">
                <a16:creationId xmlns:a16="http://schemas.microsoft.com/office/drawing/2014/main" id="{981BC739-B3F9-436D-9D01-D6485F37AA79}"/>
              </a:ext>
            </a:extLst>
          </p:cNvPr>
          <p:cNvSpPr>
            <a:spLocks noGrp="1"/>
          </p:cNvSpPr>
          <p:nvPr>
            <p:ph idx="1"/>
          </p:nvPr>
        </p:nvSpPr>
        <p:spPr/>
        <p:txBody>
          <a:bodyPr>
            <a:normAutofit fontScale="92500" lnSpcReduction="10000"/>
          </a:bodyPr>
          <a:lstStyle/>
          <a:p>
            <a:r>
              <a:rPr lang="en-US" sz="3200" dirty="0"/>
              <a:t>A security plan is “sensitive security information” (SSI)</a:t>
            </a:r>
          </a:p>
          <a:p>
            <a:pPr lvl="1"/>
            <a:r>
              <a:rPr lang="en-US" sz="3200" dirty="0"/>
              <a:t>49 CFR 1520.13</a:t>
            </a:r>
          </a:p>
          <a:p>
            <a:pPr lvl="2"/>
            <a:r>
              <a:rPr lang="en-US" sz="3200" dirty="0"/>
              <a:t>Protective Marking (Header)</a:t>
            </a:r>
          </a:p>
          <a:p>
            <a:pPr marL="914400" lvl="2" indent="0">
              <a:buNone/>
            </a:pPr>
            <a:r>
              <a:rPr lang="en-US" sz="3200" dirty="0"/>
              <a:t>“Sensitive Security Information</a:t>
            </a:r>
          </a:p>
          <a:p>
            <a:pPr marL="914400" lvl="2" indent="0">
              <a:buNone/>
            </a:pPr>
            <a:endParaRPr lang="en-US" sz="3200" dirty="0"/>
          </a:p>
          <a:p>
            <a:pPr lvl="2"/>
            <a:r>
              <a:rPr lang="en-US" sz="3200" dirty="0"/>
              <a:t>Distribution Limitation Statement (Footer):</a:t>
            </a:r>
          </a:p>
          <a:p>
            <a:pPr marL="914400" lvl="2" indent="0">
              <a:buNone/>
            </a:pPr>
            <a:r>
              <a:rPr lang="en-US" sz="3200" dirty="0"/>
              <a:t>“</a:t>
            </a:r>
            <a:r>
              <a:rPr lang="en-US" i="1" dirty="0"/>
              <a:t>WARNING:</a:t>
            </a:r>
            <a:r>
              <a:rPr lang="en-US" dirty="0"/>
              <a:t> This record contains Sensitive Security Information that is controlled under 49 CFR parts 15 and 1520. No part of this record may be disclosed to persons without a “need to know”, as defined in 49 CFR parts 15 and 1520, except with the written permission of the Administrator of the Transportation Security Administration or the Secretary of Transportation. Unauthorized release may result in civil penalty or other action. For U.S. government agencies, public disclosure is governed by 5 U.S.C. 552 and 49 CFR parts 15 and 1520.”</a:t>
            </a:r>
          </a:p>
          <a:p>
            <a:endParaRPr lang="en-US" dirty="0"/>
          </a:p>
        </p:txBody>
      </p:sp>
    </p:spTree>
    <p:extLst>
      <p:ext uri="{BB962C8B-B14F-4D97-AF65-F5344CB8AC3E}">
        <p14:creationId xmlns:p14="http://schemas.microsoft.com/office/powerpoint/2010/main" val="84823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19C24-38F0-FE9B-AD29-788332104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67C58E-B37C-6A44-A4FB-A6D229B4472D}"/>
              </a:ext>
            </a:extLst>
          </p:cNvPr>
          <p:cNvSpPr>
            <a:spLocks noGrp="1"/>
          </p:cNvSpPr>
          <p:nvPr>
            <p:ph type="title"/>
          </p:nvPr>
        </p:nvSpPr>
        <p:spPr/>
        <p:txBody>
          <a:bodyPr/>
          <a:lstStyle/>
          <a:p>
            <a:r>
              <a:rPr lang="en-US" dirty="0"/>
              <a:t>Contacts</a:t>
            </a:r>
          </a:p>
        </p:txBody>
      </p:sp>
      <p:pic>
        <p:nvPicPr>
          <p:cNvPr id="5" name="Picture 4">
            <a:extLst>
              <a:ext uri="{FF2B5EF4-FFF2-40B4-BE49-F238E27FC236}">
                <a16:creationId xmlns:a16="http://schemas.microsoft.com/office/drawing/2014/main" id="{91848447-839E-F0C2-66B2-2807A541B5FE}"/>
              </a:ext>
            </a:extLst>
          </p:cNvPr>
          <p:cNvPicPr>
            <a:picLocks noChangeAspect="1"/>
          </p:cNvPicPr>
          <p:nvPr/>
        </p:nvPicPr>
        <p:blipFill>
          <a:blip r:embed="rId2"/>
          <a:stretch>
            <a:fillRect/>
          </a:stretch>
        </p:blipFill>
        <p:spPr>
          <a:xfrm>
            <a:off x="589721" y="5242891"/>
            <a:ext cx="1013633" cy="1237422"/>
          </a:xfrm>
          <a:prstGeom prst="rect">
            <a:avLst/>
          </a:prstGeom>
        </p:spPr>
      </p:pic>
      <p:sp>
        <p:nvSpPr>
          <p:cNvPr id="7" name="TextBox 6">
            <a:extLst>
              <a:ext uri="{FF2B5EF4-FFF2-40B4-BE49-F238E27FC236}">
                <a16:creationId xmlns:a16="http://schemas.microsoft.com/office/drawing/2014/main" id="{C3A61891-6B5E-166F-0533-B1CCF6B187D8}"/>
              </a:ext>
            </a:extLst>
          </p:cNvPr>
          <p:cNvSpPr txBox="1"/>
          <p:nvPr/>
        </p:nvSpPr>
        <p:spPr>
          <a:xfrm>
            <a:off x="6665844" y="1851742"/>
            <a:ext cx="5638800" cy="230832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Jessica Stiles</a:t>
            </a:r>
          </a:p>
          <a:p>
            <a:r>
              <a:rPr lang="en-US" sz="2400" dirty="0">
                <a:latin typeface="Times New Roman" panose="02020603050405020304" pitchFamily="18" charset="0"/>
                <a:cs typeface="Times New Roman" panose="02020603050405020304" pitchFamily="18" charset="0"/>
              </a:rPr>
              <a:t>Hazmat Division Chief (acting)</a:t>
            </a:r>
          </a:p>
          <a:p>
            <a:r>
              <a:rPr lang="en-US" sz="2400" dirty="0">
                <a:latin typeface="Times New Roman" panose="02020603050405020304" pitchFamily="18" charset="0"/>
                <a:cs typeface="Times New Roman" panose="02020603050405020304" pitchFamily="18" charset="0"/>
              </a:rPr>
              <a:t>FMCSA</a:t>
            </a:r>
          </a:p>
          <a:p>
            <a:r>
              <a:rPr lang="en-US" sz="2400" dirty="0">
                <a:latin typeface="Times New Roman" panose="02020603050405020304" pitchFamily="18" charset="0"/>
                <a:cs typeface="Times New Roman" panose="02020603050405020304" pitchFamily="18" charset="0"/>
              </a:rPr>
              <a:t>U.S. Department of Transportation</a:t>
            </a:r>
          </a:p>
          <a:p>
            <a:r>
              <a:rPr lang="en-US" sz="2400" dirty="0">
                <a:latin typeface="Times New Roman" panose="02020603050405020304" pitchFamily="18" charset="0"/>
                <a:cs typeface="Times New Roman" panose="02020603050405020304" pitchFamily="18" charset="0"/>
              </a:rPr>
              <a:t>(360) 846-3869</a:t>
            </a:r>
          </a:p>
          <a:p>
            <a:r>
              <a:rPr lang="en-US" sz="2400" dirty="0">
                <a:latin typeface="Times New Roman" panose="02020603050405020304" pitchFamily="18" charset="0"/>
                <a:cs typeface="Times New Roman" panose="02020603050405020304" pitchFamily="18" charset="0"/>
                <a:hlinkClick r:id="rId3"/>
              </a:rPr>
              <a:t>Jessica.Stiles@dot.gov</a:t>
            </a:r>
            <a:endParaRPr lang="en-US"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85451F5-FA50-4407-B207-D5C6352D864E}"/>
              </a:ext>
            </a:extLst>
          </p:cNvPr>
          <p:cNvSpPr txBox="1"/>
          <p:nvPr/>
        </p:nvSpPr>
        <p:spPr>
          <a:xfrm>
            <a:off x="997228" y="1804422"/>
            <a:ext cx="7851912" cy="2677656"/>
          </a:xfrm>
          <a:prstGeom prst="rect">
            <a:avLst/>
          </a:prstGeom>
          <a:noFill/>
        </p:spPr>
        <p:txBody>
          <a:bodyPr wrap="square">
            <a:spAutoFit/>
          </a:bodyPr>
          <a:lstStyle/>
          <a:p>
            <a:pPr marL="0" fontAlgn="t">
              <a:buNone/>
            </a:pPr>
            <a:r>
              <a:rPr lang="en-US" sz="2400" dirty="0">
                <a:solidFill>
                  <a:srgbClr val="222222"/>
                </a:solidFill>
                <a:latin typeface="Times New Roman, serif"/>
              </a:rPr>
              <a:t>David Rios</a:t>
            </a:r>
            <a:endParaRPr lang="en-US" sz="2400" dirty="0">
              <a:solidFill>
                <a:srgbClr val="222222"/>
              </a:solidFill>
            </a:endParaRPr>
          </a:p>
          <a:p>
            <a:pPr marL="0" fontAlgn="t">
              <a:buNone/>
            </a:pPr>
            <a:r>
              <a:rPr lang="en-US" sz="2400" dirty="0">
                <a:solidFill>
                  <a:srgbClr val="222222"/>
                </a:solidFill>
                <a:latin typeface="Times New Roman, serif"/>
              </a:rPr>
              <a:t>HM Program Manager</a:t>
            </a:r>
            <a:endParaRPr lang="en-US" sz="2400" dirty="0">
              <a:solidFill>
                <a:srgbClr val="222222"/>
              </a:solidFill>
            </a:endParaRPr>
          </a:p>
          <a:p>
            <a:pPr marL="0" marR="171450" fontAlgn="t">
              <a:buNone/>
            </a:pPr>
            <a:r>
              <a:rPr lang="en-US" sz="2400" dirty="0">
                <a:solidFill>
                  <a:srgbClr val="222222"/>
                </a:solidFill>
                <a:latin typeface="Times New Roman, serif"/>
              </a:rPr>
              <a:t>Western Region</a:t>
            </a:r>
            <a:endParaRPr lang="en-US" sz="2400" dirty="0">
              <a:solidFill>
                <a:srgbClr val="222222"/>
              </a:solidFill>
            </a:endParaRPr>
          </a:p>
          <a:p>
            <a:pPr marL="0" fontAlgn="t">
              <a:buNone/>
            </a:pPr>
            <a:r>
              <a:rPr lang="en-US" sz="2400" dirty="0">
                <a:solidFill>
                  <a:srgbClr val="000000"/>
                </a:solidFill>
                <a:latin typeface="Times New Roman" panose="02020603050405020304" pitchFamily="18" charset="0"/>
              </a:rPr>
              <a:t>FMCSA</a:t>
            </a:r>
            <a:endParaRPr lang="en-US" sz="2400" dirty="0">
              <a:solidFill>
                <a:srgbClr val="222222"/>
              </a:solidFill>
            </a:endParaRPr>
          </a:p>
          <a:p>
            <a:pPr marL="0" fontAlgn="t">
              <a:buNone/>
            </a:pPr>
            <a:r>
              <a:rPr lang="en-US" sz="2400" dirty="0">
                <a:solidFill>
                  <a:srgbClr val="000000"/>
                </a:solidFill>
                <a:latin typeface="Times New Roman" panose="02020603050405020304" pitchFamily="18" charset="0"/>
              </a:rPr>
              <a:t>U.S. Department of Transportation</a:t>
            </a:r>
            <a:endParaRPr lang="en-US" sz="2400" dirty="0">
              <a:solidFill>
                <a:srgbClr val="222222"/>
              </a:solidFill>
            </a:endParaRPr>
          </a:p>
          <a:p>
            <a:pPr marL="0" fontAlgn="t">
              <a:buNone/>
            </a:pPr>
            <a:r>
              <a:rPr lang="en-US" sz="2400" dirty="0">
                <a:solidFill>
                  <a:srgbClr val="000000"/>
                </a:solidFill>
                <a:latin typeface="Times New Roman" panose="02020603050405020304" pitchFamily="18" charset="0"/>
              </a:rPr>
              <a:t>(503) 949-6250</a:t>
            </a:r>
            <a:endParaRPr lang="en-US" sz="2400" dirty="0">
              <a:solidFill>
                <a:srgbClr val="222222"/>
              </a:solidFill>
            </a:endParaRPr>
          </a:p>
          <a:p>
            <a:pPr marL="0" fontAlgn="t">
              <a:buNone/>
            </a:pPr>
            <a:r>
              <a:rPr lang="en-US" sz="2400" dirty="0">
                <a:solidFill>
                  <a:srgbClr val="1155CC"/>
                </a:solidFill>
                <a:latin typeface="Times New Roman" panose="02020603050405020304" pitchFamily="18" charset="0"/>
                <a:hlinkClick r:id="rId4"/>
              </a:rPr>
              <a:t>david.rios@dot.gov</a:t>
            </a:r>
            <a:endParaRPr lang="en-US" sz="2400" dirty="0">
              <a:solidFill>
                <a:srgbClr val="222222"/>
              </a:solidFill>
            </a:endParaRPr>
          </a:p>
        </p:txBody>
      </p:sp>
    </p:spTree>
    <p:extLst>
      <p:ext uri="{BB962C8B-B14F-4D97-AF65-F5344CB8AC3E}">
        <p14:creationId xmlns:p14="http://schemas.microsoft.com/office/powerpoint/2010/main" val="120506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2">
      <a:dk1>
        <a:srgbClr val="000000"/>
      </a:dk1>
      <a:lt1>
        <a:srgbClr val="FFFFFF"/>
      </a:lt1>
      <a:dk2>
        <a:srgbClr val="000000"/>
      </a:dk2>
      <a:lt2>
        <a:srgbClr val="FFFFFF"/>
      </a:lt2>
      <a:accent1>
        <a:srgbClr val="001647"/>
      </a:accent1>
      <a:accent2>
        <a:srgbClr val="EEB111"/>
      </a:accent2>
      <a:accent3>
        <a:srgbClr val="D7D2CB"/>
      </a:accent3>
      <a:accent4>
        <a:srgbClr val="7F7F7F"/>
      </a:accent4>
      <a:accent5>
        <a:srgbClr val="0070BD"/>
      </a:accent5>
      <a:accent6>
        <a:srgbClr val="FFFFFF"/>
      </a:accent6>
      <a:hlink>
        <a:srgbClr val="205E9E"/>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MCSA PPT Template_Internal.potx  -  Read-Only" id="{047A83FA-FED4-4033-AD48-780E5F6524EC}" vid="{3A48779C-8B97-4F7B-BC6D-D18BFA96A3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36de961-e51f-4930-8a6d-f696487cad62" xsi:nil="true"/>
    <lcf76f155ced4ddcb4097134ff3c332f xmlns="796f79e9-9ceb-4f27-9a4d-47b73ef4eb0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D95C1EB68D11A4E9930BE252CD49526" ma:contentTypeVersion="14" ma:contentTypeDescription="Create a new document." ma:contentTypeScope="" ma:versionID="01336307e0718bff4609e52183ea26ae">
  <xsd:schema xmlns:xsd="http://www.w3.org/2001/XMLSchema" xmlns:xs="http://www.w3.org/2001/XMLSchema" xmlns:p="http://schemas.microsoft.com/office/2006/metadata/properties" xmlns:ns2="796f79e9-9ceb-4f27-9a4d-47b73ef4eb07" xmlns:ns3="036de961-e51f-4930-8a6d-f696487cad62" targetNamespace="http://schemas.microsoft.com/office/2006/metadata/properties" ma:root="true" ma:fieldsID="1fa7e55310cdd67210efc605eef98794" ns2:_="" ns3:_="">
    <xsd:import namespace="796f79e9-9ceb-4f27-9a4d-47b73ef4eb07"/>
    <xsd:import namespace="036de961-e51f-4930-8a6d-f696487cad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6f79e9-9ceb-4f27-9a4d-47b73ef4eb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e6a16d2-7abc-45f3-9325-019ee03e634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6de961-e51f-4930-8a6d-f696487cad6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70be61a-639b-4427-b712-1c0cb061494c}" ma:internalName="TaxCatchAll" ma:showField="CatchAllData" ma:web="036de961-e51f-4930-8a6d-f696487cad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9979BB-A01C-46AB-B236-0BAB9EDEBD8A}">
  <ds:schemaRefs>
    <ds:schemaRef ds:uri="http://schemas.microsoft.com/office/2006/documentManagement/types"/>
    <ds:schemaRef ds:uri="http://schemas.microsoft.com/office/infopath/2007/PartnerControls"/>
    <ds:schemaRef ds:uri="http://purl.org/dc/elements/1.1/"/>
    <ds:schemaRef ds:uri="e8f01dbc-d0ba-491c-b571-394bf89a4fe1"/>
    <ds:schemaRef ds:uri="http://schemas.microsoft.com/office/2006/metadata/properties"/>
    <ds:schemaRef ds:uri="http://purl.org/dc/terms/"/>
    <ds:schemaRef ds:uri="http://schemas.openxmlformats.org/package/2006/metadata/core-properties"/>
    <ds:schemaRef ds:uri="fd3d6342-bd1c-4104-94fa-872239565d78"/>
    <ds:schemaRef ds:uri="http://www.w3.org/XML/1998/namespace"/>
    <ds:schemaRef ds:uri="http://purl.org/dc/dcmitype/"/>
    <ds:schemaRef ds:uri="58f509ee-0e07-4739-86e5-4c23e80f2294"/>
    <ds:schemaRef ds:uri="2471bc97-8478-44b8-8885-41c8eef808f8"/>
  </ds:schemaRefs>
</ds:datastoreItem>
</file>

<file path=customXml/itemProps2.xml><?xml version="1.0" encoding="utf-8"?>
<ds:datastoreItem xmlns:ds="http://schemas.openxmlformats.org/officeDocument/2006/customXml" ds:itemID="{2EB945E7-55DB-425B-AC92-1E8A85FF202A}"/>
</file>

<file path=customXml/itemProps3.xml><?xml version="1.0" encoding="utf-8"?>
<ds:datastoreItem xmlns:ds="http://schemas.openxmlformats.org/officeDocument/2006/customXml" ds:itemID="{0D67BEA3-A04A-43E8-A80F-B1780E8BD8BC}"/>
</file>

<file path=docProps/app.xml><?xml version="1.0" encoding="utf-8"?>
<Properties xmlns="http://schemas.openxmlformats.org/officeDocument/2006/extended-properties" xmlns:vt="http://schemas.openxmlformats.org/officeDocument/2006/docPropsVTypes">
  <Template>FMCSA PPT Template_Internal</Template>
  <TotalTime>4469</TotalTime>
  <Words>5239</Words>
  <Application>Microsoft Office PowerPoint</Application>
  <PresentationFormat>Widescreen</PresentationFormat>
  <Paragraphs>432</Paragraphs>
  <Slides>58</Slides>
  <Notes>36</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Calibri Light</vt:lpstr>
      <vt:lpstr>Times New Roman</vt:lpstr>
      <vt:lpstr>Times New Roman, serif</vt:lpstr>
      <vt:lpstr>Office Theme</vt:lpstr>
      <vt:lpstr>APA 2026 Annual Conference - FMCSA Update</vt:lpstr>
      <vt:lpstr>FMCSA General Updates</vt:lpstr>
      <vt:lpstr>FMCSA Personnel Updates</vt:lpstr>
      <vt:lpstr>FMCSA Personnel Updates</vt:lpstr>
      <vt:lpstr>FMCSA Regulatory Updates</vt:lpstr>
      <vt:lpstr>FMCSA Regulatory Updates</vt:lpstr>
      <vt:lpstr>Hazardous Materials Routing</vt:lpstr>
      <vt:lpstr>Incidents</vt:lpstr>
      <vt:lpstr>St. Louis, MO</vt:lpstr>
      <vt:lpstr>Anhydrous Ammonia – Weatherford, OK</vt:lpstr>
      <vt:lpstr>Anhydrous Ammonia – Weatherford, OK</vt:lpstr>
      <vt:lpstr>Multi-Agency Strike Force Operations (MASFOs)</vt:lpstr>
      <vt:lpstr> Mid-West Service Center MASFO’s</vt:lpstr>
      <vt:lpstr>Section Header (Times New Roman, Bold, 50)</vt:lpstr>
      <vt:lpstr>Ohio Nurse Tanks</vt:lpstr>
      <vt:lpstr>Ohio Nurse Tanks</vt:lpstr>
      <vt:lpstr>Operation Flash Point</vt:lpstr>
      <vt:lpstr>FMCSA TX Border Inspection Facilities</vt:lpstr>
      <vt:lpstr>Southern Border MASFO</vt:lpstr>
      <vt:lpstr>Eagle Pass POE</vt:lpstr>
      <vt:lpstr>Ysleta POE</vt:lpstr>
      <vt:lpstr>Cargo Tank Inspections</vt:lpstr>
      <vt:lpstr>Southern Border MASFO</vt:lpstr>
      <vt:lpstr>Truck-Tractor / Multiple Tanks</vt:lpstr>
      <vt:lpstr>Southern Border MASFO</vt:lpstr>
      <vt:lpstr>Operation FP Outcomes</vt:lpstr>
      <vt:lpstr>HM Safety Permit</vt:lpstr>
      <vt:lpstr>PowerPoint Presentation</vt:lpstr>
      <vt:lpstr>HMSP Definition</vt:lpstr>
      <vt:lpstr>Who needs an HMSP? 49 C.F.R. 385.403(a)</vt:lpstr>
      <vt:lpstr>Who needs an HMSP? 49 C.F.R. 385.403(b)</vt:lpstr>
      <vt:lpstr>Who needs an HMSP? 49 C.F.R. 385.403(b)</vt:lpstr>
      <vt:lpstr>Who needs an HMSP? 49 C.F.R. 385.403(c)</vt:lpstr>
      <vt:lpstr>Who needs an HMSP? 49 C.F.R. 385.403(d)</vt:lpstr>
      <vt:lpstr>Who needs an HMSP? 49 C.F.R. 385.403(e)</vt:lpstr>
      <vt:lpstr>Who needs an HMSP? 49 C.F.R. 385.403(f)</vt:lpstr>
      <vt:lpstr>Additional Operational Requirements 49 C.F.R. 385.415</vt:lpstr>
      <vt:lpstr>Additional Operational Requirements – Communications 49 C.F.R. 385.415(c)(1)</vt:lpstr>
      <vt:lpstr>FMCSA Enhanced Oversight HMSP – What to Expect</vt:lpstr>
      <vt:lpstr>What Records to Have Ready</vt:lpstr>
      <vt:lpstr>What Records to Have Ready</vt:lpstr>
      <vt:lpstr>What Records to Have Ready</vt:lpstr>
      <vt:lpstr>What Records to Have Ready</vt:lpstr>
      <vt:lpstr>Security Plans 49 C.F.R. 172.800 – 172.804</vt:lpstr>
      <vt:lpstr>HM subject to security plan requirements - EXPLOSIVES</vt:lpstr>
      <vt:lpstr>HM subject to security plan requirements - EXPLOSIVES</vt:lpstr>
      <vt:lpstr>Components of a Security Plan and Record Retention Requirements</vt:lpstr>
      <vt:lpstr>Components of a Security Plan Assessment</vt:lpstr>
      <vt:lpstr>Components of a Security Plan</vt:lpstr>
      <vt:lpstr>Components of a Security Plan Additional Information</vt:lpstr>
      <vt:lpstr>Security Plan Record Retention Requirements</vt:lpstr>
      <vt:lpstr>Security Plans – Sensitive Security Information Markings</vt:lpstr>
      <vt:lpstr>Security Plan</vt:lpstr>
      <vt:lpstr>Common Security Plan Violations</vt:lpstr>
      <vt:lpstr>Common Security Plan Violations</vt:lpstr>
      <vt:lpstr>Common Security Plan Violations</vt:lpstr>
      <vt:lpstr>Security Sensitive Information</vt:lpstr>
      <vt:lpstr>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FMCSA Update</dc:title>
  <dc:creator>Stiles, Jessica (FMCSA)</dc:creator>
  <cp:lastModifiedBy>Rios, David (FMCSA)</cp:lastModifiedBy>
  <cp:revision>31</cp:revision>
  <dcterms:created xsi:type="dcterms:W3CDTF">2024-07-31T15:40:26Z</dcterms:created>
  <dcterms:modified xsi:type="dcterms:W3CDTF">2026-10-01T13:20:38Z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0x0101009D95C1EB68D11A4E9930BE252CD49526</vt:lpwstr>
  </property>
  <property fmtid="{D5CDD505-2E9C-101B-9397-08002B2CF9AE}" pid="3" name="MediaServiceImageTags">
    <vt:lpwstr/>
  </property>
</Properties>
</file>