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tags/tag6.xml" ContentType="application/vnd.openxmlformats-officedocument.presentationml.tag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ppt/revisionInfo.xml" ContentType="application/vnd.ms-powerpoint.revisioninfo+xml"/>
  <Override PartName="/ppt/slides/slide9.xml" ContentType="application/vnd.openxmlformats-officedocument.presentationml.slide+xml"/>
  <Override PartName="/ppt/tags/tag10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80" r:id="rId4"/>
    <p:sldId id="281" r:id="rId5"/>
    <p:sldId id="261" r:id="rId6"/>
    <p:sldId id="282" r:id="rId7"/>
    <p:sldId id="283" r:id="rId8"/>
    <p:sldId id="284" r:id="rId9"/>
    <p:sldId id="279" r:id="rId10"/>
  </p:sldIdLst>
  <p:sldSz cx="18288000" cy="10287000"/>
  <p:notesSz cx="6858000" cy="9144000"/>
  <p:embeddedFontLst>
    <p:embeddedFont>
      <p:font typeface="Arial Black" panose="020B0A04020102020204" pitchFamily="34" charset="0"/>
      <p:bold r:id="rId11"/>
    </p:embeddedFont>
    <p:embeddedFont>
      <p:font typeface="Gotham" panose="020B0604020202020204" charset="0"/>
      <p:regular r:id="rId12"/>
    </p:embeddedFont>
    <p:embeddedFont>
      <p:font typeface="Gotham Bold" panose="020B0604020202020204" charset="0"/>
      <p:regular r:id="rId13"/>
    </p:embeddedFont>
    <p:embeddedFont>
      <p:font typeface="Merriweather Italics" panose="020B0604020202020204" charset="0"/>
      <p:regular r:id="rId14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51C69B-5F7F-4AF7-A553-3F34BCEFCF0F}" v="3" dt="2026-09-30T23:41:24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6" d="100"/>
          <a:sy n="66" d="100"/>
        </p:scale>
        <p:origin x="32" y="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Panther" userId="3e4e4f45-cd9b-4ad5-968b-78e1770d1e6e" providerId="ADAL" clId="{0D3B7B9D-0935-4C14-BFEF-EA3467945720}"/>
    <pc:docChg chg="modSld sldOrd">
      <pc:chgData name="Brian Panther" userId="3e4e4f45-cd9b-4ad5-968b-78e1770d1e6e" providerId="ADAL" clId="{0D3B7B9D-0935-4C14-BFEF-EA3467945720}" dt="2026-09-30T23:41:24.649" v="8" actId="767"/>
      <pc:docMkLst>
        <pc:docMk/>
      </pc:docMkLst>
      <pc:sldChg chg="delSp">
        <pc:chgData name="Brian Panther" userId="3e4e4f45-cd9b-4ad5-968b-78e1770d1e6e" providerId="ADAL" clId="{0D3B7B9D-0935-4C14-BFEF-EA3467945720}" dt="2026-09-30T23:15:59.097" v="1"/>
        <pc:sldMkLst>
          <pc:docMk/>
          <pc:sldMk cId="0" sldId="259"/>
        </pc:sldMkLst>
        <pc:spChg chg="del">
          <ac:chgData name="Brian Panther" userId="3e4e4f45-cd9b-4ad5-968b-78e1770d1e6e" providerId="ADAL" clId="{0D3B7B9D-0935-4C14-BFEF-EA3467945720}" dt="2026-09-30T23:15:59.096" v="0"/>
          <ac:spMkLst>
            <pc:docMk/>
            <pc:sldMk cId="0" sldId="259"/>
            <ac:spMk id="10" creationId="{00000000-0000-0000-0000-000000000000}"/>
          </ac:spMkLst>
        </pc:spChg>
        <pc:spChg chg="del">
          <ac:chgData name="Brian Panther" userId="3e4e4f45-cd9b-4ad5-968b-78e1770d1e6e" providerId="ADAL" clId="{0D3B7B9D-0935-4C14-BFEF-EA3467945720}" dt="2026-09-30T23:15:59.097" v="1"/>
          <ac:spMkLst>
            <pc:docMk/>
            <pc:sldMk cId="0" sldId="259"/>
            <ac:spMk id="11" creationId="{00000000-0000-0000-0000-000000000000}"/>
          </ac:spMkLst>
        </pc:spChg>
      </pc:sldChg>
      <pc:sldChg chg="addSp delSp modSp ord">
        <pc:chgData name="Brian Panther" userId="3e4e4f45-cd9b-4ad5-968b-78e1770d1e6e" providerId="ADAL" clId="{0D3B7B9D-0935-4C14-BFEF-EA3467945720}" dt="2026-09-30T23:41:24.649" v="8" actId="767"/>
        <pc:sldMkLst>
          <pc:docMk/>
          <pc:sldMk cId="0" sldId="269"/>
        </pc:sldMkLst>
        <pc:spChg chg="del">
          <ac:chgData name="Brian Panther" userId="3e4e4f45-cd9b-4ad5-968b-78e1770d1e6e" providerId="ADAL" clId="{0D3B7B9D-0935-4C14-BFEF-EA3467945720}" dt="2026-09-30T23:41:22.102" v="5"/>
          <ac:spMkLst>
            <pc:docMk/>
            <pc:sldMk cId="0" sldId="269"/>
            <ac:spMk id="7" creationId="{00000000-0000-0000-0000-000000000000}"/>
          </ac:spMkLst>
        </pc:spChg>
        <pc:spChg chg="del">
          <ac:chgData name="Brian Panther" userId="3e4e4f45-cd9b-4ad5-968b-78e1770d1e6e" providerId="ADAL" clId="{0D3B7B9D-0935-4C14-BFEF-EA3467945720}" dt="2026-09-30T23:41:22.103" v="6"/>
          <ac:spMkLst>
            <pc:docMk/>
            <pc:sldMk cId="0" sldId="269"/>
            <ac:spMk id="8" creationId="{00000000-0000-0000-0000-000000000000}"/>
          </ac:spMkLst>
        </pc:spChg>
        <pc:spChg chg="add mod">
          <ac:chgData name="Brian Panther" userId="3e4e4f45-cd9b-4ad5-968b-78e1770d1e6e" providerId="ADAL" clId="{0D3B7B9D-0935-4C14-BFEF-EA3467945720}" dt="2026-09-30T23:41:24.649" v="8" actId="767"/>
          <ac:spMkLst>
            <pc:docMk/>
            <pc:sldMk cId="0" sldId="269"/>
            <ac:spMk id="12" creationId="{22FDBADA-E6E6-BCFB-5E4F-52B950C286ED}"/>
          </ac:spMkLst>
        </pc:spChg>
      </pc:sldChg>
      <pc:sldChg chg="modSp">
        <pc:chgData name="Brian Panther" userId="3e4e4f45-cd9b-4ad5-968b-78e1770d1e6e" providerId="ADAL" clId="{0D3B7B9D-0935-4C14-BFEF-EA3467945720}" dt="2026-09-30T23:23:37.945" v="2"/>
        <pc:sldMkLst>
          <pc:docMk/>
          <pc:sldMk cId="1857389760" sldId="280"/>
        </pc:sldMkLst>
        <pc:spChg chg="mod">
          <ac:chgData name="Brian Panther" userId="3e4e4f45-cd9b-4ad5-968b-78e1770d1e6e" providerId="ADAL" clId="{0D3B7B9D-0935-4C14-BFEF-EA3467945720}" dt="2026-09-30T23:23:37.945" v="2"/>
          <ac:spMkLst>
            <pc:docMk/>
            <pc:sldMk cId="1857389760" sldId="280"/>
            <ac:spMk id="9" creationId="{B9FBDF6D-6240-6834-2255-00609D151D7D}"/>
          </ac:spMkLst>
        </pc:spChg>
      </pc:sldChg>
      <pc:sldChg chg="ord">
        <pc:chgData name="Brian Panther" userId="3e4e4f45-cd9b-4ad5-968b-78e1770d1e6e" providerId="ADAL" clId="{0D3B7B9D-0935-4C14-BFEF-EA3467945720}" dt="2026-09-30T23:31:25.709" v="3"/>
        <pc:sldMkLst>
          <pc:docMk/>
          <pc:sldMk cId="938363978" sldId="2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34" y="-10026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832861" y="2216181"/>
            <a:ext cx="6096000" cy="6332963"/>
          </a:xfrm>
          <a:custGeom>
            <a:avLst/>
            <a:gdLst/>
            <a:ahLst/>
            <a:cxnLst/>
            <a:rect l="l" t="t" r="r" b="b"/>
            <a:pathLst>
              <a:path w="3805601" h="3805601">
                <a:moveTo>
                  <a:pt x="0" y="0"/>
                </a:moveTo>
                <a:lnTo>
                  <a:pt x="3805601" y="0"/>
                </a:lnTo>
                <a:lnTo>
                  <a:pt x="3805601" y="3805601"/>
                </a:lnTo>
                <a:lnTo>
                  <a:pt x="0" y="38056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85800" y="1940321"/>
            <a:ext cx="12155934" cy="2964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0"/>
              </a:lnSpc>
            </a:pPr>
            <a:r>
              <a:rPr lang="en-US" sz="5992" b="1" dirty="0">
                <a:solidFill>
                  <a:srgbClr val="303870"/>
                </a:solidFill>
                <a:latin typeface="Gotham Bold"/>
                <a:ea typeface="Gotham Bold"/>
                <a:cs typeface="Gotham Bold"/>
                <a:sym typeface="Gotham Bold"/>
              </a:rPr>
              <a:t>Display Industry Forum</a:t>
            </a:r>
          </a:p>
          <a:p>
            <a:pPr algn="l">
              <a:lnSpc>
                <a:spcPts val="6830"/>
              </a:lnSpc>
            </a:pPr>
            <a:r>
              <a:rPr lang="en-US" sz="5992" b="1" dirty="0">
                <a:solidFill>
                  <a:srgbClr val="303870"/>
                </a:solidFill>
                <a:latin typeface="Gotham Bold"/>
                <a:ea typeface="Gotham Bold"/>
                <a:cs typeface="Gotham Bold"/>
                <a:sym typeface="Gotham Bold"/>
              </a:rPr>
              <a:t>Proximate Pyrotechnics Committee Update.</a:t>
            </a:r>
          </a:p>
          <a:p>
            <a:pPr algn="l">
              <a:lnSpc>
                <a:spcPts val="1650"/>
              </a:lnSpc>
            </a:pPr>
            <a:endParaRPr lang="en-US" sz="5992" b="1" dirty="0">
              <a:solidFill>
                <a:srgbClr val="303870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77711" y="8827604"/>
            <a:ext cx="6680614" cy="430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0"/>
              </a:lnSpc>
            </a:pPr>
            <a:r>
              <a:rPr lang="en-US" sz="2543" i="1" dirty="0">
                <a:latin typeface="Merriweather Italics"/>
                <a:ea typeface="Merriweather Italics"/>
                <a:cs typeface="Merriweather Italics"/>
                <a:sym typeface="Merriweather Italics"/>
              </a:rPr>
              <a:t>Chair- Brian Panther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97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774348"/>
            <a:ext cx="14744700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92"/>
              </a:lnSpc>
            </a:pPr>
            <a:r>
              <a:rPr lang="en-US" sz="6572" b="1" dirty="0">
                <a:solidFill>
                  <a:srgbClr val="303870"/>
                </a:solidFill>
                <a:latin typeface="Gotham Bold"/>
                <a:ea typeface="Gotham Bold"/>
                <a:cs typeface="Gotham Bold"/>
                <a:sym typeface="Gotham Bold"/>
              </a:rPr>
              <a:t>Key  Committee Activities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3807889"/>
            <a:ext cx="14439900" cy="5014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4399"/>
              </a:lnSpc>
              <a:buFont typeface="Arial" panose="020B0604020202020204" pitchFamily="34" charset="0"/>
              <a:buChar char="•"/>
            </a:pPr>
            <a:r>
              <a:rPr lang="en-US" sz="5400" dirty="0">
                <a:latin typeface="Arial Black" panose="020B0A04020102020204" pitchFamily="34" charset="0"/>
                <a:ea typeface="Gotham"/>
                <a:cs typeface="Gotham"/>
                <a:sym typeface="Gotham"/>
              </a:rPr>
              <a:t>APA- 87-1  Update-    IBR Petition accepted by PHMSA-  Waiting for publishing in the Federal Register as NPRM.</a:t>
            </a:r>
          </a:p>
          <a:p>
            <a:pPr marL="342900" indent="-342900">
              <a:lnSpc>
                <a:spcPts val="4399"/>
              </a:lnSpc>
              <a:buFont typeface="Arial" panose="020B0604020202020204" pitchFamily="34" charset="0"/>
              <a:buChar char="•"/>
            </a:pPr>
            <a:endParaRPr lang="en-US" sz="5400" dirty="0">
              <a:latin typeface="Arial Black" panose="020B0A04020102020204" pitchFamily="34" charset="0"/>
              <a:ea typeface="Gotham"/>
              <a:cs typeface="Gotham"/>
              <a:sym typeface="Gotham"/>
            </a:endParaRPr>
          </a:p>
          <a:p>
            <a:pPr marL="342900" indent="-342900">
              <a:lnSpc>
                <a:spcPts val="4399"/>
              </a:lnSpc>
              <a:buFont typeface="Arial" panose="020B0604020202020204" pitchFamily="34" charset="0"/>
              <a:buChar char="•"/>
            </a:pPr>
            <a:r>
              <a:rPr lang="en-US" sz="5400" dirty="0">
                <a:latin typeface="Arial Black" panose="020B0A04020102020204" pitchFamily="34" charset="0"/>
                <a:ea typeface="Gotham"/>
                <a:cs typeface="Gotham"/>
                <a:sym typeface="Gotham"/>
              </a:rPr>
              <a:t> Final Rule published by PHMSA  allowing FCA- Approvals for 87-1C applications.</a:t>
            </a:r>
          </a:p>
          <a:p>
            <a:pPr marL="342900" indent="-342900">
              <a:lnSpc>
                <a:spcPts val="4399"/>
              </a:lnSpc>
              <a:buFont typeface="Arial" panose="020B0604020202020204" pitchFamily="34" charset="0"/>
              <a:buChar char="•"/>
            </a:pPr>
            <a:endParaRPr lang="en-US" sz="2499" dirty="0">
              <a:latin typeface="Gotham"/>
              <a:ea typeface="Gotham"/>
              <a:cs typeface="Gotham"/>
              <a:sym typeface="Gotham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A3480-25D0-D297-6E66-8DD07F6A2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6E10371-56B0-132B-EE46-1A9AF878DD06}"/>
              </a:ext>
            </a:extLst>
          </p:cNvPr>
          <p:cNvSpPr/>
          <p:nvPr/>
        </p:nvSpPr>
        <p:spPr>
          <a:xfrm>
            <a:off x="0" y="4297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D5DDD54-5676-AC27-172B-A9657C66A507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F7FB78B-0FBB-056D-CEA1-AD6CF35D615F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7B14DA7-4D85-5586-10F5-0662FA7C78E9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9BFD82D5-DAE2-FCB2-287C-E954B66FD4E1}"/>
              </a:ext>
            </a:extLst>
          </p:cNvPr>
          <p:cNvSpPr txBox="1"/>
          <p:nvPr/>
        </p:nvSpPr>
        <p:spPr>
          <a:xfrm>
            <a:off x="1028700" y="774348"/>
            <a:ext cx="14744700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92"/>
              </a:lnSpc>
            </a:pPr>
            <a:r>
              <a:rPr lang="en-US" sz="6572" b="1" dirty="0">
                <a:solidFill>
                  <a:srgbClr val="303870"/>
                </a:solidFill>
                <a:latin typeface="Gotham Bold"/>
                <a:ea typeface="Gotham Bold"/>
                <a:cs typeface="Gotham Bold"/>
                <a:sym typeface="Gotham Bold"/>
              </a:rPr>
              <a:t>Prox Video Safety Series Update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9FBDF6D-6240-6834-2255-00609D151D7D}"/>
              </a:ext>
            </a:extLst>
          </p:cNvPr>
          <p:cNvSpPr txBox="1"/>
          <p:nvPr/>
        </p:nvSpPr>
        <p:spPr>
          <a:xfrm>
            <a:off x="304800" y="2979945"/>
            <a:ext cx="10972800" cy="5363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dirty="0"/>
              <a:t>OVER 600 unique views:</a:t>
            </a:r>
          </a:p>
          <a:p>
            <a:pPr algn="ctr"/>
            <a:endParaRPr lang="en-US" sz="3200" dirty="0"/>
          </a:p>
          <a:p>
            <a:r>
              <a:rPr lang="en-US" sz="3200" dirty="0"/>
              <a:t>Corporate Safety Culture Video                                    60 views</a:t>
            </a:r>
          </a:p>
          <a:p>
            <a:r>
              <a:rPr lang="en-US" sz="3200" dirty="0"/>
              <a:t>Focus on Risk Assessment Video                                  65 views</a:t>
            </a:r>
          </a:p>
          <a:p>
            <a:r>
              <a:rPr lang="en-US" sz="3200" dirty="0"/>
              <a:t>Decoupling Classification From Use Video                 79 views</a:t>
            </a:r>
          </a:p>
          <a:p>
            <a:r>
              <a:rPr lang="en-US" sz="3200" dirty="0"/>
              <a:t>Code Callouts Video                                                       68 views</a:t>
            </a:r>
          </a:p>
          <a:p>
            <a:r>
              <a:rPr lang="en-US" sz="3200" dirty="0"/>
              <a:t>Available Resources Video                                            41 views</a:t>
            </a:r>
          </a:p>
          <a:p>
            <a:r>
              <a:rPr lang="en-US" sz="3200" dirty="0"/>
              <a:t>Professional vs Consumer Fireworks Video             171 views</a:t>
            </a:r>
          </a:p>
          <a:p>
            <a:r>
              <a:rPr lang="en-US" sz="3200" dirty="0"/>
              <a:t> </a:t>
            </a:r>
          </a:p>
          <a:p>
            <a:pPr marL="342900" indent="-342900">
              <a:lnSpc>
                <a:spcPts val="4399"/>
              </a:lnSpc>
              <a:buFont typeface="Arial" panose="020B0604020202020204" pitchFamily="34" charset="0"/>
              <a:buChar char="•"/>
            </a:pPr>
            <a:endParaRPr lang="en-US" sz="2499" dirty="0">
              <a:latin typeface="Gotham"/>
              <a:ea typeface="Gotham"/>
              <a:cs typeface="Gotham"/>
              <a:sym typeface="Gotham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9FF9B8-CDFD-DBD9-F1E8-1C886CD9C8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0834" y="2316092"/>
            <a:ext cx="6133601" cy="57407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7389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C8DD3-EA65-2589-FC4F-40A1CF2BE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F2A5609-811E-6C6B-147A-4B5976D38A39}"/>
              </a:ext>
            </a:extLst>
          </p:cNvPr>
          <p:cNvSpPr/>
          <p:nvPr/>
        </p:nvSpPr>
        <p:spPr>
          <a:xfrm>
            <a:off x="87929" y="4297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BE7FA19-8E7F-F826-AB66-D92EF73DBE9B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CA119AB-7A5A-5B44-2682-909FF4802821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AEB2D88-D0FB-6C08-8402-53B899EE2801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0B65C273-145E-ACFC-5B0F-B117A71B8C85}"/>
              </a:ext>
            </a:extLst>
          </p:cNvPr>
          <p:cNvSpPr txBox="1"/>
          <p:nvPr/>
        </p:nvSpPr>
        <p:spPr>
          <a:xfrm>
            <a:off x="1028700" y="774348"/>
            <a:ext cx="14744700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92"/>
              </a:lnSpc>
            </a:pPr>
            <a:r>
              <a:rPr lang="en-US" sz="6572" b="1" dirty="0">
                <a:solidFill>
                  <a:srgbClr val="303870"/>
                </a:solidFill>
                <a:latin typeface="Gotham Bold"/>
                <a:ea typeface="Gotham Bold"/>
                <a:cs typeface="Gotham Bold"/>
                <a:sym typeface="Gotham Bold"/>
              </a:rPr>
              <a:t>Prox Video Safety Series Update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320007E-ABB2-978C-1021-0E4DD44969AA}"/>
              </a:ext>
            </a:extLst>
          </p:cNvPr>
          <p:cNvSpPr txBox="1"/>
          <p:nvPr/>
        </p:nvSpPr>
        <p:spPr>
          <a:xfrm>
            <a:off x="103169" y="3619500"/>
            <a:ext cx="10972800" cy="3885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400" dirty="0"/>
              <a:t>The committee and foundation</a:t>
            </a:r>
          </a:p>
          <a:p>
            <a:pPr algn="ctr"/>
            <a:r>
              <a:rPr lang="en-US" sz="4400" dirty="0"/>
              <a:t>have requested another video addressing the use of pyrotechnic simulation equipment, bottle &amp; food sparklers and other items incorrectly referred to as “Cold Spark” devices</a:t>
            </a:r>
          </a:p>
          <a:p>
            <a:pPr marL="342900" indent="-342900">
              <a:lnSpc>
                <a:spcPts val="4399"/>
              </a:lnSpc>
              <a:buFont typeface="Arial" panose="020B0604020202020204" pitchFamily="34" charset="0"/>
              <a:buChar char="•"/>
            </a:pPr>
            <a:endParaRPr lang="en-US" sz="2499" dirty="0">
              <a:latin typeface="Gotham"/>
              <a:ea typeface="Gotham"/>
              <a:cs typeface="Gotham"/>
              <a:sym typeface="Gotham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561C27-41B8-0A4B-991A-E398240959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0834" y="2316092"/>
            <a:ext cx="6133601" cy="57407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991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36401" y="3021078"/>
            <a:ext cx="11872475" cy="517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2499">
                <a:solidFill>
                  <a:srgbClr val="191E6F"/>
                </a:solidFill>
                <a:latin typeface="Gotham"/>
                <a:ea typeface="Gotham"/>
                <a:cs typeface="Gotham"/>
                <a:sym typeface="Gotham"/>
              </a:rPr>
              <a:t>Popular in Clubs, Concerts, Hotel Ballrooms, Wedding Venues.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56878" y="4110423"/>
            <a:ext cx="7615233" cy="5665268"/>
            <a:chOff x="0" y="0"/>
            <a:chExt cx="10056546" cy="7481456"/>
          </a:xfrm>
        </p:grpSpPr>
        <p:sp>
          <p:nvSpPr>
            <p:cNvPr id="8" name="Freeform 8" descr="A person playing a guitar on stage  AI-generated content may be incorrect."/>
            <p:cNvSpPr/>
            <p:nvPr/>
          </p:nvSpPr>
          <p:spPr>
            <a:xfrm>
              <a:off x="0" y="0"/>
              <a:ext cx="10056495" cy="7481443"/>
            </a:xfrm>
            <a:custGeom>
              <a:avLst/>
              <a:gdLst/>
              <a:ahLst/>
              <a:cxnLst/>
              <a:rect l="l" t="t" r="r" b="b"/>
              <a:pathLst>
                <a:path w="10056495" h="7481443">
                  <a:moveTo>
                    <a:pt x="0" y="0"/>
                  </a:moveTo>
                  <a:lnTo>
                    <a:pt x="10056495" y="0"/>
                  </a:lnTo>
                  <a:lnTo>
                    <a:pt x="10056495" y="7481443"/>
                  </a:lnTo>
                  <a:lnTo>
                    <a:pt x="0" y="7481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767" r="-576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694463" y="4130857"/>
            <a:ext cx="7587766" cy="5644835"/>
            <a:chOff x="0" y="0"/>
            <a:chExt cx="10056546" cy="7481456"/>
          </a:xfrm>
        </p:grpSpPr>
        <p:sp>
          <p:nvSpPr>
            <p:cNvPr id="10" name="Freeform 10" descr="A person and person kissing in a room with fireworks  AI-generated content may be incorrect."/>
            <p:cNvSpPr/>
            <p:nvPr/>
          </p:nvSpPr>
          <p:spPr>
            <a:xfrm>
              <a:off x="0" y="0"/>
              <a:ext cx="10056495" cy="7481443"/>
            </a:xfrm>
            <a:custGeom>
              <a:avLst/>
              <a:gdLst/>
              <a:ahLst/>
              <a:cxnLst/>
              <a:rect l="l" t="t" r="r" b="b"/>
              <a:pathLst>
                <a:path w="10056495" h="7481443">
                  <a:moveTo>
                    <a:pt x="0" y="0"/>
                  </a:moveTo>
                  <a:lnTo>
                    <a:pt x="10056495" y="0"/>
                  </a:lnTo>
                  <a:lnTo>
                    <a:pt x="10056495" y="7481443"/>
                  </a:lnTo>
                  <a:lnTo>
                    <a:pt x="0" y="7481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702" r="-670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56878" y="835648"/>
            <a:ext cx="14855769" cy="1897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92"/>
              </a:lnSpc>
            </a:pPr>
            <a:r>
              <a:rPr lang="en-US" sz="6572" b="1">
                <a:solidFill>
                  <a:srgbClr val="303870"/>
                </a:solidFill>
                <a:latin typeface="Gotham Bold"/>
                <a:ea typeface="Gotham Bold"/>
                <a:cs typeface="Gotham Bold"/>
                <a:sym typeface="Gotham Bold"/>
              </a:rPr>
              <a:t>PYROTECHNIC SIMULATION EQUIPMENT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49576-759F-609A-271B-AF2CE0009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D110D4B-734C-15FB-C047-F85D3604FE0D}"/>
              </a:ext>
            </a:extLst>
          </p:cNvPr>
          <p:cNvSpPr/>
          <p:nvPr/>
        </p:nvSpPr>
        <p:spPr>
          <a:xfrm>
            <a:off x="0" y="1143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2F93D1E-4F0A-5888-B957-132B797802FE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F271370-397D-FA25-3979-CC530190B14D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9A6F61-187A-BB7A-1ED1-3F3B973BF752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3C09C816-FA43-8038-066C-119CEC0E9108}"/>
              </a:ext>
            </a:extLst>
          </p:cNvPr>
          <p:cNvSpPr txBox="1"/>
          <p:nvPr/>
        </p:nvSpPr>
        <p:spPr>
          <a:xfrm>
            <a:off x="1028700" y="774348"/>
            <a:ext cx="14744700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92"/>
              </a:lnSpc>
            </a:pPr>
            <a:r>
              <a:rPr lang="en-US" sz="6572" b="1" dirty="0">
                <a:solidFill>
                  <a:srgbClr val="303870"/>
                </a:solidFill>
                <a:latin typeface="Gotham Bold"/>
                <a:ea typeface="Gotham Bold"/>
                <a:cs typeface="Gotham Bold"/>
                <a:sym typeface="Gotham Bold"/>
              </a:rPr>
              <a:t>Update on APA-U Integration of Prox. training program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7697D43-7D45-036B-597C-CFAA19E549B3}"/>
              </a:ext>
            </a:extLst>
          </p:cNvPr>
          <p:cNvSpPr txBox="1"/>
          <p:nvPr/>
        </p:nvSpPr>
        <p:spPr>
          <a:xfrm>
            <a:off x="1028700" y="3807888"/>
            <a:ext cx="9182100" cy="33214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4399"/>
              </a:lnSpc>
              <a:buFont typeface="Arial" panose="020B0604020202020204" pitchFamily="34" charset="0"/>
              <a:buChar char="•"/>
            </a:pPr>
            <a:r>
              <a:rPr lang="en-US" sz="5400" dirty="0">
                <a:latin typeface="Arial Black" panose="020B0A04020102020204" pitchFamily="34" charset="0"/>
                <a:ea typeface="Gotham"/>
                <a:cs typeface="Gotham"/>
                <a:sym typeface="Gotham"/>
              </a:rPr>
              <a:t>Work continues on the conversion of the Prox. training program  into an LMS module for the APA-U Platform</a:t>
            </a:r>
          </a:p>
          <a:p>
            <a:pPr marL="342900" indent="-342900">
              <a:lnSpc>
                <a:spcPts val="4399"/>
              </a:lnSpc>
              <a:buFont typeface="Arial" panose="020B0604020202020204" pitchFamily="34" charset="0"/>
              <a:buChar char="•"/>
            </a:pPr>
            <a:endParaRPr lang="en-US" sz="2499" dirty="0">
              <a:latin typeface="Gotham"/>
              <a:ea typeface="Gotham"/>
              <a:cs typeface="Gotham"/>
              <a:sym typeface="Gotham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9ACBC9-3A38-C556-0B30-E91C2B942F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232" y="2740923"/>
            <a:ext cx="5948363" cy="5948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8363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E06E0-70F0-0C5E-FA6D-6C9BEC8A8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CA6A2BE-14FF-15F7-C2C7-4C516E9E9B4C}"/>
              </a:ext>
            </a:extLst>
          </p:cNvPr>
          <p:cNvSpPr/>
          <p:nvPr/>
        </p:nvSpPr>
        <p:spPr>
          <a:xfrm>
            <a:off x="0" y="1143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A878D0-4954-3525-315E-FDA270559354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80FEF6-3042-A398-2185-156433C906EB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33C875F-287C-D587-58D3-F9AAB294F21D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B4BD54F-6991-A0A7-8462-10E7BE72AA8B}"/>
              </a:ext>
            </a:extLst>
          </p:cNvPr>
          <p:cNvSpPr txBox="1"/>
          <p:nvPr/>
        </p:nvSpPr>
        <p:spPr>
          <a:xfrm>
            <a:off x="1028700" y="774348"/>
            <a:ext cx="14744700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92"/>
              </a:lnSpc>
            </a:pPr>
            <a:r>
              <a:rPr lang="en-US" sz="6572" b="1" dirty="0">
                <a:solidFill>
                  <a:srgbClr val="303870"/>
                </a:solidFill>
                <a:latin typeface="Gotham Bold"/>
                <a:ea typeface="Gotham Bold"/>
                <a:cs typeface="Gotham Bold"/>
                <a:sym typeface="Gotham Bold"/>
              </a:rPr>
              <a:t>Discussion on Possible Changes to Label on proximate devices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93B0596-96BE-C4D7-310A-5290A8C2D62B}"/>
              </a:ext>
            </a:extLst>
          </p:cNvPr>
          <p:cNvSpPr txBox="1"/>
          <p:nvPr/>
        </p:nvSpPr>
        <p:spPr>
          <a:xfrm>
            <a:off x="1028700" y="3807888"/>
            <a:ext cx="15049500" cy="4449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4399"/>
              </a:lnSpc>
              <a:buFont typeface="Arial" panose="020B0604020202020204" pitchFamily="34" charset="0"/>
              <a:buChar char="•"/>
            </a:pPr>
            <a:r>
              <a:rPr lang="en-US" sz="5400" dirty="0">
                <a:latin typeface="Arial Black" panose="020B0A04020102020204" pitchFamily="34" charset="0"/>
                <a:ea typeface="Gotham"/>
                <a:cs typeface="Gotham"/>
                <a:sym typeface="Gotham"/>
              </a:rPr>
              <a:t>Ongoing discussions about the options of adding data to labels in a manner similar to the requirements for the EU</a:t>
            </a:r>
          </a:p>
          <a:p>
            <a:pPr marL="342900" indent="-342900">
              <a:lnSpc>
                <a:spcPts val="4399"/>
              </a:lnSpc>
              <a:buFont typeface="Arial" panose="020B0604020202020204" pitchFamily="34" charset="0"/>
              <a:buChar char="•"/>
            </a:pPr>
            <a:endParaRPr lang="en-US" sz="5400" dirty="0">
              <a:latin typeface="Arial Black" panose="020B0A04020102020204" pitchFamily="34" charset="0"/>
              <a:ea typeface="Gotham"/>
              <a:cs typeface="Gotham"/>
              <a:sym typeface="Gotham"/>
            </a:endParaRPr>
          </a:p>
          <a:p>
            <a:pPr marL="342900" indent="-342900">
              <a:lnSpc>
                <a:spcPts val="4399"/>
              </a:lnSpc>
              <a:buFont typeface="Arial" panose="020B0604020202020204" pitchFamily="34" charset="0"/>
              <a:buChar char="•"/>
            </a:pPr>
            <a:r>
              <a:rPr lang="en-US" sz="5400" dirty="0">
                <a:latin typeface="Arial Black" panose="020B0A04020102020204" pitchFamily="34" charset="0"/>
                <a:ea typeface="Gotham"/>
                <a:cs typeface="Gotham"/>
                <a:sym typeface="Gotham"/>
              </a:rPr>
              <a:t>Possible discussion about adding more safety data to pyrotechnics plans required by 1126</a:t>
            </a:r>
          </a:p>
          <a:p>
            <a:pPr marL="342900" indent="-342900">
              <a:lnSpc>
                <a:spcPts val="4399"/>
              </a:lnSpc>
              <a:buFont typeface="Arial" panose="020B0604020202020204" pitchFamily="34" charset="0"/>
              <a:buChar char="•"/>
            </a:pPr>
            <a:endParaRPr lang="en-US" sz="2499" dirty="0">
              <a:latin typeface="Gotham"/>
              <a:ea typeface="Gotham"/>
              <a:cs typeface="Gotham"/>
              <a:sym typeface="Gotham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860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05071-2B35-C6C4-8FD3-BEDB4C22A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4A502E4-905E-8D66-A83F-A876159911DD}"/>
              </a:ext>
            </a:extLst>
          </p:cNvPr>
          <p:cNvSpPr/>
          <p:nvPr/>
        </p:nvSpPr>
        <p:spPr>
          <a:xfrm>
            <a:off x="0" y="1143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2BCE0CE-5A06-5CDC-6843-72C4382BF987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2D4113E-CF21-6D87-CA41-584DD355EC9A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3E85170-E75F-C560-6B7E-EBB4FBD4207D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A584562A-1D82-613F-31FE-23AA003D3171}"/>
              </a:ext>
            </a:extLst>
          </p:cNvPr>
          <p:cNvSpPr txBox="1"/>
          <p:nvPr/>
        </p:nvSpPr>
        <p:spPr>
          <a:xfrm>
            <a:off x="1028700" y="774348"/>
            <a:ext cx="14744700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92"/>
              </a:lnSpc>
            </a:pPr>
            <a:r>
              <a:rPr lang="en-US" sz="6572" b="1" dirty="0">
                <a:solidFill>
                  <a:srgbClr val="303870"/>
                </a:solidFill>
                <a:latin typeface="Gotham Bold"/>
                <a:ea typeface="Gotham Bold"/>
                <a:cs typeface="Gotham Bold"/>
                <a:sym typeface="Gotham Bold"/>
              </a:rPr>
              <a:t>Other new business: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1A705FD-7D6F-E0F1-1DA6-C0149AD2E40B}"/>
              </a:ext>
            </a:extLst>
          </p:cNvPr>
          <p:cNvSpPr txBox="1"/>
          <p:nvPr/>
        </p:nvSpPr>
        <p:spPr>
          <a:xfrm>
            <a:off x="1028700" y="3807888"/>
            <a:ext cx="15049500" cy="2192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4399"/>
              </a:lnSpc>
              <a:buFont typeface="Arial" panose="020B0604020202020204" pitchFamily="34" charset="0"/>
              <a:buChar char="•"/>
            </a:pPr>
            <a:r>
              <a:rPr lang="en-US" sz="5400" dirty="0">
                <a:latin typeface="Arial Black" panose="020B0A04020102020204" pitchFamily="34" charset="0"/>
                <a:ea typeface="Gotham"/>
                <a:cs typeface="Gotham"/>
                <a:sym typeface="Gotham"/>
              </a:rPr>
              <a:t>Preliminary discussions on smoke by products from the use of proximate pyrotechnics.</a:t>
            </a:r>
          </a:p>
          <a:p>
            <a:pPr marL="342900" indent="-342900">
              <a:lnSpc>
                <a:spcPts val="4399"/>
              </a:lnSpc>
              <a:buFont typeface="Arial" panose="020B0604020202020204" pitchFamily="34" charset="0"/>
              <a:buChar char="•"/>
            </a:pPr>
            <a:endParaRPr lang="en-US" sz="2499" dirty="0">
              <a:latin typeface="Gotham"/>
              <a:ea typeface="Gotham"/>
              <a:cs typeface="Gotham"/>
              <a:sym typeface="Gotham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8486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150"/>
            <a:ext cx="18288000" cy="104013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111" b="-9111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1506200" y="2705100"/>
            <a:ext cx="4269450" cy="4269450"/>
          </a:xfrm>
          <a:custGeom>
            <a:avLst/>
            <a:gdLst/>
            <a:ahLst/>
            <a:cxnLst/>
            <a:rect l="l" t="t" r="r" b="b"/>
            <a:pathLst>
              <a:path w="4269450" h="4269450">
                <a:moveTo>
                  <a:pt x="0" y="0"/>
                </a:moveTo>
                <a:lnTo>
                  <a:pt x="4269450" y="0"/>
                </a:lnTo>
                <a:lnTo>
                  <a:pt x="4269450" y="4269451"/>
                </a:lnTo>
                <a:lnTo>
                  <a:pt x="0" y="42694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057400" y="2400300"/>
            <a:ext cx="12465047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92"/>
              </a:lnSpc>
            </a:pPr>
            <a:r>
              <a:rPr lang="en-US" sz="6572" b="1" dirty="0">
                <a:solidFill>
                  <a:srgbClr val="303870"/>
                </a:solidFill>
                <a:latin typeface="Gotham Bold"/>
                <a:ea typeface="Gotham Bold"/>
                <a:cs typeface="Gotham Bold"/>
                <a:sym typeface="Gotham Bold"/>
              </a:rPr>
              <a:t>Thank you!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95C1EB68D11A4E9930BE252CD49526" ma:contentTypeVersion="14" ma:contentTypeDescription="Create a new document." ma:contentTypeScope="" ma:versionID="01336307e0718bff4609e52183ea26ae">
  <xsd:schema xmlns:xsd="http://www.w3.org/2001/XMLSchema" xmlns:xs="http://www.w3.org/2001/XMLSchema" xmlns:p="http://schemas.microsoft.com/office/2006/metadata/properties" xmlns:ns2="796f79e9-9ceb-4f27-9a4d-47b73ef4eb07" xmlns:ns3="036de961-e51f-4930-8a6d-f696487cad62" targetNamespace="http://schemas.microsoft.com/office/2006/metadata/properties" ma:root="true" ma:fieldsID="1fa7e55310cdd67210efc605eef98794" ns2:_="" ns3:_="">
    <xsd:import namespace="796f79e9-9ceb-4f27-9a4d-47b73ef4eb07"/>
    <xsd:import namespace="036de961-e51f-4930-8a6d-f696487cad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6f79e9-9ceb-4f27-9a4d-47b73ef4eb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e6a16d2-7abc-45f3-9325-019ee03e63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6de961-e51f-4930-8a6d-f696487cad6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70be61a-639b-4427-b712-1c0cb061494c}" ma:internalName="TaxCatchAll" ma:showField="CatchAllData" ma:web="036de961-e51f-4930-8a6d-f696487cad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36de961-e51f-4930-8a6d-f696487cad62" xsi:nil="true"/>
    <lcf76f155ced4ddcb4097134ff3c332f xmlns="796f79e9-9ceb-4f27-9a4d-47b73ef4eb0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0BCC56E-BE4C-49E3-9906-8C9CBB8730DD}"/>
</file>

<file path=customXml/itemProps2.xml><?xml version="1.0" encoding="utf-8"?>
<ds:datastoreItem xmlns:ds="http://schemas.openxmlformats.org/officeDocument/2006/customXml" ds:itemID="{EF32F856-D8D1-4B5E-968E-4B07A0871649}"/>
</file>

<file path=customXml/itemProps3.xml><?xml version="1.0" encoding="utf-8"?>
<ds:datastoreItem xmlns:ds="http://schemas.openxmlformats.org/officeDocument/2006/customXml" ds:itemID="{14550DB9-D941-46F1-B16B-9DBCFD8D1EFC}"/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235</Words>
  <Application>Microsoft Office PowerPoint</Application>
  <PresentationFormat>Custom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 Black</vt:lpstr>
      <vt:lpstr>Gotham</vt:lpstr>
      <vt:lpstr>Arial</vt:lpstr>
      <vt:lpstr>Gotham Bold</vt:lpstr>
      <vt:lpstr>Merriweather Italics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ICC Presentation</dc:title>
  <dc:creator>Brian Panther</dc:creator>
  <cp:lastModifiedBy>Brian Panther</cp:lastModifiedBy>
  <cp:revision>2</cp:revision>
  <dcterms:created xsi:type="dcterms:W3CDTF">2006-08-16T00:00:00Z</dcterms:created>
  <dcterms:modified xsi:type="dcterms:W3CDTF">2026-09-30T23:43:59Z</dcterms:modified>
  <dc:identifier>DAHSkME6698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33A3E01F-4FEF-4DAE-8B6A-35C15684F362</vt:lpwstr>
  </property>
  <property fmtid="{D5CDD505-2E9C-101B-9397-08002B2CF9AE}" pid="3" name="ArticulatePath">
    <vt:lpwstr>https://pyrotekfx-my.sharepoint.com/personal/bpanther_pyrotekfx_com/Documents/ICC Presentation_ Final</vt:lpwstr>
  </property>
  <property fmtid="{D5CDD505-2E9C-101B-9397-08002B2CF9AE}" pid="4" name="ContentTypeId">
    <vt:lpwstr>0x0101009D95C1EB68D11A4E9930BE252CD49526</vt:lpwstr>
  </property>
</Properties>
</file>