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67" r:id="rId2"/>
    <p:sldId id="257" r:id="rId3"/>
    <p:sldId id="258" r:id="rId4"/>
    <p:sldId id="259" r:id="rId5"/>
    <p:sldId id="260" r:id="rId6"/>
    <p:sldId id="261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F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/>
    <p:restoredTop sz="94606"/>
  </p:normalViewPr>
  <p:slideViewPr>
    <p:cSldViewPr snapToGrid="0">
      <p:cViewPr varScale="1">
        <p:scale>
          <a:sx n="119" d="100"/>
          <a:sy n="119" d="100"/>
        </p:scale>
        <p:origin x="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supplied China production infographic and Draft APA Membership Remarks 9-22-26.docx. This is a summary of the draft, not a forecast.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supplied Draft APA Membership Remarks 9-22-26.docx. Roughly 40 Hunan factories had broader approval, while 178 were given limited authority for September–October to consume existing chemical and work-in-process inventory and then undergo formal inspections. Roughly 108 Wanzai and 70 Shangli factories in Jiangxi were reported as approved. These are industry snapshots, not fixed official totals.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supplied draft APA membership remarks, discussion of State Council Document 26 issued in September 2026. The draft describes national direction. It does not state that a specific share of factories must close.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supplied Draft APA Membership Remarks 9-22-26.docx and supplied product-standards infographic. The draft says GB 10631 became effective May 1, 2026, and reports Hunan customs treatment of certain &gt;30 mm inside diameter items. It explicitly cautions that export application and immediate U.S.-market prohibitions are unclear.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supplied Draft APA Membership Remarks 9-22-26.docx. The draft recommends supplier-level checks and cautions against predicting specific price increases. Display fireworks production may be constrained by specialized manufacturers and inputs including black powder, fuse and semi-finished components.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8B3DC3-50FB-4EB4-5DF5-DBF7C39AA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544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5F6A947-D76D-4706-A933-DDFDB462F56F}"/>
              </a:ext>
            </a:extLst>
          </p:cNvPr>
          <p:cNvSpPr>
            <a:spLocks noGrp="1"/>
          </p:cNvSpPr>
          <p:nvPr/>
        </p:nvSpPr>
        <p:spPr>
          <a:xfrm>
            <a:off x="628650" y="304800"/>
            <a:ext cx="66675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125" b="1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APA MEMBER BRIEFING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5A3370-3ADE-44E8-839F-B1CCC064571C}"/>
              </a:ext>
            </a:extLst>
          </p:cNvPr>
          <p:cNvSpPr>
            <a:spLocks noGrp="1"/>
          </p:cNvSpPr>
          <p:nvPr/>
        </p:nvSpPr>
        <p:spPr>
          <a:xfrm>
            <a:off x="628650" y="781050"/>
            <a:ext cx="109537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3000" b="1">
                <a:solidFill>
                  <a:srgbClr val="191F6D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dirty="0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China supply is reopening unevenly</a:t>
            </a:r>
            <a:endParaRPr lang="en-US" sz="3000" b="1" dirty="0">
              <a:solidFill>
                <a:srgbClr val="191F6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B9BDF8-2135-4E7C-B06C-8F77AEF3015A}"/>
              </a:ext>
            </a:extLst>
          </p:cNvPr>
          <p:cNvSpPr>
            <a:spLocks noGrp="1"/>
          </p:cNvSpPr>
          <p:nvPr/>
        </p:nvSpPr>
        <p:spPr>
          <a:xfrm>
            <a:off x="628650" y="1819275"/>
            <a:ext cx="10934700" cy="28575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17676F-78F7-498F-9135-275B251A8A70}"/>
              </a:ext>
            </a:extLst>
          </p:cNvPr>
          <p:cNvSpPr>
            <a:spLocks noGrp="1"/>
          </p:cNvSpPr>
          <p:nvPr/>
        </p:nvSpPr>
        <p:spPr>
          <a:xfrm>
            <a:off x="628650" y="6334125"/>
            <a:ext cx="8572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American Pyrotechnics Association  ·  September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FE6013-7CE6-4E80-834F-FF12E36E5D93}"/>
              </a:ext>
            </a:extLst>
          </p:cNvPr>
          <p:cNvSpPr>
            <a:spLocks noGrp="1"/>
          </p:cNvSpPr>
          <p:nvPr/>
        </p:nvSpPr>
        <p:spPr>
          <a:xfrm>
            <a:off x="10982325" y="633412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buNone/>
              <a:def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0D59B3-143D-4F56-A85A-BCACBB197BA3}"/>
              </a:ext>
            </a:extLst>
          </p:cNvPr>
          <p:cNvSpPr>
            <a:spLocks noGrp="1"/>
          </p:cNvSpPr>
          <p:nvPr/>
        </p:nvSpPr>
        <p:spPr>
          <a:xfrm>
            <a:off x="638175" y="2428875"/>
            <a:ext cx="2390775" cy="57150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8F88C-61FE-4D93-B7ED-344B426AE3F9}"/>
              </a:ext>
            </a:extLst>
          </p:cNvPr>
          <p:cNvSpPr>
            <a:spLocks noGrp="1"/>
          </p:cNvSpPr>
          <p:nvPr/>
        </p:nvSpPr>
        <p:spPr>
          <a:xfrm>
            <a:off x="638175" y="2743200"/>
            <a:ext cx="239077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1">
                <a:solidFill>
                  <a:srgbClr val="D923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HUNAN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CDC56D-6819-4294-A4A0-4DF3B0463509}"/>
              </a:ext>
            </a:extLst>
          </p:cNvPr>
          <p:cNvSpPr>
            <a:spLocks noGrp="1"/>
          </p:cNvSpPr>
          <p:nvPr/>
        </p:nvSpPr>
        <p:spPr>
          <a:xfrm>
            <a:off x="638175" y="3333750"/>
            <a:ext cx="2390775" cy="1676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800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Reopening continues, but approvals and upgrades remain complex.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581B7D-8523-4DAB-9F64-66A84B27737A}"/>
              </a:ext>
            </a:extLst>
          </p:cNvPr>
          <p:cNvSpPr>
            <a:spLocks noGrp="1"/>
          </p:cNvSpPr>
          <p:nvPr/>
        </p:nvSpPr>
        <p:spPr>
          <a:xfrm>
            <a:off x="3514725" y="2428875"/>
            <a:ext cx="2390775" cy="57150"/>
          </a:xfrm>
          <a:prstGeom prst="rect">
            <a:avLst/>
          </a:prstGeom>
          <a:solidFill>
            <a:srgbClr val="303F8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0F12FC-6E6A-4EA7-B274-BBE1A8534C15}"/>
              </a:ext>
            </a:extLst>
          </p:cNvPr>
          <p:cNvSpPr>
            <a:spLocks noGrp="1"/>
          </p:cNvSpPr>
          <p:nvPr/>
        </p:nvSpPr>
        <p:spPr>
          <a:xfrm>
            <a:off x="3514725" y="2743200"/>
            <a:ext cx="239077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1">
                <a:solidFill>
                  <a:srgbClr val="303F86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303F86"/>
                </a:solidFill>
                <a:latin typeface="DejaVu Sans"/>
                <a:ea typeface="DejaVu Sans"/>
                <a:cs typeface="DejaVu Sans"/>
              </a:rPr>
              <a:t>JIANGXI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D9538E-C963-437B-A760-7B865466A893}"/>
              </a:ext>
            </a:extLst>
          </p:cNvPr>
          <p:cNvSpPr>
            <a:spLocks noGrp="1"/>
          </p:cNvSpPr>
          <p:nvPr/>
        </p:nvSpPr>
        <p:spPr>
          <a:xfrm>
            <a:off x="3514725" y="3333750"/>
            <a:ext cx="2390775" cy="1676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800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More factories have resumed production and restored capacity.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761EB2-A083-4C62-8EA8-E94EE01B8B25}"/>
              </a:ext>
            </a:extLst>
          </p:cNvPr>
          <p:cNvSpPr>
            <a:spLocks noGrp="1"/>
          </p:cNvSpPr>
          <p:nvPr/>
        </p:nvSpPr>
        <p:spPr>
          <a:xfrm>
            <a:off x="6391275" y="2428875"/>
            <a:ext cx="2390775" cy="57150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6D79C1-635E-4702-A160-4AC01A7F4DFB}"/>
              </a:ext>
            </a:extLst>
          </p:cNvPr>
          <p:cNvSpPr>
            <a:spLocks noGrp="1"/>
          </p:cNvSpPr>
          <p:nvPr/>
        </p:nvSpPr>
        <p:spPr>
          <a:xfrm>
            <a:off x="6391275" y="2743200"/>
            <a:ext cx="239077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1">
                <a:solidFill>
                  <a:srgbClr val="D923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dirty="0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NATIONAL</a:t>
            </a:r>
            <a:r>
              <a:rPr lang="en-US" sz="1575" b="1" dirty="0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 POLICY</a:t>
            </a:r>
            <a:r>
              <a:rPr sz="1575" b="1" dirty="0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 DIRECTION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402B1B-DD28-4604-818C-7B6D438A96A8}"/>
              </a:ext>
            </a:extLst>
          </p:cNvPr>
          <p:cNvSpPr>
            <a:spLocks noGrp="1"/>
          </p:cNvSpPr>
          <p:nvPr/>
        </p:nvSpPr>
        <p:spPr>
          <a:xfrm>
            <a:off x="6391275" y="3333750"/>
            <a:ext cx="2390775" cy="1676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800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800" dirty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Document 26 points to higher safety and licensing requirements.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791FE1-F8F9-45AF-8E05-D1839E60055C}"/>
              </a:ext>
            </a:extLst>
          </p:cNvPr>
          <p:cNvSpPr>
            <a:spLocks noGrp="1"/>
          </p:cNvSpPr>
          <p:nvPr/>
        </p:nvSpPr>
        <p:spPr>
          <a:xfrm>
            <a:off x="9267825" y="2428875"/>
            <a:ext cx="2390775" cy="57150"/>
          </a:xfrm>
          <a:prstGeom prst="rect">
            <a:avLst/>
          </a:prstGeom>
          <a:solidFill>
            <a:srgbClr val="191F6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C9EE63-7F05-460B-A5E3-AEEA59A19D82}"/>
              </a:ext>
            </a:extLst>
          </p:cNvPr>
          <p:cNvSpPr>
            <a:spLocks noGrp="1"/>
          </p:cNvSpPr>
          <p:nvPr/>
        </p:nvSpPr>
        <p:spPr>
          <a:xfrm>
            <a:off x="9267825" y="2743200"/>
            <a:ext cx="239077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1">
                <a:solidFill>
                  <a:srgbClr val="191F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U.S. SUPPLY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5F4F4E-AB8D-477F-88B6-661FF20C5A9E}"/>
              </a:ext>
            </a:extLst>
          </p:cNvPr>
          <p:cNvSpPr>
            <a:spLocks noGrp="1"/>
          </p:cNvSpPr>
          <p:nvPr/>
        </p:nvSpPr>
        <p:spPr>
          <a:xfrm>
            <a:off x="9267825" y="3333750"/>
            <a:ext cx="2390775" cy="1676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800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Availability, specialized production and pricing remain uncertain.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744075" y="95487"/>
            <a:ext cx="1809750" cy="75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4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6730EBD-E0C9-4FBC-AC05-DC6075AB57EC}"/>
              </a:ext>
            </a:extLst>
          </p:cNvPr>
          <p:cNvSpPr>
            <a:spLocks noGrp="1"/>
          </p:cNvSpPr>
          <p:nvPr/>
        </p:nvSpPr>
        <p:spPr>
          <a:xfrm>
            <a:off x="628650" y="304800"/>
            <a:ext cx="66675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125" b="1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APA MEMBER BRIEFING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7582D9-EE47-4208-A922-28B37568A56E}"/>
              </a:ext>
            </a:extLst>
          </p:cNvPr>
          <p:cNvSpPr>
            <a:spLocks noGrp="1"/>
          </p:cNvSpPr>
          <p:nvPr/>
        </p:nvSpPr>
        <p:spPr>
          <a:xfrm>
            <a:off x="628650" y="781050"/>
            <a:ext cx="109537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3000" b="1">
                <a:solidFill>
                  <a:srgbClr val="191F6D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Hunan and Jiangxi reopening snapshot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34802B-3398-4DCB-A57A-F9123B280FA0}"/>
              </a:ext>
            </a:extLst>
          </p:cNvPr>
          <p:cNvSpPr>
            <a:spLocks noGrp="1"/>
          </p:cNvSpPr>
          <p:nvPr/>
        </p:nvSpPr>
        <p:spPr>
          <a:xfrm>
            <a:off x="628650" y="1819275"/>
            <a:ext cx="10934700" cy="28575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6C2CFD-5A5B-43DF-A5EB-C8011E20A265}"/>
              </a:ext>
            </a:extLst>
          </p:cNvPr>
          <p:cNvSpPr>
            <a:spLocks noGrp="1"/>
          </p:cNvSpPr>
          <p:nvPr/>
        </p:nvSpPr>
        <p:spPr>
          <a:xfrm>
            <a:off x="628650" y="6334125"/>
            <a:ext cx="8572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American Pyrotechnics Association  ·  September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0283E2-845A-4920-8B19-CC42FE13264D}"/>
              </a:ext>
            </a:extLst>
          </p:cNvPr>
          <p:cNvSpPr>
            <a:spLocks noGrp="1"/>
          </p:cNvSpPr>
          <p:nvPr/>
        </p:nvSpPr>
        <p:spPr>
          <a:xfrm>
            <a:off x="10982325" y="633412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buNone/>
              <a:def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6F7322-D9AB-45EE-A4C1-0853B7FB2D24}"/>
              </a:ext>
            </a:extLst>
          </p:cNvPr>
          <p:cNvSpPr>
            <a:spLocks noGrp="1"/>
          </p:cNvSpPr>
          <p:nvPr/>
        </p:nvSpPr>
        <p:spPr>
          <a:xfrm>
            <a:off x="628650" y="2200275"/>
            <a:ext cx="5048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1">
                <a:solidFill>
                  <a:srgbClr val="D923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HUNAN  ·  LIUYANG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42D710-9B76-45A5-9102-18CF2A3FA221}"/>
              </a:ext>
            </a:extLst>
          </p:cNvPr>
          <p:cNvSpPr>
            <a:spLocks noGrp="1"/>
          </p:cNvSpPr>
          <p:nvPr/>
        </p:nvSpPr>
        <p:spPr>
          <a:xfrm>
            <a:off x="628650" y="2752725"/>
            <a:ext cx="2286000" cy="828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4950" b="1">
                <a:solidFill>
                  <a:srgbClr val="D9232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 dirty="0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~</a:t>
            </a:r>
            <a:r>
              <a:rPr lang="en-US" sz="4950" b="1" dirty="0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2</a:t>
            </a:r>
            <a:endParaRPr sz="4950" b="1" dirty="0">
              <a:solidFill>
                <a:srgbClr val="D9232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404999-FE22-4BC9-B4FF-94556DFBB3CA}"/>
              </a:ext>
            </a:extLst>
          </p:cNvPr>
          <p:cNvSpPr>
            <a:spLocks noGrp="1"/>
          </p:cNvSpPr>
          <p:nvPr/>
        </p:nvSpPr>
        <p:spPr>
          <a:xfrm>
            <a:off x="3343275" y="2905125"/>
            <a:ext cx="243840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factories with broader approval to reopen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0917E7-12EC-4515-818B-654FE618BB0F}"/>
              </a:ext>
            </a:extLst>
          </p:cNvPr>
          <p:cNvSpPr>
            <a:spLocks noGrp="1"/>
          </p:cNvSpPr>
          <p:nvPr/>
        </p:nvSpPr>
        <p:spPr>
          <a:xfrm>
            <a:off x="628650" y="3819525"/>
            <a:ext cx="2428875" cy="828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4950" b="1">
                <a:solidFill>
                  <a:srgbClr val="D9232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~178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5BF38F-3E7C-43C2-947F-384518126871}"/>
              </a:ext>
            </a:extLst>
          </p:cNvPr>
          <p:cNvSpPr>
            <a:spLocks noGrp="1"/>
          </p:cNvSpPr>
          <p:nvPr/>
        </p:nvSpPr>
        <p:spPr>
          <a:xfrm>
            <a:off x="3343275" y="3895725"/>
            <a:ext cx="2438400" cy="1038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425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dirty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with limited September–October authority to use </a:t>
            </a:r>
            <a:r>
              <a:rPr lang="en-US" sz="1425" dirty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up existing components</a:t>
            </a:r>
            <a:endParaRPr sz="1425" b="0" dirty="0">
              <a:solidFill>
                <a:srgbClr val="1E2A5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92F194-BF69-4A64-A9CE-72CCE862AC62}"/>
              </a:ext>
            </a:extLst>
          </p:cNvPr>
          <p:cNvSpPr>
            <a:spLocks noGrp="1"/>
          </p:cNvSpPr>
          <p:nvPr/>
        </p:nvSpPr>
        <p:spPr>
          <a:xfrm>
            <a:off x="5915025" y="2162175"/>
            <a:ext cx="19050" cy="2952750"/>
          </a:xfrm>
          <a:prstGeom prst="rect">
            <a:avLst/>
          </a:prstGeom>
          <a:solidFill>
            <a:srgbClr val="D8DCE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C143E5-79E4-444C-86A4-85B7FF1B87EE}"/>
              </a:ext>
            </a:extLst>
          </p:cNvPr>
          <p:cNvSpPr>
            <a:spLocks noGrp="1"/>
          </p:cNvSpPr>
          <p:nvPr/>
        </p:nvSpPr>
        <p:spPr>
          <a:xfrm>
            <a:off x="6296025" y="2200275"/>
            <a:ext cx="5048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1">
                <a:solidFill>
                  <a:srgbClr val="303F86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303F86"/>
                </a:solidFill>
                <a:latin typeface="DejaVu Sans"/>
                <a:ea typeface="DejaVu Sans"/>
                <a:cs typeface="DejaVu Sans"/>
              </a:rPr>
              <a:t>JIANGXI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6129CD-95B5-475D-AB66-39FCA86E2716}"/>
              </a:ext>
            </a:extLst>
          </p:cNvPr>
          <p:cNvSpPr>
            <a:spLocks noGrp="1"/>
          </p:cNvSpPr>
          <p:nvPr/>
        </p:nvSpPr>
        <p:spPr>
          <a:xfrm>
            <a:off x="6296025" y="2752725"/>
            <a:ext cx="2571750" cy="828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4950" b="1">
                <a:solidFill>
                  <a:srgbClr val="303F86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303F86"/>
                </a:solidFill>
                <a:latin typeface="DejaVu Sans"/>
                <a:ea typeface="DejaVu Sans"/>
                <a:cs typeface="DejaVu Sans"/>
              </a:rPr>
              <a:t>~108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06CB78-AB6C-4ABA-B735-A6FDA65E63B3}"/>
              </a:ext>
            </a:extLst>
          </p:cNvPr>
          <p:cNvSpPr>
            <a:spLocks noGrp="1"/>
          </p:cNvSpPr>
          <p:nvPr/>
        </p:nvSpPr>
        <p:spPr>
          <a:xfrm>
            <a:off x="9039225" y="2905125"/>
            <a:ext cx="24574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Wanzai factories reportedly approved to resume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C19024-F4A3-499E-84E3-7E17D54AC526}"/>
              </a:ext>
            </a:extLst>
          </p:cNvPr>
          <p:cNvSpPr>
            <a:spLocks noGrp="1"/>
          </p:cNvSpPr>
          <p:nvPr/>
        </p:nvSpPr>
        <p:spPr>
          <a:xfrm>
            <a:off x="6296025" y="3819525"/>
            <a:ext cx="2333625" cy="828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4950" b="1">
                <a:solidFill>
                  <a:srgbClr val="303F86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303F86"/>
                </a:solidFill>
                <a:latin typeface="DejaVu Sans"/>
                <a:ea typeface="DejaVu Sans"/>
                <a:cs typeface="DejaVu Sans"/>
              </a:rPr>
              <a:t>~70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77BD9-A1DC-4AB9-A444-7528AFAA06DD}"/>
              </a:ext>
            </a:extLst>
          </p:cNvPr>
          <p:cNvSpPr>
            <a:spLocks noGrp="1"/>
          </p:cNvSpPr>
          <p:nvPr/>
        </p:nvSpPr>
        <p:spPr>
          <a:xfrm>
            <a:off x="9039225" y="3895725"/>
            <a:ext cx="2457450" cy="895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Shangli factories reportedly approved to resume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CD2275-EF95-4288-8123-708B11C379E7}"/>
              </a:ext>
            </a:extLst>
          </p:cNvPr>
          <p:cNvSpPr>
            <a:spLocks noGrp="1"/>
          </p:cNvSpPr>
          <p:nvPr/>
        </p:nvSpPr>
        <p:spPr>
          <a:xfrm>
            <a:off x="628650" y="5400675"/>
            <a:ext cx="10934700" cy="19050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4280D1-DC9C-4BE8-A8DE-1D01113405B2}"/>
              </a:ext>
            </a:extLst>
          </p:cNvPr>
          <p:cNvSpPr>
            <a:spLocks noGrp="1"/>
          </p:cNvSpPr>
          <p:nvPr/>
        </p:nvSpPr>
        <p:spPr>
          <a:xfrm>
            <a:off x="628650" y="5543550"/>
            <a:ext cx="108108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1">
                <a:solidFill>
                  <a:srgbClr val="191F6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Temporary production in Hunan does not mean full, lasting reopening.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181F81-6933-4363-98FA-12E6BAB12740}"/>
              </a:ext>
            </a:extLst>
          </p:cNvPr>
          <p:cNvSpPr>
            <a:spLocks noGrp="1"/>
          </p:cNvSpPr>
          <p:nvPr/>
        </p:nvSpPr>
        <p:spPr>
          <a:xfrm>
            <a:off x="628650" y="5924550"/>
            <a:ext cx="10810875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200" b="0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Industry snapshots. Counts are changing and have not all been independently confirmed.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744075" y="95487"/>
            <a:ext cx="1809750" cy="75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4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4D7994-BFB6-480A-A2A9-CAFEBAE8F6D3}"/>
              </a:ext>
            </a:extLst>
          </p:cNvPr>
          <p:cNvSpPr>
            <a:spLocks noGrp="1"/>
          </p:cNvSpPr>
          <p:nvPr/>
        </p:nvSpPr>
        <p:spPr>
          <a:xfrm>
            <a:off x="628650" y="304800"/>
            <a:ext cx="66675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125" b="1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APA MEMBER BRIEFING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E8A0B0-DCB8-42DE-A5B8-938C04E2FDFC}"/>
              </a:ext>
            </a:extLst>
          </p:cNvPr>
          <p:cNvSpPr>
            <a:spLocks noGrp="1"/>
          </p:cNvSpPr>
          <p:nvPr/>
        </p:nvSpPr>
        <p:spPr>
          <a:xfrm>
            <a:off x="628650" y="781050"/>
            <a:ext cx="109537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3000" b="1">
                <a:solidFill>
                  <a:srgbClr val="191F6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3000" b="1" dirty="0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GB10631/</a:t>
            </a:r>
            <a:r>
              <a:rPr sz="3000" b="1" dirty="0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Document 26: </a:t>
            </a:r>
            <a:r>
              <a:rPr lang="en-US" sz="3000" b="1" dirty="0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N</a:t>
            </a:r>
            <a:r>
              <a:rPr sz="3000" b="1" dirty="0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ational</a:t>
            </a:r>
            <a:r>
              <a:rPr lang="en-US" sz="3000" b="1" dirty="0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 policy d</a:t>
            </a:r>
            <a:r>
              <a:rPr sz="3000" b="1" dirty="0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irection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DE2D08-C8CC-47EA-8F9D-34F987F3BA70}"/>
              </a:ext>
            </a:extLst>
          </p:cNvPr>
          <p:cNvSpPr>
            <a:spLocks noGrp="1"/>
          </p:cNvSpPr>
          <p:nvPr/>
        </p:nvSpPr>
        <p:spPr>
          <a:xfrm>
            <a:off x="628650" y="1819275"/>
            <a:ext cx="10934700" cy="28575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A82669-F8FA-4E67-B1F7-5BB6EE8DD44A}"/>
              </a:ext>
            </a:extLst>
          </p:cNvPr>
          <p:cNvSpPr>
            <a:spLocks noGrp="1"/>
          </p:cNvSpPr>
          <p:nvPr/>
        </p:nvSpPr>
        <p:spPr>
          <a:xfrm>
            <a:off x="628650" y="6334125"/>
            <a:ext cx="8572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American Pyrotechnics Association  ·  September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66AE45-6BFF-4BBB-A5B0-65E68B78CFEB}"/>
              </a:ext>
            </a:extLst>
          </p:cNvPr>
          <p:cNvSpPr>
            <a:spLocks noGrp="1"/>
          </p:cNvSpPr>
          <p:nvPr/>
        </p:nvSpPr>
        <p:spPr>
          <a:xfrm>
            <a:off x="10982325" y="633412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buNone/>
              <a:def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86B447-99F3-4B42-B95D-5798C539C0DB}"/>
              </a:ext>
            </a:extLst>
          </p:cNvPr>
          <p:cNvSpPr>
            <a:spLocks noGrp="1"/>
          </p:cNvSpPr>
          <p:nvPr/>
        </p:nvSpPr>
        <p:spPr>
          <a:xfrm>
            <a:off x="628650" y="2257425"/>
            <a:ext cx="66675" cy="914400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C39313-2325-4ED2-995B-CCEDE1705F8B}"/>
              </a:ext>
            </a:extLst>
          </p:cNvPr>
          <p:cNvSpPr>
            <a:spLocks noGrp="1"/>
          </p:cNvSpPr>
          <p:nvPr/>
        </p:nvSpPr>
        <p:spPr>
          <a:xfrm>
            <a:off x="876300" y="2238375"/>
            <a:ext cx="4762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1">
                <a:solidFill>
                  <a:srgbClr val="D9232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Manufacturer count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CBE9C1-F94C-458F-8BF9-2D2CD3F01385}"/>
              </a:ext>
            </a:extLst>
          </p:cNvPr>
          <p:cNvSpPr>
            <a:spLocks noGrp="1"/>
          </p:cNvSpPr>
          <p:nvPr/>
        </p:nvSpPr>
        <p:spPr>
          <a:xfrm>
            <a:off x="876300" y="2647950"/>
            <a:ext cx="4762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Tighter control over the number of factories.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56AF81-28C8-4766-B423-B824EA7A5817}"/>
              </a:ext>
            </a:extLst>
          </p:cNvPr>
          <p:cNvSpPr>
            <a:spLocks noGrp="1"/>
          </p:cNvSpPr>
          <p:nvPr/>
        </p:nvSpPr>
        <p:spPr>
          <a:xfrm>
            <a:off x="628650" y="3514725"/>
            <a:ext cx="66675" cy="914400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C74010-6FB5-4ACE-AA25-0B1CF0271C11}"/>
              </a:ext>
            </a:extLst>
          </p:cNvPr>
          <p:cNvSpPr>
            <a:spLocks noGrp="1"/>
          </p:cNvSpPr>
          <p:nvPr/>
        </p:nvSpPr>
        <p:spPr>
          <a:xfrm>
            <a:off x="876300" y="3495675"/>
            <a:ext cx="4762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1">
                <a:solidFill>
                  <a:srgbClr val="D9232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Licensing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11692A-5BC6-43C9-B38D-AC79805CAD97}"/>
              </a:ext>
            </a:extLst>
          </p:cNvPr>
          <p:cNvSpPr>
            <a:spLocks noGrp="1"/>
          </p:cNvSpPr>
          <p:nvPr/>
        </p:nvSpPr>
        <p:spPr>
          <a:xfrm>
            <a:off x="876300" y="3905250"/>
            <a:ext cx="4762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Stronger requirements for continued operation.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700968-5B6D-4AE1-9635-983F2EADD2D9}"/>
              </a:ext>
            </a:extLst>
          </p:cNvPr>
          <p:cNvSpPr>
            <a:spLocks noGrp="1"/>
          </p:cNvSpPr>
          <p:nvPr/>
        </p:nvSpPr>
        <p:spPr>
          <a:xfrm>
            <a:off x="628650" y="4772025"/>
            <a:ext cx="66675" cy="914400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D92CA4-9041-4763-9625-333B1F87EAF1}"/>
              </a:ext>
            </a:extLst>
          </p:cNvPr>
          <p:cNvSpPr>
            <a:spLocks noGrp="1"/>
          </p:cNvSpPr>
          <p:nvPr/>
        </p:nvSpPr>
        <p:spPr>
          <a:xfrm>
            <a:off x="876300" y="4752975"/>
            <a:ext cx="4762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1">
                <a:solidFill>
                  <a:srgbClr val="D9232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Exit mechanism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313ECF-5A8E-48A0-895E-563DA0CF218A}"/>
              </a:ext>
            </a:extLst>
          </p:cNvPr>
          <p:cNvSpPr>
            <a:spLocks noGrp="1"/>
          </p:cNvSpPr>
          <p:nvPr/>
        </p:nvSpPr>
        <p:spPr>
          <a:xfrm>
            <a:off x="876300" y="5162550"/>
            <a:ext cx="4762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Firms unable to meet requirements may leave the industry.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522293-C59A-4425-94E4-AF799FFC00EB}"/>
              </a:ext>
            </a:extLst>
          </p:cNvPr>
          <p:cNvSpPr>
            <a:spLocks noGrp="1"/>
          </p:cNvSpPr>
          <p:nvPr/>
        </p:nvSpPr>
        <p:spPr>
          <a:xfrm>
            <a:off x="6248400" y="2257425"/>
            <a:ext cx="66675" cy="914400"/>
          </a:xfrm>
          <a:prstGeom prst="rect">
            <a:avLst/>
          </a:prstGeom>
          <a:solidFill>
            <a:srgbClr val="303F8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354C3D-8BAE-4985-BC99-503F6991D1F5}"/>
              </a:ext>
            </a:extLst>
          </p:cNvPr>
          <p:cNvSpPr>
            <a:spLocks noGrp="1"/>
          </p:cNvSpPr>
          <p:nvPr/>
        </p:nvSpPr>
        <p:spPr>
          <a:xfrm>
            <a:off x="6496050" y="2238375"/>
            <a:ext cx="4762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1">
                <a:solidFill>
                  <a:srgbClr val="303F8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303F86"/>
                </a:solidFill>
                <a:latin typeface="DejaVu Sans"/>
                <a:ea typeface="DejaVu Sans"/>
                <a:cs typeface="DejaVu Sans"/>
              </a:rPr>
              <a:t>Mechanization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892096-4A71-48BF-B5D7-EF64875CDBA0}"/>
              </a:ext>
            </a:extLst>
          </p:cNvPr>
          <p:cNvSpPr>
            <a:spLocks noGrp="1"/>
          </p:cNvSpPr>
          <p:nvPr/>
        </p:nvSpPr>
        <p:spPr>
          <a:xfrm>
            <a:off x="6496050" y="2647950"/>
            <a:ext cx="4762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More automation and capital investment.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D23B60-DD63-4662-B3F5-0B09FE32AAAB}"/>
              </a:ext>
            </a:extLst>
          </p:cNvPr>
          <p:cNvSpPr>
            <a:spLocks noGrp="1"/>
          </p:cNvSpPr>
          <p:nvPr/>
        </p:nvSpPr>
        <p:spPr>
          <a:xfrm>
            <a:off x="6248400" y="3514725"/>
            <a:ext cx="66675" cy="914400"/>
          </a:xfrm>
          <a:prstGeom prst="rect">
            <a:avLst/>
          </a:prstGeom>
          <a:solidFill>
            <a:srgbClr val="303F8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05020E-E4B0-43DB-A73E-EDF87E252559}"/>
              </a:ext>
            </a:extLst>
          </p:cNvPr>
          <p:cNvSpPr>
            <a:spLocks noGrp="1"/>
          </p:cNvSpPr>
          <p:nvPr/>
        </p:nvSpPr>
        <p:spPr>
          <a:xfrm>
            <a:off x="6496050" y="3495675"/>
            <a:ext cx="4762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1">
                <a:solidFill>
                  <a:srgbClr val="303F8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303F86"/>
                </a:solidFill>
                <a:latin typeface="DejaVu Sans"/>
                <a:ea typeface="DejaVu Sans"/>
                <a:cs typeface="DejaVu Sans"/>
              </a:rPr>
              <a:t>Digital safety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6629C3-E468-4210-BE16-A81E419C4E1B}"/>
              </a:ext>
            </a:extLst>
          </p:cNvPr>
          <p:cNvSpPr>
            <a:spLocks noGrp="1"/>
          </p:cNvSpPr>
          <p:nvPr/>
        </p:nvSpPr>
        <p:spPr>
          <a:xfrm>
            <a:off x="6496050" y="3905250"/>
            <a:ext cx="4762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Expanded monitoring and safety management.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62880F-C707-4D28-A2FB-ECE4398F74D9}"/>
              </a:ext>
            </a:extLst>
          </p:cNvPr>
          <p:cNvSpPr>
            <a:spLocks noGrp="1"/>
          </p:cNvSpPr>
          <p:nvPr/>
        </p:nvSpPr>
        <p:spPr>
          <a:xfrm>
            <a:off x="6248400" y="4772025"/>
            <a:ext cx="66675" cy="914400"/>
          </a:xfrm>
          <a:prstGeom prst="rect">
            <a:avLst/>
          </a:prstGeom>
          <a:solidFill>
            <a:srgbClr val="303F8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90975F-955D-4522-81B4-7E8E5D407364}"/>
              </a:ext>
            </a:extLst>
          </p:cNvPr>
          <p:cNvSpPr>
            <a:spLocks noGrp="1"/>
          </p:cNvSpPr>
          <p:nvPr/>
        </p:nvSpPr>
        <p:spPr>
          <a:xfrm>
            <a:off x="6496050" y="4752975"/>
            <a:ext cx="4762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1">
                <a:solidFill>
                  <a:srgbClr val="303F8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303F86"/>
                </a:solidFill>
                <a:latin typeface="DejaVu Sans"/>
                <a:ea typeface="DejaVu Sans"/>
                <a:cs typeface="DejaVu Sans"/>
              </a:rPr>
              <a:t>Product standards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8D47B2-93A6-4387-A165-46F5CD0D2CE3}"/>
              </a:ext>
            </a:extLst>
          </p:cNvPr>
          <p:cNvSpPr>
            <a:spLocks noGrp="1"/>
          </p:cNvSpPr>
          <p:nvPr/>
        </p:nvSpPr>
        <p:spPr>
          <a:xfrm>
            <a:off x="6496050" y="5162550"/>
            <a:ext cx="4762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Closer enforcement of mandatory requirements.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EF27F0-E193-4AEB-AF45-AEA225C5AF00}"/>
              </a:ext>
            </a:extLst>
          </p:cNvPr>
          <p:cNvSpPr>
            <a:spLocks noGrp="1"/>
          </p:cNvSpPr>
          <p:nvPr/>
        </p:nvSpPr>
        <p:spPr>
          <a:xfrm>
            <a:off x="628650" y="6038850"/>
            <a:ext cx="10906125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200" b="0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The supplied draft does not identify a mandated number or percentage of closures.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744075" y="95487"/>
            <a:ext cx="1809750" cy="75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15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BF8DE7D-9841-4B62-8E33-5372FD811F77}"/>
              </a:ext>
            </a:extLst>
          </p:cNvPr>
          <p:cNvSpPr>
            <a:spLocks noGrp="1"/>
          </p:cNvSpPr>
          <p:nvPr/>
        </p:nvSpPr>
        <p:spPr>
          <a:xfrm>
            <a:off x="628650" y="304800"/>
            <a:ext cx="66675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125" b="1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APA MEMBER BRIEFING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2BD25D-4804-441A-839B-B9A70F88242D}"/>
              </a:ext>
            </a:extLst>
          </p:cNvPr>
          <p:cNvSpPr>
            <a:spLocks noGrp="1"/>
          </p:cNvSpPr>
          <p:nvPr/>
        </p:nvSpPr>
        <p:spPr>
          <a:xfrm>
            <a:off x="628650" y="781050"/>
            <a:ext cx="109537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3000" b="1">
                <a:solidFill>
                  <a:srgbClr val="191F6D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Product standards and export uncertainty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F64FCD-E0BB-47DA-AE0D-864046ACE083}"/>
              </a:ext>
            </a:extLst>
          </p:cNvPr>
          <p:cNvSpPr>
            <a:spLocks noGrp="1"/>
          </p:cNvSpPr>
          <p:nvPr/>
        </p:nvSpPr>
        <p:spPr>
          <a:xfrm>
            <a:off x="628650" y="1819275"/>
            <a:ext cx="10934700" cy="28575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A5EBA8-9B18-46A8-A858-8509BB8A4AA2}"/>
              </a:ext>
            </a:extLst>
          </p:cNvPr>
          <p:cNvSpPr>
            <a:spLocks noGrp="1"/>
          </p:cNvSpPr>
          <p:nvPr/>
        </p:nvSpPr>
        <p:spPr>
          <a:xfrm>
            <a:off x="628650" y="6334125"/>
            <a:ext cx="8572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American Pyrotechnics Association  ·  September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548FBD-010E-4751-A1F5-DD08B0BB3167}"/>
              </a:ext>
            </a:extLst>
          </p:cNvPr>
          <p:cNvSpPr>
            <a:spLocks noGrp="1"/>
          </p:cNvSpPr>
          <p:nvPr/>
        </p:nvSpPr>
        <p:spPr>
          <a:xfrm>
            <a:off x="10982325" y="633412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buNone/>
              <a:def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68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2B1420-B2D5-4DD7-9E71-7D8B588ACE30}"/>
              </a:ext>
            </a:extLst>
          </p:cNvPr>
          <p:cNvSpPr>
            <a:spLocks noGrp="1"/>
          </p:cNvSpPr>
          <p:nvPr/>
        </p:nvSpPr>
        <p:spPr>
          <a:xfrm>
            <a:off x="628650" y="2247900"/>
            <a:ext cx="409575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4275" b="1">
                <a:solidFill>
                  <a:srgbClr val="303F86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303F86"/>
                </a:solidFill>
                <a:latin typeface="DejaVu Sans"/>
                <a:ea typeface="DejaVu Sans"/>
                <a:cs typeface="DejaVu Sans"/>
              </a:rPr>
              <a:t>GB 10631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3F1D59-D1FB-4DE8-96EF-46115C3EBF3C}"/>
              </a:ext>
            </a:extLst>
          </p:cNvPr>
          <p:cNvSpPr>
            <a:spLocks noGrp="1"/>
          </p:cNvSpPr>
          <p:nvPr/>
        </p:nvSpPr>
        <p:spPr>
          <a:xfrm>
            <a:off x="676275" y="2931089"/>
            <a:ext cx="5048250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Effective May 1,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6F494-1478-4E98-8EA0-6D43386221E9}"/>
              </a:ext>
            </a:extLst>
          </p:cNvPr>
          <p:cNvSpPr>
            <a:spLocks noGrp="1"/>
          </p:cNvSpPr>
          <p:nvPr/>
        </p:nvSpPr>
        <p:spPr>
          <a:xfrm>
            <a:off x="628650" y="3562350"/>
            <a:ext cx="51435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Dimensions, powder quantities, construction and factory license scope are receiving closer attention.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E3D5AF-C093-4AF4-870C-57C2BBDAB459}"/>
              </a:ext>
            </a:extLst>
          </p:cNvPr>
          <p:cNvSpPr>
            <a:spLocks noGrp="1"/>
          </p:cNvSpPr>
          <p:nvPr/>
        </p:nvSpPr>
        <p:spPr>
          <a:xfrm>
            <a:off x="6000750" y="2219325"/>
            <a:ext cx="19050" cy="3124200"/>
          </a:xfrm>
          <a:prstGeom prst="rect">
            <a:avLst/>
          </a:prstGeom>
          <a:solidFill>
            <a:srgbClr val="D8DCE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735D2-E4CE-4DDC-97C9-E7238E7E73DE}"/>
              </a:ext>
            </a:extLst>
          </p:cNvPr>
          <p:cNvSpPr>
            <a:spLocks noGrp="1"/>
          </p:cNvSpPr>
          <p:nvPr/>
        </p:nvSpPr>
        <p:spPr>
          <a:xfrm>
            <a:off x="6381750" y="2247900"/>
            <a:ext cx="4762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950" b="1">
                <a:solidFill>
                  <a:srgbClr val="191F6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Two issues to watch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8F50BE-8C26-458F-BB8E-93B27B475FE9}"/>
              </a:ext>
            </a:extLst>
          </p:cNvPr>
          <p:cNvSpPr>
            <a:spLocks noGrp="1"/>
          </p:cNvSpPr>
          <p:nvPr/>
        </p:nvSpPr>
        <p:spPr>
          <a:xfrm>
            <a:off x="6381750" y="2876550"/>
            <a:ext cx="4762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1">
                <a:solidFill>
                  <a:srgbClr val="D923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Customs classification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FDF587-E4BE-4DC3-801E-641ACC53411B}"/>
              </a:ext>
            </a:extLst>
          </p:cNvPr>
          <p:cNvSpPr>
            <a:spLocks noGrp="1"/>
          </p:cNvSpPr>
          <p:nvPr/>
        </p:nvSpPr>
        <p:spPr>
          <a:xfrm>
            <a:off x="6381750" y="3238500"/>
            <a:ext cx="485775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dirty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Industry reports say some products with an inside diameter above 30 mm have been classified as 1.3G in Hunan.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880F25-31A9-45F7-BB01-AB2AC1F77D34}"/>
              </a:ext>
            </a:extLst>
          </p:cNvPr>
          <p:cNvSpPr>
            <a:spLocks noGrp="1"/>
          </p:cNvSpPr>
          <p:nvPr/>
        </p:nvSpPr>
        <p:spPr>
          <a:xfrm>
            <a:off x="6381750" y="4324350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1">
                <a:solidFill>
                  <a:srgbClr val="D923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D9232F"/>
                </a:solidFill>
                <a:latin typeface="DejaVu Sans"/>
                <a:ea typeface="DejaVu Sans"/>
                <a:cs typeface="DejaVu Sans"/>
              </a:rPr>
              <a:t>Higher-risk products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C378CC-41EE-4752-A1B3-C80C7B781754}"/>
              </a:ext>
            </a:extLst>
          </p:cNvPr>
          <p:cNvSpPr>
            <a:spLocks noGrp="1"/>
          </p:cNvSpPr>
          <p:nvPr/>
        </p:nvSpPr>
        <p:spPr>
          <a:xfrm>
            <a:off x="6381750" y="4695825"/>
            <a:ext cx="4810125" cy="676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E2A56"/>
                </a:solidFill>
                <a:latin typeface="DejaVu Sans"/>
                <a:ea typeface="DejaVu Sans"/>
                <a:cs typeface="DejaVu Sans"/>
              </a:rPr>
              <a:t>Document 26 calls for faster phaseout of rockets, snappers and double-bang products.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57ECF0-9739-4EF0-8EF2-AEE4B8C608A3}"/>
              </a:ext>
            </a:extLst>
          </p:cNvPr>
          <p:cNvSpPr>
            <a:spLocks noGrp="1"/>
          </p:cNvSpPr>
          <p:nvPr/>
        </p:nvSpPr>
        <p:spPr>
          <a:xfrm>
            <a:off x="628650" y="5600700"/>
            <a:ext cx="10934700" cy="19050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090618-3F81-4E55-9D9C-AFA25BF21AD8}"/>
              </a:ext>
            </a:extLst>
          </p:cNvPr>
          <p:cNvSpPr>
            <a:spLocks noGrp="1"/>
          </p:cNvSpPr>
          <p:nvPr/>
        </p:nvSpPr>
        <p:spPr>
          <a:xfrm>
            <a:off x="628650" y="5724525"/>
            <a:ext cx="10715625" cy="447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75" b="1">
                <a:solidFill>
                  <a:srgbClr val="191F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91F6D"/>
                </a:solidFill>
                <a:latin typeface="DejaVu Sans"/>
                <a:ea typeface="DejaVu Sans"/>
                <a:cs typeface="DejaVu Sans"/>
              </a:rPr>
              <a:t>How these provisions apply to products made for export remains unclear.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744075" y="95487"/>
            <a:ext cx="1809750" cy="75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50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0067B54-0B31-4811-BFE4-C1FB728E70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9232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2FABF3-C763-4DB6-B526-8845534AE290}"/>
              </a:ext>
            </a:extLst>
          </p:cNvPr>
          <p:cNvSpPr>
            <a:spLocks noGrp="1"/>
          </p:cNvSpPr>
          <p:nvPr/>
        </p:nvSpPr>
        <p:spPr>
          <a:xfrm>
            <a:off x="628650" y="409575"/>
            <a:ext cx="9906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APA MEMBER BRIEFING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66C44F-F329-4AA6-A673-68BEEEDFA2ED}"/>
              </a:ext>
            </a:extLst>
          </p:cNvPr>
          <p:cNvSpPr>
            <a:spLocks noGrp="1"/>
          </p:cNvSpPr>
          <p:nvPr/>
        </p:nvSpPr>
        <p:spPr>
          <a:xfrm>
            <a:off x="628650" y="1000125"/>
            <a:ext cx="10906125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30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Four questions for U.S. importers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49588A-3784-4DEA-B763-302063B6B028}"/>
              </a:ext>
            </a:extLst>
          </p:cNvPr>
          <p:cNvSpPr>
            <a:spLocks noGrp="1"/>
          </p:cNvSpPr>
          <p:nvPr/>
        </p:nvSpPr>
        <p:spPr>
          <a:xfrm>
            <a:off x="628650" y="6334125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050" b="0">
                <a:solidFill>
                  <a:srgbClr val="E7E9F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E7E9F5"/>
                </a:solidFill>
                <a:latin typeface="DejaVu Sans"/>
                <a:ea typeface="DejaVu Sans"/>
                <a:cs typeface="DejaVu Sans"/>
              </a:rPr>
              <a:t>SEPTEMBER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BE4A94-75EE-4464-9787-81811F6FC524}"/>
              </a:ext>
            </a:extLst>
          </p:cNvPr>
          <p:cNvSpPr>
            <a:spLocks noGrp="1"/>
          </p:cNvSpPr>
          <p:nvPr/>
        </p:nvSpPr>
        <p:spPr>
          <a:xfrm>
            <a:off x="10972800" y="6334125"/>
            <a:ext cx="5905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buNone/>
              <a:defRPr sz="1050" b="0">
                <a:solidFill>
                  <a:srgbClr val="E7E9F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E7E9F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1408DE-5EAB-4B0C-ADB6-39433E9F7D50}"/>
              </a:ext>
            </a:extLst>
          </p:cNvPr>
          <p:cNvSpPr>
            <a:spLocks noGrp="1"/>
          </p:cNvSpPr>
          <p:nvPr/>
        </p:nvSpPr>
        <p:spPr>
          <a:xfrm>
            <a:off x="657225" y="2152650"/>
            <a:ext cx="704850" cy="5810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2400" b="1">
                <a:solidFill>
                  <a:srgbClr val="F3A0A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3A0AB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A09E8-4678-4F4B-B601-14070A948459}"/>
              </a:ext>
            </a:extLst>
          </p:cNvPr>
          <p:cNvSpPr>
            <a:spLocks noGrp="1"/>
          </p:cNvSpPr>
          <p:nvPr/>
        </p:nvSpPr>
        <p:spPr>
          <a:xfrm>
            <a:off x="1495425" y="2162175"/>
            <a:ext cx="21431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E7E9F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E7E9F5"/>
                </a:solidFill>
                <a:latin typeface="DejaVu Sans"/>
                <a:ea typeface="DejaVu Sans"/>
                <a:cs typeface="DejaVu Sans"/>
              </a:rPr>
              <a:t>ORDERS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289D93-8ECA-43C2-ABBD-29D0E5A7B5F2}"/>
              </a:ext>
            </a:extLst>
          </p:cNvPr>
          <p:cNvSpPr>
            <a:spLocks noGrp="1"/>
          </p:cNvSpPr>
          <p:nvPr/>
        </p:nvSpPr>
        <p:spPr>
          <a:xfrm>
            <a:off x="3714750" y="2133600"/>
            <a:ext cx="75628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What is the current status of each order?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974F4E-8187-40EB-B7B4-24567B717C8E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10934700" cy="9525"/>
          </a:xfrm>
          <a:prstGeom prst="rect">
            <a:avLst/>
          </a:prstGeom>
          <a:solidFill>
            <a:srgbClr val="626AA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8FDAFD-B00E-4484-BC1D-227E851E8878}"/>
              </a:ext>
            </a:extLst>
          </p:cNvPr>
          <p:cNvSpPr>
            <a:spLocks noGrp="1"/>
          </p:cNvSpPr>
          <p:nvPr/>
        </p:nvSpPr>
        <p:spPr>
          <a:xfrm>
            <a:off x="657225" y="3038475"/>
            <a:ext cx="704850" cy="5810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2400" b="1">
                <a:solidFill>
                  <a:srgbClr val="F3A0A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3A0A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7AD1C9-6F32-47D2-BD2C-770C806302FD}"/>
              </a:ext>
            </a:extLst>
          </p:cNvPr>
          <p:cNvSpPr>
            <a:spLocks noGrp="1"/>
          </p:cNvSpPr>
          <p:nvPr/>
        </p:nvSpPr>
        <p:spPr>
          <a:xfrm>
            <a:off x="1495425" y="3048000"/>
            <a:ext cx="21431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E7E9F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E7E9F5"/>
                </a:solidFill>
                <a:latin typeface="DejaVu Sans"/>
                <a:ea typeface="DejaVu Sans"/>
                <a:cs typeface="DejaVu Sans"/>
              </a:rPr>
              <a:t>FACTORIES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17943D-6B67-4A38-A5D2-0489EFAAB21A}"/>
              </a:ext>
            </a:extLst>
          </p:cNvPr>
          <p:cNvSpPr>
            <a:spLocks noGrp="1"/>
          </p:cNvSpPr>
          <p:nvPr/>
        </p:nvSpPr>
        <p:spPr>
          <a:xfrm>
            <a:off x="3714750" y="3019425"/>
            <a:ext cx="75628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Which factory is actually producing each product?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753A6C-B7EE-4356-938D-8488FE1094E8}"/>
              </a:ext>
            </a:extLst>
          </p:cNvPr>
          <p:cNvSpPr>
            <a:spLocks noGrp="1"/>
          </p:cNvSpPr>
          <p:nvPr/>
        </p:nvSpPr>
        <p:spPr>
          <a:xfrm>
            <a:off x="628650" y="3762375"/>
            <a:ext cx="10934700" cy="9525"/>
          </a:xfrm>
          <a:prstGeom prst="rect">
            <a:avLst/>
          </a:prstGeom>
          <a:solidFill>
            <a:srgbClr val="626AA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B0AA2-08AB-4EBD-9354-9EF779E8CD1B}"/>
              </a:ext>
            </a:extLst>
          </p:cNvPr>
          <p:cNvSpPr>
            <a:spLocks noGrp="1"/>
          </p:cNvSpPr>
          <p:nvPr/>
        </p:nvSpPr>
        <p:spPr>
          <a:xfrm>
            <a:off x="657225" y="3924300"/>
            <a:ext cx="704850" cy="5810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2400" b="1">
                <a:solidFill>
                  <a:srgbClr val="F3A0A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3A0A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E399E4-A491-4BD0-8AFC-3CA5698DCF04}"/>
              </a:ext>
            </a:extLst>
          </p:cNvPr>
          <p:cNvSpPr>
            <a:spLocks noGrp="1"/>
          </p:cNvSpPr>
          <p:nvPr/>
        </p:nvSpPr>
        <p:spPr>
          <a:xfrm>
            <a:off x="1495425" y="3933825"/>
            <a:ext cx="21431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E7E9F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E7E9F5"/>
                </a:solidFill>
                <a:latin typeface="DejaVu Sans"/>
                <a:ea typeface="DejaVu Sans"/>
                <a:cs typeface="DejaVu Sans"/>
              </a:rPr>
              <a:t>APPROVALS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4FCA35-EAB7-4D98-82CF-9B7C4078646F}"/>
              </a:ext>
            </a:extLst>
          </p:cNvPr>
          <p:cNvSpPr>
            <a:spLocks noGrp="1"/>
          </p:cNvSpPr>
          <p:nvPr/>
        </p:nvSpPr>
        <p:spPr>
          <a:xfrm>
            <a:off x="3714750" y="3905250"/>
            <a:ext cx="75628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Does that factory have full approval or only temporary authority?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B8E0A7-AD18-4AF8-9058-5DE9EE0FB9FF}"/>
              </a:ext>
            </a:extLst>
          </p:cNvPr>
          <p:cNvSpPr>
            <a:spLocks noGrp="1"/>
          </p:cNvSpPr>
          <p:nvPr/>
        </p:nvSpPr>
        <p:spPr>
          <a:xfrm>
            <a:off x="628650" y="4648200"/>
            <a:ext cx="10934700" cy="9525"/>
          </a:xfrm>
          <a:prstGeom prst="rect">
            <a:avLst/>
          </a:prstGeom>
          <a:solidFill>
            <a:srgbClr val="626AA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89621D-A15D-417F-BA34-3FB28197105F}"/>
              </a:ext>
            </a:extLst>
          </p:cNvPr>
          <p:cNvSpPr>
            <a:spLocks noGrp="1"/>
          </p:cNvSpPr>
          <p:nvPr/>
        </p:nvSpPr>
        <p:spPr>
          <a:xfrm>
            <a:off x="657225" y="4810125"/>
            <a:ext cx="704850" cy="5810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2400" b="1">
                <a:solidFill>
                  <a:srgbClr val="F3A0A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3A0A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C60155-2943-4540-91BC-8322784621AD}"/>
              </a:ext>
            </a:extLst>
          </p:cNvPr>
          <p:cNvSpPr>
            <a:spLocks noGrp="1"/>
          </p:cNvSpPr>
          <p:nvPr/>
        </p:nvSpPr>
        <p:spPr>
          <a:xfrm>
            <a:off x="1495425" y="4819650"/>
            <a:ext cx="21431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E7E9F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E7E9F5"/>
                </a:solidFill>
                <a:latin typeface="DejaVu Sans"/>
                <a:ea typeface="DejaVu Sans"/>
                <a:cs typeface="DejaVu Sans"/>
              </a:rPr>
              <a:t>PRODUCTS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53485A-3D6C-44AB-A0DF-196CFDA82E08}"/>
              </a:ext>
            </a:extLst>
          </p:cNvPr>
          <p:cNvSpPr>
            <a:spLocks noGrp="1"/>
          </p:cNvSpPr>
          <p:nvPr/>
        </p:nvSpPr>
        <p:spPr>
          <a:xfrm>
            <a:off x="3714750" y="4791075"/>
            <a:ext cx="75628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Could GB 10631 or emerging restrictions affect any item?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1165D-88A1-4F5E-BD14-758C1E3C5CED}"/>
              </a:ext>
            </a:extLst>
          </p:cNvPr>
          <p:cNvSpPr>
            <a:spLocks noGrp="1"/>
          </p:cNvSpPr>
          <p:nvPr/>
        </p:nvSpPr>
        <p:spPr>
          <a:xfrm>
            <a:off x="647700" y="582930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350" b="0">
                <a:solidFill>
                  <a:srgbClr val="E7E9F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E7E9F5"/>
                </a:solidFill>
                <a:latin typeface="DejaVu Sans"/>
                <a:ea typeface="DejaVu Sans"/>
                <a:cs typeface="DejaVu Sans"/>
              </a:rPr>
              <a:t>Also watch capacity, specialized production, product availability and pricing.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728170" y="219075"/>
            <a:ext cx="187966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05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AF7EAD-515F-02AB-D829-E5CF25D29BC7}"/>
              </a:ext>
            </a:extLst>
          </p:cNvPr>
          <p:cNvSpPr txBox="1"/>
          <p:nvPr/>
        </p:nvSpPr>
        <p:spPr>
          <a:xfrm>
            <a:off x="2175353" y="2736502"/>
            <a:ext cx="78412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Thank you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86974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95C1EB68D11A4E9930BE252CD49526" ma:contentTypeVersion="14" ma:contentTypeDescription="Create a new document." ma:contentTypeScope="" ma:versionID="01336307e0718bff4609e52183ea26ae">
  <xsd:schema xmlns:xsd="http://www.w3.org/2001/XMLSchema" xmlns:xs="http://www.w3.org/2001/XMLSchema" xmlns:p="http://schemas.microsoft.com/office/2006/metadata/properties" xmlns:ns2="796f79e9-9ceb-4f27-9a4d-47b73ef4eb07" xmlns:ns3="036de961-e51f-4930-8a6d-f696487cad62" targetNamespace="http://schemas.microsoft.com/office/2006/metadata/properties" ma:root="true" ma:fieldsID="1fa7e55310cdd67210efc605eef98794" ns2:_="" ns3:_="">
    <xsd:import namespace="796f79e9-9ceb-4f27-9a4d-47b73ef4eb07"/>
    <xsd:import namespace="036de961-e51f-4930-8a6d-f696487cad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6f79e9-9ceb-4f27-9a4d-47b73ef4e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e6a16d2-7abc-45f3-9325-019ee03e63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6de961-e51f-4930-8a6d-f696487cad6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70be61a-639b-4427-b712-1c0cb061494c}" ma:internalName="TaxCatchAll" ma:showField="CatchAllData" ma:web="036de961-e51f-4930-8a6d-f696487cad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6de961-e51f-4930-8a6d-f696487cad62" xsi:nil="true"/>
    <lcf76f155ced4ddcb4097134ff3c332f xmlns="796f79e9-9ceb-4f27-9a4d-47b73ef4eb0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A74FD6B-A909-4814-A5CC-95D9D2C064BD}"/>
</file>

<file path=customXml/itemProps2.xml><?xml version="1.0" encoding="utf-8"?>
<ds:datastoreItem xmlns:ds="http://schemas.openxmlformats.org/officeDocument/2006/customXml" ds:itemID="{5E9878B2-E6F8-4FFC-8A02-EC7621A984B2}"/>
</file>

<file path=customXml/itemProps3.xml><?xml version="1.0" encoding="utf-8"?>
<ds:datastoreItem xmlns:ds="http://schemas.openxmlformats.org/officeDocument/2006/customXml" ds:itemID="{5A320B4F-803E-4A7D-A83D-B0F06B26C061}"/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630</Words>
  <Application>Microsoft Macintosh PowerPoint</Application>
  <DocSecurity>0</DocSecurity>
  <PresentationFormat>Widescreen</PresentationFormat>
  <Paragraphs>81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DejaVu Sans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Herb Chan</cp:lastModifiedBy>
  <cp:revision>6</cp:revision>
  <dcterms:created xsi:type="dcterms:W3CDTF">2026-09-24T08:45:47Z</dcterms:created>
  <dcterms:modified xsi:type="dcterms:W3CDTF">2026-09-30T12:11:55Z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0x0101009D95C1EB68D11A4E9930BE252CD49526</vt:lpwstr>
  </property>
</Properties>
</file>