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67" r:id="rId2"/>
    <p:sldId id="276" r:id="rId3"/>
    <p:sldId id="277" r:id="rId4"/>
    <p:sldId id="278" r:id="rId5"/>
    <p:sldId id="275" r:id="rId6"/>
    <p:sldId id="279" r:id="rId7"/>
    <p:sldId id="262" r:id="rId8"/>
    <p:sldId id="264" r:id="rId9"/>
    <p:sldId id="266" r:id="rId10"/>
    <p:sldId id="274" r:id="rId11"/>
    <p:sldId id="271" r:id="rId12"/>
    <p:sldId id="272" r:id="rId13"/>
    <p:sldId id="270" r:id="rId14"/>
    <p:sldId id="27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16" d="100"/>
          <a:sy n="116" d="100"/>
        </p:scale>
        <p:origin x="86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Source: supplied Julie_Heckman_APA_media_inventory_2024-2026 V1(1).xlsx, Overview tab. It lists 78 / 212 / 115 entries in 2024 / 2025 / 2026 and 51 / 114 / 56 distinct media stories after review. Some raw Excel date cells contain incorrect underlying years. Counts are presented from the reviewed Overview tab, not from recalculating raw rows.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Source: APSEF May 12, 2026 release https://</a:t>
            </a:r>
            <a:r>
              <a:rPr dirty="0" err="1"/>
              <a:t>www.prnewswire.com</a:t>
            </a:r>
            <a:r>
              <a:rPr dirty="0"/>
              <a:t>/news-releases/national-firework-safety-initiative-expands-ahead-of-250th-fourth-of-july-302769063.html and supplied APSEF expansion infographic. APSEF did not identify all eight additional states by name in the cited release, so this slide does not put markers on an unlabeled U.S. map. The 18 Colorado formal adoptions and six additional independent replications are distinct figures.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These are proposed member actions. APSEF provides the playbook and resources, and its May 12, 2026 release describes possible business, school and youth partnerships. Sources: https://</a:t>
            </a:r>
            <a:r>
              <a:rPr dirty="0" err="1"/>
              <a:t>www.americanpyro.com</a:t>
            </a:r>
            <a:r>
              <a:rPr dirty="0"/>
              <a:t>/safety-foundation ; https://</a:t>
            </a:r>
            <a:r>
              <a:rPr dirty="0" err="1"/>
              <a:t>www.prnewswire.com</a:t>
            </a:r>
            <a:r>
              <a:rPr dirty="0"/>
              <a:t>/news-releases/national-firework-safety-initiative-expands-ahead-of-250th-fourth-of-july-302769063.html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0210F2-3308-F2B8-9C35-AD7D89C3BBA1}"/>
              </a:ext>
            </a:extLst>
          </p:cNvPr>
          <p:cNvPicPr>
            <a:picLocks noChangeAspect="1"/>
          </p:cNvPicPr>
          <p:nvPr/>
        </p:nvPicPr>
        <p:blipFill>
          <a:blip r:embed="rId2" cstate="screen">
            <a:extLst>
              <a:ext uri="{28A0092B-C50C-407E-A947-70E740481C1C}">
                <a14:useLocalDpi xmlns:a14="http://schemas.microsoft.com/office/drawing/2010/main"/>
              </a:ext>
            </a:extLst>
          </a:blip>
          <a:stretch/>
        </p:blipFill>
        <p:spPr>
          <a:xfrm>
            <a:off x="748572" y="480756"/>
            <a:ext cx="3981892" cy="1654585"/>
          </a:xfrm>
          <a:prstGeom prst="rect">
            <a:avLst/>
          </a:prstGeom>
        </p:spPr>
      </p:pic>
      <p:pic>
        <p:nvPicPr>
          <p:cNvPr id="6" name="Picture 5">
            <a:extLst>
              <a:ext uri="{FF2B5EF4-FFF2-40B4-BE49-F238E27FC236}">
                <a16:creationId xmlns:a16="http://schemas.microsoft.com/office/drawing/2014/main" id="{E2114CC3-1774-E51A-DA12-9BF5B561285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8487" cy="6858000"/>
          </a:xfrm>
          <a:prstGeom prst="rect">
            <a:avLst/>
          </a:prstGeom>
        </p:spPr>
      </p:pic>
    </p:spTree>
    <p:extLst>
      <p:ext uri="{BB962C8B-B14F-4D97-AF65-F5344CB8AC3E}">
        <p14:creationId xmlns:p14="http://schemas.microsoft.com/office/powerpoint/2010/main" val="4143544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DCD451-8514-CBE9-187E-EFB802F70353}"/>
              </a:ext>
            </a:extLst>
          </p:cNvPr>
          <p:cNvPicPr>
            <a:picLocks noChangeAspect="1"/>
          </p:cNvPicPr>
          <p:nvPr/>
        </p:nvPicPr>
        <p:blipFill>
          <a:blip r:embed="rId2" cstate="screen">
            <a:extLst>
              <a:ext uri="{28A0092B-C50C-407E-A947-70E740481C1C}">
                <a14:useLocalDpi xmlns:a14="http://schemas.microsoft.com/office/drawing/2010/main"/>
              </a:ext>
            </a:extLst>
          </a:blip>
          <a:srcRect t="-1454"/>
          <a:stretch>
            <a:fillRect/>
          </a:stretch>
        </p:blipFill>
        <p:spPr>
          <a:xfrm>
            <a:off x="1" y="-125260"/>
            <a:ext cx="12201084" cy="6983260"/>
          </a:xfrm>
          <a:prstGeom prst="rect">
            <a:avLst/>
          </a:prstGeom>
        </p:spPr>
      </p:pic>
    </p:spTree>
    <p:extLst>
      <p:ext uri="{BB962C8B-B14F-4D97-AF65-F5344CB8AC3E}">
        <p14:creationId xmlns:p14="http://schemas.microsoft.com/office/powerpoint/2010/main" val="657148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9A1100-84F3-045B-49B8-57D7C1E80E1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0"/>
            <a:ext cx="12179939" cy="6858000"/>
          </a:xfrm>
          <a:prstGeom prst="rect">
            <a:avLst/>
          </a:prstGeom>
        </p:spPr>
      </p:pic>
    </p:spTree>
    <p:extLst>
      <p:ext uri="{BB962C8B-B14F-4D97-AF65-F5344CB8AC3E}">
        <p14:creationId xmlns:p14="http://schemas.microsoft.com/office/powerpoint/2010/main" val="3310783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1E52FD-4F4D-AF73-04A2-C4E5CA1926E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
            <a:ext cx="12199244" cy="6858001"/>
          </a:xfrm>
          <a:prstGeom prst="rect">
            <a:avLst/>
          </a:prstGeom>
        </p:spPr>
      </p:pic>
    </p:spTree>
    <p:extLst>
      <p:ext uri="{BB962C8B-B14F-4D97-AF65-F5344CB8AC3E}">
        <p14:creationId xmlns:p14="http://schemas.microsoft.com/office/powerpoint/2010/main" val="1496704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F227F0-FA52-E3A8-4F65-BEADE00AB8ED}"/>
              </a:ext>
            </a:extLst>
          </p:cNvPr>
          <p:cNvPicPr>
            <a:picLocks noChangeAspect="1"/>
          </p:cNvPicPr>
          <p:nvPr/>
        </p:nvPicPr>
        <p:blipFill>
          <a:blip r:embed="rId2" cstate="screen">
            <a:extLst>
              <a:ext uri="{28A0092B-C50C-407E-A947-70E740481C1C}">
                <a14:useLocalDpi xmlns:a14="http://schemas.microsoft.com/office/drawing/2010/main"/>
              </a:ext>
            </a:extLst>
          </a:blip>
          <a:srcRect r="-1730" b="-1632"/>
          <a:stretch>
            <a:fillRect/>
          </a:stretch>
        </p:blipFill>
        <p:spPr>
          <a:xfrm>
            <a:off x="0" y="-110169"/>
            <a:ext cx="12427028" cy="7260115"/>
          </a:xfrm>
          <a:prstGeom prst="rect">
            <a:avLst/>
          </a:prstGeom>
        </p:spPr>
      </p:pic>
    </p:spTree>
    <p:extLst>
      <p:ext uri="{BB962C8B-B14F-4D97-AF65-F5344CB8AC3E}">
        <p14:creationId xmlns:p14="http://schemas.microsoft.com/office/powerpoint/2010/main" val="1790276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E9B900-5368-25CE-9D6E-35C796E80B8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3896" cy="6858000"/>
          </a:xfrm>
          <a:prstGeom prst="rect">
            <a:avLst/>
          </a:prstGeom>
        </p:spPr>
      </p:pic>
    </p:spTree>
    <p:extLst>
      <p:ext uri="{BB962C8B-B14F-4D97-AF65-F5344CB8AC3E}">
        <p14:creationId xmlns:p14="http://schemas.microsoft.com/office/powerpoint/2010/main" val="3413083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C1402A5-CA78-4444-9BDD-64AF6E917A8E}"/>
              </a:ext>
            </a:extLst>
          </p:cNvPr>
          <p:cNvSpPr>
            <a:spLocks noGrp="1"/>
          </p:cNvSpPr>
          <p:nvPr/>
        </p:nvSpPr>
        <p:spPr>
          <a:xfrm>
            <a:off x="628650" y="304800"/>
            <a:ext cx="6667500" cy="276225"/>
          </a:xfrm>
          <a:prstGeom prst="rect">
            <a:avLst/>
          </a:prstGeom>
          <a:noFill/>
          <a:ln w="0">
            <a:noFill/>
          </a:ln>
        </p:spPr>
        <p:txBody>
          <a:bodyPr anchor="ctr">
            <a:noAutofit/>
          </a:bodyPr>
          <a:lstStyle/>
          <a:p>
            <a:pPr algn="l">
              <a:buNone/>
              <a:defRPr sz="1125" b="1">
                <a:solidFill>
                  <a:srgbClr val="5D6688"/>
                </a:solidFill>
                <a:latin typeface="DejaVu Sans"/>
                <a:ea typeface="DejaVu Sans"/>
                <a:cs typeface="DejaVu Sans"/>
              </a:defRPr>
            </a:pPr>
            <a:r>
              <a:rPr sz="1125" b="1">
                <a:solidFill>
                  <a:srgbClr val="5D6688"/>
                </a:solidFill>
                <a:latin typeface="DejaVu Sans"/>
                <a:ea typeface="DejaVu Sans"/>
                <a:cs typeface="DejaVu Sans"/>
              </a:rPr>
              <a:t>APA MEMBER BRIEFING</a:t>
            </a:r>
          </a:p>
        </p:txBody>
      </p:sp>
      <p:sp>
        <p:nvSpPr>
          <p:cNvPr id="2" name="Rectangle 1">
            <a:extLst>
              <a:ext uri="{FF2B5EF4-FFF2-40B4-BE49-F238E27FC236}">
                <a16:creationId xmlns:a16="http://schemas.microsoft.com/office/drawing/2014/main" id="{5E07A4FF-3BF5-4578-85B1-2DAFDF36ACD4}"/>
              </a:ext>
            </a:extLst>
          </p:cNvPr>
          <p:cNvSpPr>
            <a:spLocks noGrp="1"/>
          </p:cNvSpPr>
          <p:nvPr/>
        </p:nvSpPr>
        <p:spPr>
          <a:xfrm>
            <a:off x="628650" y="781050"/>
            <a:ext cx="10953750" cy="857250"/>
          </a:xfrm>
          <a:prstGeom prst="rect">
            <a:avLst/>
          </a:prstGeom>
          <a:noFill/>
          <a:ln w="0">
            <a:noFill/>
          </a:ln>
        </p:spPr>
        <p:txBody>
          <a:bodyPr anchor="ctr">
            <a:noAutofit/>
          </a:bodyPr>
          <a:lstStyle/>
          <a:p>
            <a:pPr algn="l">
              <a:buNone/>
              <a:defRPr sz="3000" b="1">
                <a:solidFill>
                  <a:srgbClr val="191F6D"/>
                </a:solidFill>
                <a:latin typeface="DejaVu Sans"/>
                <a:ea typeface="DejaVu Sans"/>
                <a:cs typeface="DejaVu Sans"/>
              </a:defRPr>
            </a:pPr>
            <a:r>
              <a:rPr sz="3000" b="1" dirty="0">
                <a:solidFill>
                  <a:srgbClr val="191F6D"/>
                </a:solidFill>
                <a:latin typeface="DejaVu Sans"/>
                <a:ea typeface="DejaVu Sans"/>
                <a:cs typeface="DejaVu Sans"/>
              </a:rPr>
              <a:t>APA media </a:t>
            </a:r>
            <a:r>
              <a:rPr lang="en-US" sz="3000" b="1" dirty="0">
                <a:solidFill>
                  <a:srgbClr val="191F6D"/>
                </a:solidFill>
                <a:latin typeface="DejaVu Sans"/>
                <a:ea typeface="DejaVu Sans"/>
                <a:cs typeface="DejaVu Sans"/>
              </a:rPr>
              <a:t>coverage trends</a:t>
            </a:r>
            <a:endParaRPr sz="3000" b="1" dirty="0">
              <a:solidFill>
                <a:srgbClr val="191F6D"/>
              </a:solidFill>
              <a:latin typeface="DejaVu Sans"/>
              <a:ea typeface="DejaVu Sans"/>
              <a:cs typeface="DejaVu Sans"/>
            </a:endParaRPr>
          </a:p>
        </p:txBody>
      </p:sp>
      <p:sp>
        <p:nvSpPr>
          <p:cNvPr id="3" name="Rectangle 2">
            <a:extLst>
              <a:ext uri="{FF2B5EF4-FFF2-40B4-BE49-F238E27FC236}">
                <a16:creationId xmlns:a16="http://schemas.microsoft.com/office/drawing/2014/main" id="{31DF19BD-603A-49B4-972A-A804D1CA5F60}"/>
              </a:ext>
            </a:extLst>
          </p:cNvPr>
          <p:cNvSpPr>
            <a:spLocks noGrp="1"/>
          </p:cNvSpPr>
          <p:nvPr/>
        </p:nvSpPr>
        <p:spPr>
          <a:xfrm>
            <a:off x="628650" y="1819275"/>
            <a:ext cx="10934700" cy="28575"/>
          </a:xfrm>
          <a:prstGeom prst="rect">
            <a:avLst/>
          </a:prstGeom>
          <a:solidFill>
            <a:srgbClr val="D9232F"/>
          </a:solidFill>
          <a:ln w="0">
            <a:noFill/>
          </a:ln>
        </p:spPr>
        <p:txBody>
          <a:bodyPr/>
          <a:lstStyle/>
          <a:p>
            <a:endParaRPr/>
          </a:p>
        </p:txBody>
      </p:sp>
      <p:sp>
        <p:nvSpPr>
          <p:cNvPr id="4" name="Rectangle 3">
            <a:extLst>
              <a:ext uri="{FF2B5EF4-FFF2-40B4-BE49-F238E27FC236}">
                <a16:creationId xmlns:a16="http://schemas.microsoft.com/office/drawing/2014/main" id="{9C0236B7-3FCA-416D-A627-1A8D1C645F04}"/>
              </a:ext>
            </a:extLst>
          </p:cNvPr>
          <p:cNvSpPr>
            <a:spLocks noGrp="1"/>
          </p:cNvSpPr>
          <p:nvPr/>
        </p:nvSpPr>
        <p:spPr>
          <a:xfrm>
            <a:off x="628650" y="6334125"/>
            <a:ext cx="8572500" cy="266700"/>
          </a:xfrm>
          <a:prstGeom prst="rect">
            <a:avLst/>
          </a:prstGeom>
          <a:noFill/>
          <a:ln w="0">
            <a:noFill/>
          </a:ln>
        </p:spPr>
        <p:txBody>
          <a:bodyPr anchor="ctr">
            <a:noAutofit/>
          </a:bodyPr>
          <a:lstStyle/>
          <a:p>
            <a:pPr algn="l">
              <a:buNone/>
              <a:defRPr sz="1125" b="0">
                <a:solidFill>
                  <a:srgbClr val="5D6688"/>
                </a:solidFill>
                <a:latin typeface="DejaVu Sans"/>
                <a:ea typeface="DejaVu Sans"/>
                <a:cs typeface="DejaVu Sans"/>
              </a:defRPr>
            </a:pPr>
            <a:r>
              <a:rPr sz="1125" b="0">
                <a:solidFill>
                  <a:srgbClr val="5D6688"/>
                </a:solidFill>
                <a:latin typeface="DejaVu Sans"/>
                <a:ea typeface="DejaVu Sans"/>
                <a:cs typeface="DejaVu Sans"/>
              </a:rPr>
              <a:t>American Pyrotechnics Association  ·  September 2026</a:t>
            </a:r>
          </a:p>
        </p:txBody>
      </p:sp>
      <p:sp>
        <p:nvSpPr>
          <p:cNvPr id="5" name="Rectangle 4">
            <a:extLst>
              <a:ext uri="{FF2B5EF4-FFF2-40B4-BE49-F238E27FC236}">
                <a16:creationId xmlns:a16="http://schemas.microsoft.com/office/drawing/2014/main" id="{301D1350-D15A-4DEB-9612-AA1FABE58984}"/>
              </a:ext>
            </a:extLst>
          </p:cNvPr>
          <p:cNvSpPr>
            <a:spLocks noGrp="1"/>
          </p:cNvSpPr>
          <p:nvPr/>
        </p:nvSpPr>
        <p:spPr>
          <a:xfrm>
            <a:off x="10982325" y="6334125"/>
            <a:ext cx="571500" cy="266700"/>
          </a:xfrm>
          <a:prstGeom prst="rect">
            <a:avLst/>
          </a:prstGeom>
          <a:noFill/>
          <a:ln w="0">
            <a:noFill/>
          </a:ln>
        </p:spPr>
        <p:txBody>
          <a:bodyPr anchor="ctr">
            <a:noAutofit/>
          </a:bodyPr>
          <a:lstStyle/>
          <a:p>
            <a:pPr algn="r">
              <a:buNone/>
              <a:defRPr sz="1125" b="0">
                <a:solidFill>
                  <a:srgbClr val="5D6688"/>
                </a:solidFill>
                <a:latin typeface="DejaVu Sans"/>
                <a:ea typeface="DejaVu Sans"/>
                <a:cs typeface="DejaVu Sans"/>
              </a:defRPr>
            </a:pPr>
            <a:r>
              <a:rPr sz="1125" b="0">
                <a:solidFill>
                  <a:srgbClr val="5D6688"/>
                </a:solidFill>
                <a:latin typeface="DejaVu Sans"/>
                <a:ea typeface="DejaVu Sans"/>
                <a:cs typeface="DejaVu Sans"/>
              </a:rPr>
              <a:t>07</a:t>
            </a:r>
          </a:p>
        </p:txBody>
      </p:sp>
      <p:sp>
        <p:nvSpPr>
          <p:cNvPr id="6" name="Rectangle 5">
            <a:extLst>
              <a:ext uri="{FF2B5EF4-FFF2-40B4-BE49-F238E27FC236}">
                <a16:creationId xmlns:a16="http://schemas.microsoft.com/office/drawing/2014/main" id="{175E2691-D9EA-461C-98FE-48944A6DE039}"/>
              </a:ext>
            </a:extLst>
          </p:cNvPr>
          <p:cNvSpPr>
            <a:spLocks noGrp="1"/>
          </p:cNvSpPr>
          <p:nvPr/>
        </p:nvSpPr>
        <p:spPr>
          <a:xfrm>
            <a:off x="628650" y="2133600"/>
            <a:ext cx="10287000" cy="400050"/>
          </a:xfrm>
          <a:prstGeom prst="rect">
            <a:avLst/>
          </a:prstGeom>
          <a:noFill/>
          <a:ln w="0">
            <a:noFill/>
          </a:ln>
        </p:spPr>
        <p:txBody>
          <a:bodyPr anchor="ctr">
            <a:noAutofit/>
          </a:bodyPr>
          <a:lstStyle/>
          <a:p>
            <a:pPr algn="l">
              <a:buNone/>
              <a:defRPr sz="1875" b="0">
                <a:solidFill>
                  <a:srgbClr val="1E2A56"/>
                </a:solidFill>
                <a:latin typeface="DejaVu Sans"/>
                <a:ea typeface="DejaVu Sans"/>
                <a:cs typeface="DejaVu Sans"/>
              </a:defRPr>
            </a:pPr>
            <a:r>
              <a:rPr sz="1875" b="0">
                <a:solidFill>
                  <a:srgbClr val="1E2A56"/>
                </a:solidFill>
                <a:latin typeface="DejaVu Sans"/>
                <a:ea typeface="DejaVu Sans"/>
                <a:cs typeface="DejaVu Sans"/>
              </a:rPr>
              <a:t>Distinct stories recorded in the supplied file</a:t>
            </a:r>
          </a:p>
        </p:txBody>
      </p:sp>
      <p:sp>
        <p:nvSpPr>
          <p:cNvPr id="7" name="Rectangle 6">
            <a:extLst>
              <a:ext uri="{FF2B5EF4-FFF2-40B4-BE49-F238E27FC236}">
                <a16:creationId xmlns:a16="http://schemas.microsoft.com/office/drawing/2014/main" id="{24F9E25B-650B-4166-925D-C055D9BF3EC2}"/>
              </a:ext>
            </a:extLst>
          </p:cNvPr>
          <p:cNvSpPr>
            <a:spLocks noGrp="1"/>
          </p:cNvSpPr>
          <p:nvPr/>
        </p:nvSpPr>
        <p:spPr>
          <a:xfrm>
            <a:off x="638175" y="2876550"/>
            <a:ext cx="3124200" cy="38100"/>
          </a:xfrm>
          <a:prstGeom prst="rect">
            <a:avLst/>
          </a:prstGeom>
          <a:solidFill>
            <a:srgbClr val="D9232F"/>
          </a:solidFill>
          <a:ln w="0">
            <a:noFill/>
          </a:ln>
        </p:spPr>
        <p:txBody>
          <a:bodyPr/>
          <a:lstStyle/>
          <a:p>
            <a:endParaRPr/>
          </a:p>
        </p:txBody>
      </p:sp>
      <p:sp>
        <p:nvSpPr>
          <p:cNvPr id="8" name="Rectangle 7">
            <a:extLst>
              <a:ext uri="{FF2B5EF4-FFF2-40B4-BE49-F238E27FC236}">
                <a16:creationId xmlns:a16="http://schemas.microsoft.com/office/drawing/2014/main" id="{94F919B8-FE23-4761-815F-E78B2AF908EA}"/>
              </a:ext>
            </a:extLst>
          </p:cNvPr>
          <p:cNvSpPr>
            <a:spLocks noGrp="1"/>
          </p:cNvSpPr>
          <p:nvPr/>
        </p:nvSpPr>
        <p:spPr>
          <a:xfrm>
            <a:off x="638175" y="3152775"/>
            <a:ext cx="3124200" cy="409575"/>
          </a:xfrm>
          <a:prstGeom prst="rect">
            <a:avLst/>
          </a:prstGeom>
          <a:noFill/>
          <a:ln w="0">
            <a:noFill/>
          </a:ln>
        </p:spPr>
        <p:txBody>
          <a:bodyPr anchor="ctr">
            <a:noAutofit/>
          </a:bodyPr>
          <a:lstStyle/>
          <a:p>
            <a:pPr algn="l">
              <a:buNone/>
              <a:defRPr sz="1500" b="1">
                <a:solidFill>
                  <a:srgbClr val="5D6688"/>
                </a:solidFill>
                <a:latin typeface="DejaVu Sans"/>
                <a:ea typeface="DejaVu Sans"/>
                <a:cs typeface="DejaVu Sans"/>
              </a:defRPr>
            </a:pPr>
            <a:r>
              <a:rPr sz="1500" b="1">
                <a:solidFill>
                  <a:srgbClr val="5D6688"/>
                </a:solidFill>
                <a:latin typeface="DejaVu Sans"/>
                <a:ea typeface="DejaVu Sans"/>
                <a:cs typeface="DejaVu Sans"/>
              </a:rPr>
              <a:t>2024</a:t>
            </a:r>
          </a:p>
        </p:txBody>
      </p:sp>
      <p:sp>
        <p:nvSpPr>
          <p:cNvPr id="9" name="Rectangle 8">
            <a:extLst>
              <a:ext uri="{FF2B5EF4-FFF2-40B4-BE49-F238E27FC236}">
                <a16:creationId xmlns:a16="http://schemas.microsoft.com/office/drawing/2014/main" id="{8B1FDE22-9215-41C1-AC3D-1C5455B59EAE}"/>
              </a:ext>
            </a:extLst>
          </p:cNvPr>
          <p:cNvSpPr>
            <a:spLocks noGrp="1"/>
          </p:cNvSpPr>
          <p:nvPr/>
        </p:nvSpPr>
        <p:spPr>
          <a:xfrm>
            <a:off x="638175" y="3619500"/>
            <a:ext cx="3124200" cy="952500"/>
          </a:xfrm>
          <a:prstGeom prst="rect">
            <a:avLst/>
          </a:prstGeom>
          <a:noFill/>
          <a:ln w="0">
            <a:noFill/>
          </a:ln>
        </p:spPr>
        <p:txBody>
          <a:bodyPr anchor="ctr">
            <a:noAutofit/>
          </a:bodyPr>
          <a:lstStyle/>
          <a:p>
            <a:pPr algn="l">
              <a:buNone/>
              <a:defRPr sz="4800" b="1">
                <a:solidFill>
                  <a:srgbClr val="D9232F"/>
                </a:solidFill>
                <a:latin typeface="DejaVu Sans"/>
                <a:ea typeface="DejaVu Sans"/>
                <a:cs typeface="DejaVu Sans"/>
              </a:defRPr>
            </a:pPr>
            <a:r>
              <a:rPr sz="4800" b="1">
                <a:solidFill>
                  <a:srgbClr val="D9232F"/>
                </a:solidFill>
                <a:latin typeface="DejaVu Sans"/>
                <a:ea typeface="DejaVu Sans"/>
                <a:cs typeface="DejaVu Sans"/>
              </a:rPr>
              <a:t>51</a:t>
            </a:r>
          </a:p>
        </p:txBody>
      </p:sp>
      <p:sp>
        <p:nvSpPr>
          <p:cNvPr id="10" name="Rectangle 9">
            <a:extLst>
              <a:ext uri="{FF2B5EF4-FFF2-40B4-BE49-F238E27FC236}">
                <a16:creationId xmlns:a16="http://schemas.microsoft.com/office/drawing/2014/main" id="{15247A42-3219-49AF-9463-9B612210DC0F}"/>
              </a:ext>
            </a:extLst>
          </p:cNvPr>
          <p:cNvSpPr>
            <a:spLocks noGrp="1"/>
          </p:cNvSpPr>
          <p:nvPr/>
        </p:nvSpPr>
        <p:spPr>
          <a:xfrm>
            <a:off x="638175" y="4686300"/>
            <a:ext cx="3124200" cy="523875"/>
          </a:xfrm>
          <a:prstGeom prst="rect">
            <a:avLst/>
          </a:prstGeom>
          <a:noFill/>
          <a:ln w="0">
            <a:noFill/>
          </a:ln>
        </p:spPr>
        <p:txBody>
          <a:bodyPr anchor="ctr">
            <a:noAutofit/>
          </a:bodyPr>
          <a:lstStyle/>
          <a:p>
            <a:pPr algn="l">
              <a:buNone/>
              <a:defRPr sz="1575" b="0">
                <a:solidFill>
                  <a:srgbClr val="1E2A56"/>
                </a:solidFill>
                <a:latin typeface="DejaVu Sans"/>
                <a:ea typeface="DejaVu Sans"/>
                <a:cs typeface="DejaVu Sans"/>
              </a:defRPr>
            </a:pPr>
            <a:r>
              <a:rPr sz="1575" b="0">
                <a:solidFill>
                  <a:srgbClr val="1E2A56"/>
                </a:solidFill>
                <a:latin typeface="DejaVu Sans"/>
                <a:ea typeface="DejaVu Sans"/>
                <a:cs typeface="DejaVu Sans"/>
              </a:rPr>
              <a:t>Full year</a:t>
            </a:r>
          </a:p>
        </p:txBody>
      </p:sp>
      <p:sp>
        <p:nvSpPr>
          <p:cNvPr id="11" name="Rectangle 10">
            <a:extLst>
              <a:ext uri="{FF2B5EF4-FFF2-40B4-BE49-F238E27FC236}">
                <a16:creationId xmlns:a16="http://schemas.microsoft.com/office/drawing/2014/main" id="{9C5962E9-B100-4A7C-AAAC-0E2975E01967}"/>
              </a:ext>
            </a:extLst>
          </p:cNvPr>
          <p:cNvSpPr>
            <a:spLocks noGrp="1"/>
          </p:cNvSpPr>
          <p:nvPr/>
        </p:nvSpPr>
        <p:spPr>
          <a:xfrm>
            <a:off x="4400550" y="2876550"/>
            <a:ext cx="3124200" cy="38100"/>
          </a:xfrm>
          <a:prstGeom prst="rect">
            <a:avLst/>
          </a:prstGeom>
          <a:solidFill>
            <a:srgbClr val="D9232F"/>
          </a:solidFill>
          <a:ln w="0">
            <a:noFill/>
          </a:ln>
        </p:spPr>
        <p:txBody>
          <a:bodyPr/>
          <a:lstStyle/>
          <a:p>
            <a:endParaRPr/>
          </a:p>
        </p:txBody>
      </p:sp>
      <p:sp>
        <p:nvSpPr>
          <p:cNvPr id="12" name="Rectangle 11">
            <a:extLst>
              <a:ext uri="{FF2B5EF4-FFF2-40B4-BE49-F238E27FC236}">
                <a16:creationId xmlns:a16="http://schemas.microsoft.com/office/drawing/2014/main" id="{209422C0-6716-47DA-BAC8-A2A7214D7DEE}"/>
              </a:ext>
            </a:extLst>
          </p:cNvPr>
          <p:cNvSpPr>
            <a:spLocks noGrp="1"/>
          </p:cNvSpPr>
          <p:nvPr/>
        </p:nvSpPr>
        <p:spPr>
          <a:xfrm>
            <a:off x="4400550" y="3152775"/>
            <a:ext cx="3124200" cy="409575"/>
          </a:xfrm>
          <a:prstGeom prst="rect">
            <a:avLst/>
          </a:prstGeom>
          <a:noFill/>
          <a:ln w="0">
            <a:noFill/>
          </a:ln>
        </p:spPr>
        <p:txBody>
          <a:bodyPr anchor="ctr">
            <a:noAutofit/>
          </a:bodyPr>
          <a:lstStyle/>
          <a:p>
            <a:pPr algn="l">
              <a:buNone/>
              <a:defRPr sz="1500" b="1">
                <a:solidFill>
                  <a:srgbClr val="5D6688"/>
                </a:solidFill>
                <a:latin typeface="DejaVu Sans"/>
                <a:ea typeface="DejaVu Sans"/>
                <a:cs typeface="DejaVu Sans"/>
              </a:defRPr>
            </a:pPr>
            <a:r>
              <a:rPr sz="1500" b="1">
                <a:solidFill>
                  <a:srgbClr val="5D6688"/>
                </a:solidFill>
                <a:latin typeface="DejaVu Sans"/>
                <a:ea typeface="DejaVu Sans"/>
                <a:cs typeface="DejaVu Sans"/>
              </a:rPr>
              <a:t>2025</a:t>
            </a:r>
          </a:p>
        </p:txBody>
      </p:sp>
      <p:sp>
        <p:nvSpPr>
          <p:cNvPr id="13" name="Rectangle 12">
            <a:extLst>
              <a:ext uri="{FF2B5EF4-FFF2-40B4-BE49-F238E27FC236}">
                <a16:creationId xmlns:a16="http://schemas.microsoft.com/office/drawing/2014/main" id="{D7BAA4E1-04C2-45B1-A5A4-8ED4923451CA}"/>
              </a:ext>
            </a:extLst>
          </p:cNvPr>
          <p:cNvSpPr>
            <a:spLocks noGrp="1"/>
          </p:cNvSpPr>
          <p:nvPr/>
        </p:nvSpPr>
        <p:spPr>
          <a:xfrm>
            <a:off x="4400550" y="3619500"/>
            <a:ext cx="3124200" cy="952500"/>
          </a:xfrm>
          <a:prstGeom prst="rect">
            <a:avLst/>
          </a:prstGeom>
          <a:noFill/>
          <a:ln w="0">
            <a:noFill/>
          </a:ln>
        </p:spPr>
        <p:txBody>
          <a:bodyPr anchor="ctr">
            <a:noAutofit/>
          </a:bodyPr>
          <a:lstStyle/>
          <a:p>
            <a:pPr algn="l">
              <a:buNone/>
              <a:defRPr sz="4800" b="1">
                <a:solidFill>
                  <a:srgbClr val="D9232F"/>
                </a:solidFill>
                <a:latin typeface="DejaVu Sans"/>
                <a:ea typeface="DejaVu Sans"/>
                <a:cs typeface="DejaVu Sans"/>
              </a:defRPr>
            </a:pPr>
            <a:r>
              <a:rPr sz="4800" b="1">
                <a:solidFill>
                  <a:srgbClr val="D9232F"/>
                </a:solidFill>
                <a:latin typeface="DejaVu Sans"/>
                <a:ea typeface="DejaVu Sans"/>
                <a:cs typeface="DejaVu Sans"/>
              </a:rPr>
              <a:t>114</a:t>
            </a:r>
          </a:p>
        </p:txBody>
      </p:sp>
      <p:sp>
        <p:nvSpPr>
          <p:cNvPr id="14" name="Rectangle 13">
            <a:extLst>
              <a:ext uri="{FF2B5EF4-FFF2-40B4-BE49-F238E27FC236}">
                <a16:creationId xmlns:a16="http://schemas.microsoft.com/office/drawing/2014/main" id="{8FCBC926-8043-403E-8C9A-5921D566FF37}"/>
              </a:ext>
            </a:extLst>
          </p:cNvPr>
          <p:cNvSpPr>
            <a:spLocks noGrp="1"/>
          </p:cNvSpPr>
          <p:nvPr/>
        </p:nvSpPr>
        <p:spPr>
          <a:xfrm>
            <a:off x="4400550" y="4686300"/>
            <a:ext cx="3124200" cy="523875"/>
          </a:xfrm>
          <a:prstGeom prst="rect">
            <a:avLst/>
          </a:prstGeom>
          <a:noFill/>
          <a:ln w="0">
            <a:noFill/>
          </a:ln>
        </p:spPr>
        <p:txBody>
          <a:bodyPr anchor="ctr">
            <a:noAutofit/>
          </a:bodyPr>
          <a:lstStyle/>
          <a:p>
            <a:pPr algn="l">
              <a:buNone/>
              <a:defRPr sz="1575" b="0">
                <a:solidFill>
                  <a:srgbClr val="1E2A56"/>
                </a:solidFill>
                <a:latin typeface="DejaVu Sans"/>
                <a:ea typeface="DejaVu Sans"/>
                <a:cs typeface="DejaVu Sans"/>
              </a:defRPr>
            </a:pPr>
            <a:r>
              <a:rPr sz="1575" b="0">
                <a:solidFill>
                  <a:srgbClr val="1E2A56"/>
                </a:solidFill>
                <a:latin typeface="DejaVu Sans"/>
                <a:ea typeface="DejaVu Sans"/>
                <a:cs typeface="DejaVu Sans"/>
              </a:rPr>
              <a:t>Full year</a:t>
            </a:r>
          </a:p>
        </p:txBody>
      </p:sp>
      <p:sp>
        <p:nvSpPr>
          <p:cNvPr id="15" name="Rectangle 14">
            <a:extLst>
              <a:ext uri="{FF2B5EF4-FFF2-40B4-BE49-F238E27FC236}">
                <a16:creationId xmlns:a16="http://schemas.microsoft.com/office/drawing/2014/main" id="{3A637CCF-F328-4F81-95EA-1D97E0D3380B}"/>
              </a:ext>
            </a:extLst>
          </p:cNvPr>
          <p:cNvSpPr>
            <a:spLocks noGrp="1"/>
          </p:cNvSpPr>
          <p:nvPr/>
        </p:nvSpPr>
        <p:spPr>
          <a:xfrm>
            <a:off x="8162925" y="2876550"/>
            <a:ext cx="3124200" cy="38100"/>
          </a:xfrm>
          <a:prstGeom prst="rect">
            <a:avLst/>
          </a:prstGeom>
          <a:solidFill>
            <a:srgbClr val="303F86"/>
          </a:solidFill>
          <a:ln w="0">
            <a:noFill/>
          </a:ln>
        </p:spPr>
        <p:txBody>
          <a:bodyPr/>
          <a:lstStyle/>
          <a:p>
            <a:endParaRPr/>
          </a:p>
        </p:txBody>
      </p:sp>
      <p:sp>
        <p:nvSpPr>
          <p:cNvPr id="16" name="Rectangle 15">
            <a:extLst>
              <a:ext uri="{FF2B5EF4-FFF2-40B4-BE49-F238E27FC236}">
                <a16:creationId xmlns:a16="http://schemas.microsoft.com/office/drawing/2014/main" id="{8E38F733-A8A5-4C2E-978D-C37E663EF9F8}"/>
              </a:ext>
            </a:extLst>
          </p:cNvPr>
          <p:cNvSpPr>
            <a:spLocks noGrp="1"/>
          </p:cNvSpPr>
          <p:nvPr/>
        </p:nvSpPr>
        <p:spPr>
          <a:xfrm>
            <a:off x="8162925" y="3152775"/>
            <a:ext cx="3124200" cy="409575"/>
          </a:xfrm>
          <a:prstGeom prst="rect">
            <a:avLst/>
          </a:prstGeom>
          <a:noFill/>
          <a:ln w="0">
            <a:noFill/>
          </a:ln>
        </p:spPr>
        <p:txBody>
          <a:bodyPr anchor="ctr">
            <a:noAutofit/>
          </a:bodyPr>
          <a:lstStyle/>
          <a:p>
            <a:pPr algn="l">
              <a:buNone/>
              <a:defRPr sz="1500" b="1">
                <a:solidFill>
                  <a:srgbClr val="5D6688"/>
                </a:solidFill>
                <a:latin typeface="DejaVu Sans"/>
                <a:ea typeface="DejaVu Sans"/>
                <a:cs typeface="DejaVu Sans"/>
              </a:defRPr>
            </a:pPr>
            <a:r>
              <a:rPr sz="1500" b="1">
                <a:solidFill>
                  <a:srgbClr val="5D6688"/>
                </a:solidFill>
                <a:latin typeface="DejaVu Sans"/>
                <a:ea typeface="DejaVu Sans"/>
                <a:cs typeface="DejaVu Sans"/>
              </a:rPr>
              <a:t>2026</a:t>
            </a:r>
          </a:p>
        </p:txBody>
      </p:sp>
      <p:sp>
        <p:nvSpPr>
          <p:cNvPr id="17" name="Rectangle 16">
            <a:extLst>
              <a:ext uri="{FF2B5EF4-FFF2-40B4-BE49-F238E27FC236}">
                <a16:creationId xmlns:a16="http://schemas.microsoft.com/office/drawing/2014/main" id="{FD54A8D5-4BCE-425A-A4D6-88A48A513B26}"/>
              </a:ext>
            </a:extLst>
          </p:cNvPr>
          <p:cNvSpPr>
            <a:spLocks noGrp="1"/>
          </p:cNvSpPr>
          <p:nvPr/>
        </p:nvSpPr>
        <p:spPr>
          <a:xfrm>
            <a:off x="8162925" y="3619500"/>
            <a:ext cx="3124200" cy="952500"/>
          </a:xfrm>
          <a:prstGeom prst="rect">
            <a:avLst/>
          </a:prstGeom>
          <a:noFill/>
          <a:ln w="0">
            <a:noFill/>
          </a:ln>
        </p:spPr>
        <p:txBody>
          <a:bodyPr anchor="ctr">
            <a:noAutofit/>
          </a:bodyPr>
          <a:lstStyle/>
          <a:p>
            <a:pPr algn="l">
              <a:buNone/>
              <a:defRPr sz="4800" b="1">
                <a:solidFill>
                  <a:srgbClr val="303F86"/>
                </a:solidFill>
                <a:latin typeface="DejaVu Sans"/>
                <a:ea typeface="DejaVu Sans"/>
                <a:cs typeface="DejaVu Sans"/>
              </a:defRPr>
            </a:pPr>
            <a:r>
              <a:rPr sz="4800" b="1">
                <a:solidFill>
                  <a:srgbClr val="303F86"/>
                </a:solidFill>
                <a:latin typeface="DejaVu Sans"/>
                <a:ea typeface="DejaVu Sans"/>
                <a:cs typeface="DejaVu Sans"/>
              </a:rPr>
              <a:t>56</a:t>
            </a:r>
          </a:p>
        </p:txBody>
      </p:sp>
      <p:sp>
        <p:nvSpPr>
          <p:cNvPr id="18" name="Rectangle 17">
            <a:extLst>
              <a:ext uri="{FF2B5EF4-FFF2-40B4-BE49-F238E27FC236}">
                <a16:creationId xmlns:a16="http://schemas.microsoft.com/office/drawing/2014/main" id="{2DC71D54-B15D-4639-AAA1-07C4B4E2E2A3}"/>
              </a:ext>
            </a:extLst>
          </p:cNvPr>
          <p:cNvSpPr>
            <a:spLocks noGrp="1"/>
          </p:cNvSpPr>
          <p:nvPr/>
        </p:nvSpPr>
        <p:spPr>
          <a:xfrm>
            <a:off x="8162925" y="4686300"/>
            <a:ext cx="3124200" cy="523875"/>
          </a:xfrm>
          <a:prstGeom prst="rect">
            <a:avLst/>
          </a:prstGeom>
          <a:noFill/>
          <a:ln w="0">
            <a:noFill/>
          </a:ln>
        </p:spPr>
        <p:txBody>
          <a:bodyPr anchor="ctr">
            <a:noAutofit/>
          </a:bodyPr>
          <a:lstStyle/>
          <a:p>
            <a:pPr algn="l">
              <a:buNone/>
              <a:defRPr sz="1575" b="0">
                <a:solidFill>
                  <a:srgbClr val="1E2A56"/>
                </a:solidFill>
                <a:latin typeface="DejaVu Sans"/>
                <a:ea typeface="DejaVu Sans"/>
                <a:cs typeface="DejaVu Sans"/>
              </a:defRPr>
            </a:pPr>
            <a:r>
              <a:rPr sz="1575" b="0">
                <a:solidFill>
                  <a:srgbClr val="1E2A56"/>
                </a:solidFill>
                <a:latin typeface="DejaVu Sans"/>
                <a:ea typeface="DejaVu Sans"/>
                <a:cs typeface="DejaVu Sans"/>
              </a:rPr>
              <a:t>Through September 23</a:t>
            </a:r>
          </a:p>
        </p:txBody>
      </p:sp>
      <p:sp>
        <p:nvSpPr>
          <p:cNvPr id="19" name="Rectangle 18">
            <a:extLst>
              <a:ext uri="{FF2B5EF4-FFF2-40B4-BE49-F238E27FC236}">
                <a16:creationId xmlns:a16="http://schemas.microsoft.com/office/drawing/2014/main" id="{4896E19A-DABD-43CA-A5A1-63796A9BBEF8}"/>
              </a:ext>
            </a:extLst>
          </p:cNvPr>
          <p:cNvSpPr>
            <a:spLocks noGrp="1"/>
          </p:cNvSpPr>
          <p:nvPr/>
        </p:nvSpPr>
        <p:spPr>
          <a:xfrm>
            <a:off x="628650" y="5429250"/>
            <a:ext cx="10477500" cy="323850"/>
          </a:xfrm>
          <a:prstGeom prst="rect">
            <a:avLst/>
          </a:prstGeom>
          <a:noFill/>
          <a:ln w="0">
            <a:noFill/>
          </a:ln>
        </p:spPr>
        <p:txBody>
          <a:bodyPr anchor="ctr">
            <a:noAutofit/>
          </a:bodyPr>
          <a:lstStyle/>
          <a:p>
            <a:pPr algn="l">
              <a:buNone/>
              <a:defRPr sz="1425" b="0">
                <a:solidFill>
                  <a:srgbClr val="1E2A56"/>
                </a:solidFill>
                <a:latin typeface="DejaVu Sans"/>
                <a:ea typeface="DejaVu Sans"/>
                <a:cs typeface="DejaVu Sans"/>
              </a:defRPr>
            </a:pPr>
            <a:r>
              <a:rPr sz="1425" b="1">
                <a:solidFill>
                  <a:srgbClr val="1E2A56"/>
                </a:solidFill>
                <a:latin typeface="DejaVu Sans"/>
                <a:ea typeface="DejaVu Sans"/>
                <a:cs typeface="DejaVu Sans"/>
              </a:rPr>
              <a:t>The latest 2026 item listed is dated September 12.</a:t>
            </a:r>
          </a:p>
        </p:txBody>
      </p:sp>
      <p:sp>
        <p:nvSpPr>
          <p:cNvPr id="20" name="Rectangle 19">
            <a:extLst>
              <a:ext uri="{FF2B5EF4-FFF2-40B4-BE49-F238E27FC236}">
                <a16:creationId xmlns:a16="http://schemas.microsoft.com/office/drawing/2014/main" id="{4525938B-785D-437B-91F6-9520B78D36D4}"/>
              </a:ext>
            </a:extLst>
          </p:cNvPr>
          <p:cNvSpPr>
            <a:spLocks noGrp="1"/>
          </p:cNvSpPr>
          <p:nvPr/>
        </p:nvSpPr>
        <p:spPr>
          <a:xfrm>
            <a:off x="628650" y="5819775"/>
            <a:ext cx="10858500" cy="457200"/>
          </a:xfrm>
          <a:prstGeom prst="rect">
            <a:avLst/>
          </a:prstGeom>
          <a:noFill/>
          <a:ln w="0">
            <a:noFill/>
          </a:ln>
        </p:spPr>
        <p:txBody>
          <a:bodyPr anchor="ctr">
            <a:noAutofit/>
          </a:bodyPr>
          <a:lstStyle/>
          <a:p>
            <a:pPr algn="l">
              <a:buNone/>
              <a:defRPr sz="1275" b="0">
                <a:solidFill>
                  <a:srgbClr val="5D6688"/>
                </a:solidFill>
                <a:latin typeface="DejaVu Sans"/>
                <a:ea typeface="DejaVu Sans"/>
                <a:cs typeface="DejaVu Sans"/>
              </a:defRPr>
            </a:pPr>
            <a:r>
              <a:rPr sz="1275" b="0">
                <a:solidFill>
                  <a:srgbClr val="5D6688"/>
                </a:solidFill>
                <a:latin typeface="DejaVu Sans"/>
                <a:ea typeface="DejaVu Sans"/>
                <a:cs typeface="DejaVu Sans"/>
              </a:rPr>
              <a:t>Selected inventory, not a census of all coverage. The partial 2026 period is not directly comparable with full years.</a:t>
            </a:r>
          </a:p>
        </p:txBody>
      </p:sp>
      <p:pic>
        <p:nvPicPr>
          <p:cNvPr id="43" name="Picture 42"/>
          <p:cNvPicPr>
            <a:picLocks noChangeAspect="1"/>
          </p:cNvPicPr>
          <p:nvPr/>
        </p:nvPicPr>
        <p:blipFill>
          <a:blip r:embed="rId3" cstate="screen">
            <a:extLst>
              <a:ext uri="{28A0092B-C50C-407E-A947-70E740481C1C}">
                <a14:useLocalDpi xmlns:a14="http://schemas.microsoft.com/office/drawing/2010/main"/>
              </a:ext>
            </a:extLst>
          </a:blip>
          <a:stretch/>
        </p:blipFill>
        <p:spPr>
          <a:xfrm>
            <a:off x="9744075" y="95487"/>
            <a:ext cx="1809750" cy="752001"/>
          </a:xfrm>
          <a:prstGeom prst="rect">
            <a:avLst/>
          </a:prstGeom>
        </p:spPr>
      </p:pic>
      <p:pic>
        <p:nvPicPr>
          <p:cNvPr id="23" name="Picture 22">
            <a:extLst>
              <a:ext uri="{FF2B5EF4-FFF2-40B4-BE49-F238E27FC236}">
                <a16:creationId xmlns:a16="http://schemas.microsoft.com/office/drawing/2014/main" id="{6ACE2A5A-652C-9387-DE3D-0971C5225A2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984" y="-35958"/>
            <a:ext cx="12262445" cy="6893957"/>
          </a:xfrm>
          <a:prstGeom prst="rect">
            <a:avLst/>
          </a:prstGeom>
        </p:spPr>
      </p:pic>
      <p:sp>
        <p:nvSpPr>
          <p:cNvPr id="22" name="Rectangle 21">
            <a:extLst>
              <a:ext uri="{FF2B5EF4-FFF2-40B4-BE49-F238E27FC236}">
                <a16:creationId xmlns:a16="http://schemas.microsoft.com/office/drawing/2014/main" id="{9FADA541-EC86-F4D1-34CD-AD38C49118EE}"/>
              </a:ext>
            </a:extLst>
          </p:cNvPr>
          <p:cNvSpPr/>
          <p:nvPr/>
        </p:nvSpPr>
        <p:spPr>
          <a:xfrm>
            <a:off x="0" y="6438900"/>
            <a:ext cx="10108504" cy="7760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837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BAC6768-3F19-4E44-8F88-539C192DC0BE}"/>
              </a:ext>
            </a:extLst>
          </p:cNvPr>
          <p:cNvSpPr>
            <a:spLocks noGrp="1"/>
          </p:cNvSpPr>
          <p:nvPr/>
        </p:nvSpPr>
        <p:spPr>
          <a:xfrm>
            <a:off x="628650" y="304800"/>
            <a:ext cx="6667500" cy="276225"/>
          </a:xfrm>
          <a:prstGeom prst="rect">
            <a:avLst/>
          </a:prstGeom>
          <a:noFill/>
          <a:ln w="0">
            <a:noFill/>
          </a:ln>
        </p:spPr>
        <p:txBody>
          <a:bodyPr anchor="ctr">
            <a:noAutofit/>
          </a:bodyPr>
          <a:lstStyle/>
          <a:p>
            <a:pPr algn="l">
              <a:buNone/>
              <a:defRPr sz="1125" b="1">
                <a:solidFill>
                  <a:srgbClr val="5D6688"/>
                </a:solidFill>
                <a:latin typeface="DejaVu Sans"/>
                <a:ea typeface="DejaVu Sans"/>
                <a:cs typeface="DejaVu Sans"/>
              </a:defRPr>
            </a:pPr>
            <a:r>
              <a:rPr sz="1125" b="1">
                <a:solidFill>
                  <a:srgbClr val="5D6688"/>
                </a:solidFill>
                <a:latin typeface="DejaVu Sans"/>
                <a:ea typeface="DejaVu Sans"/>
                <a:cs typeface="DejaVu Sans"/>
              </a:rPr>
              <a:t>APSEF SAFETY EDUCATION</a:t>
            </a:r>
          </a:p>
        </p:txBody>
      </p:sp>
      <p:pic>
        <p:nvPicPr>
          <p:cNvPr id="34" name="Picture 33"/>
          <p:cNvPicPr>
            <a:picLocks noChangeAspect="1"/>
          </p:cNvPicPr>
          <p:nvPr/>
        </p:nvPicPr>
        <p:blipFill>
          <a:blip r:embed="rId3" cstate="screen">
            <a:extLst>
              <a:ext uri="{28A0092B-C50C-407E-A947-70E740481C1C}">
                <a14:useLocalDpi xmlns:a14="http://schemas.microsoft.com/office/drawing/2010/main"/>
              </a:ext>
            </a:extLst>
          </a:blip>
          <a:stretch/>
        </p:blipFill>
        <p:spPr>
          <a:xfrm>
            <a:off x="9744075" y="95487"/>
            <a:ext cx="1809750" cy="752001"/>
          </a:xfrm>
          <a:prstGeom prst="rect">
            <a:avLst/>
          </a:prstGeom>
        </p:spPr>
      </p:pic>
      <p:sp>
        <p:nvSpPr>
          <p:cNvPr id="51" name="Rectangle 50">
            <a:extLst>
              <a:ext uri="{FF2B5EF4-FFF2-40B4-BE49-F238E27FC236}">
                <a16:creationId xmlns:a16="http://schemas.microsoft.com/office/drawing/2014/main" id="{5F7407C9-738C-893A-7820-D6BF98C81F43}"/>
              </a:ext>
            </a:extLst>
          </p:cNvPr>
          <p:cNvSpPr>
            <a:spLocks noGrp="1"/>
          </p:cNvSpPr>
          <p:nvPr/>
        </p:nvSpPr>
        <p:spPr>
          <a:xfrm>
            <a:off x="628650" y="304800"/>
            <a:ext cx="6667500" cy="276225"/>
          </a:xfrm>
          <a:prstGeom prst="rect">
            <a:avLst/>
          </a:prstGeom>
          <a:noFill/>
          <a:ln w="0">
            <a:noFill/>
          </a:ln>
        </p:spPr>
        <p:txBody>
          <a:bodyPr anchor="ctr">
            <a:noAutofit/>
          </a:bodyPr>
          <a:lstStyle/>
          <a:p>
            <a:pPr algn="l">
              <a:defRPr sz="1125" b="1">
                <a:solidFill>
                  <a:srgbClr val="60718A"/>
                </a:solidFill>
                <a:latin typeface="DejaVu Sans"/>
                <a:ea typeface="DejaVu Sans"/>
                <a:cs typeface="DejaVu Sans"/>
              </a:defRPr>
            </a:pPr>
            <a:r>
              <a:rPr sz="1125" b="1" dirty="0">
                <a:solidFill>
                  <a:srgbClr val="60718A"/>
                </a:solidFill>
                <a:latin typeface="DejaVu Sans"/>
                <a:ea typeface="DejaVu Sans"/>
                <a:cs typeface="DejaVu Sans"/>
              </a:rPr>
              <a:t>APSEF SAFETY EDUCATION</a:t>
            </a:r>
          </a:p>
        </p:txBody>
      </p:sp>
      <p:sp>
        <p:nvSpPr>
          <p:cNvPr id="53" name="Rectangle 52">
            <a:extLst>
              <a:ext uri="{FF2B5EF4-FFF2-40B4-BE49-F238E27FC236}">
                <a16:creationId xmlns:a16="http://schemas.microsoft.com/office/drawing/2014/main" id="{58842098-8CF3-DF86-3E0A-6A3D38A9AF45}"/>
              </a:ext>
            </a:extLst>
          </p:cNvPr>
          <p:cNvSpPr>
            <a:spLocks noGrp="1"/>
          </p:cNvSpPr>
          <p:nvPr/>
        </p:nvSpPr>
        <p:spPr>
          <a:xfrm>
            <a:off x="628650" y="781050"/>
            <a:ext cx="10953750" cy="857250"/>
          </a:xfrm>
          <a:prstGeom prst="rect">
            <a:avLst/>
          </a:prstGeom>
          <a:noFill/>
          <a:ln w="0">
            <a:noFill/>
          </a:ln>
        </p:spPr>
        <p:txBody>
          <a:bodyPr anchor="ctr">
            <a:noAutofit/>
          </a:bodyPr>
          <a:lstStyle/>
          <a:p>
            <a:pPr algn="l">
              <a:defRPr sz="3000" b="1">
                <a:solidFill>
                  <a:srgbClr val="102A4D"/>
                </a:solidFill>
                <a:latin typeface="DejaVu Sans"/>
                <a:ea typeface="DejaVu Sans"/>
                <a:cs typeface="DejaVu Sans"/>
              </a:defRPr>
            </a:pPr>
            <a:r>
              <a:rPr sz="3000" b="1">
                <a:solidFill>
                  <a:srgbClr val="102A4D"/>
                </a:solidFill>
                <a:latin typeface="DejaVu Sans"/>
                <a:ea typeface="DejaVu Sans"/>
                <a:cs typeface="DejaVu Sans"/>
              </a:rPr>
              <a:t>Bucket Brigade expands beyond Colorado</a:t>
            </a:r>
          </a:p>
        </p:txBody>
      </p:sp>
      <p:sp>
        <p:nvSpPr>
          <p:cNvPr id="55" name="Rectangle 54">
            <a:extLst>
              <a:ext uri="{FF2B5EF4-FFF2-40B4-BE49-F238E27FC236}">
                <a16:creationId xmlns:a16="http://schemas.microsoft.com/office/drawing/2014/main" id="{F7A71BF0-FB75-F8F5-B595-2BF00C9E3C47}"/>
              </a:ext>
            </a:extLst>
          </p:cNvPr>
          <p:cNvSpPr>
            <a:spLocks noGrp="1"/>
          </p:cNvSpPr>
          <p:nvPr/>
        </p:nvSpPr>
        <p:spPr>
          <a:xfrm>
            <a:off x="628650" y="1819275"/>
            <a:ext cx="10934700" cy="28575"/>
          </a:xfrm>
          <a:prstGeom prst="rect">
            <a:avLst/>
          </a:prstGeom>
          <a:solidFill>
            <a:srgbClr val="C91430"/>
          </a:solidFill>
          <a:ln w="0">
            <a:noFill/>
          </a:ln>
        </p:spPr>
        <p:txBody>
          <a:bodyPr/>
          <a:lstStyle/>
          <a:p>
            <a:endParaRPr lang="en-IN"/>
          </a:p>
        </p:txBody>
      </p:sp>
      <p:sp>
        <p:nvSpPr>
          <p:cNvPr id="57" name="Rectangle 56">
            <a:extLst>
              <a:ext uri="{FF2B5EF4-FFF2-40B4-BE49-F238E27FC236}">
                <a16:creationId xmlns:a16="http://schemas.microsoft.com/office/drawing/2014/main" id="{B1E6DE15-1556-EB17-7871-66EEA39C7063}"/>
              </a:ext>
            </a:extLst>
          </p:cNvPr>
          <p:cNvSpPr>
            <a:spLocks noGrp="1"/>
          </p:cNvSpPr>
          <p:nvPr/>
        </p:nvSpPr>
        <p:spPr>
          <a:xfrm>
            <a:off x="628650" y="6334125"/>
            <a:ext cx="8572500" cy="266700"/>
          </a:xfrm>
          <a:prstGeom prst="rect">
            <a:avLst/>
          </a:prstGeom>
          <a:noFill/>
          <a:ln w="0">
            <a:noFill/>
          </a:ln>
        </p:spPr>
        <p:txBody>
          <a:bodyPr anchor="ctr">
            <a:noAutofit/>
          </a:bodyPr>
          <a:lstStyle/>
          <a:p>
            <a:pPr algn="l">
              <a:defRPr sz="1125" b="0">
                <a:solidFill>
                  <a:srgbClr val="60718A"/>
                </a:solidFill>
                <a:latin typeface="DejaVu Sans"/>
                <a:ea typeface="DejaVu Sans"/>
                <a:cs typeface="DejaVu Sans"/>
              </a:defRPr>
            </a:pPr>
            <a:r>
              <a:rPr sz="1125" b="0">
                <a:solidFill>
                  <a:srgbClr val="60718A"/>
                </a:solidFill>
                <a:latin typeface="DejaVu Sans"/>
                <a:ea typeface="DejaVu Sans"/>
                <a:cs typeface="DejaVu Sans"/>
              </a:rPr>
              <a:t>American Pyrotechnics Association  ·  September 2026</a:t>
            </a:r>
          </a:p>
        </p:txBody>
      </p:sp>
      <p:sp>
        <p:nvSpPr>
          <p:cNvPr id="59" name="Rectangle 58">
            <a:extLst>
              <a:ext uri="{FF2B5EF4-FFF2-40B4-BE49-F238E27FC236}">
                <a16:creationId xmlns:a16="http://schemas.microsoft.com/office/drawing/2014/main" id="{26E68954-1479-EBB0-660D-39CC7B6A00D3}"/>
              </a:ext>
            </a:extLst>
          </p:cNvPr>
          <p:cNvSpPr>
            <a:spLocks noGrp="1"/>
          </p:cNvSpPr>
          <p:nvPr/>
        </p:nvSpPr>
        <p:spPr>
          <a:xfrm>
            <a:off x="10982325" y="6334125"/>
            <a:ext cx="571500" cy="266700"/>
          </a:xfrm>
          <a:prstGeom prst="rect">
            <a:avLst/>
          </a:prstGeom>
          <a:noFill/>
          <a:ln w="0">
            <a:noFill/>
          </a:ln>
        </p:spPr>
        <p:txBody>
          <a:bodyPr anchor="ctr">
            <a:noAutofit/>
          </a:bodyPr>
          <a:lstStyle/>
          <a:p>
            <a:pPr algn="r">
              <a:defRPr sz="1125" b="0">
                <a:solidFill>
                  <a:srgbClr val="60718A"/>
                </a:solidFill>
                <a:latin typeface="DejaVu Sans"/>
                <a:ea typeface="DejaVu Sans"/>
                <a:cs typeface="DejaVu Sans"/>
              </a:defRPr>
            </a:pPr>
            <a:r>
              <a:rPr sz="1125" b="0">
                <a:solidFill>
                  <a:srgbClr val="60718A"/>
                </a:solidFill>
                <a:latin typeface="DejaVu Sans"/>
                <a:ea typeface="DejaVu Sans"/>
                <a:cs typeface="DejaVu Sans"/>
              </a:rPr>
              <a:t>09</a:t>
            </a:r>
          </a:p>
        </p:txBody>
      </p:sp>
      <p:sp>
        <p:nvSpPr>
          <p:cNvPr id="61" name="Rectangle 60">
            <a:extLst>
              <a:ext uri="{FF2B5EF4-FFF2-40B4-BE49-F238E27FC236}">
                <a16:creationId xmlns:a16="http://schemas.microsoft.com/office/drawing/2014/main" id="{EB25BB1B-E7AB-5026-C02D-6F9BF5733CF5}"/>
              </a:ext>
            </a:extLst>
          </p:cNvPr>
          <p:cNvSpPr>
            <a:spLocks noGrp="1"/>
          </p:cNvSpPr>
          <p:nvPr/>
        </p:nvSpPr>
        <p:spPr>
          <a:xfrm>
            <a:off x="8001000" y="1922163"/>
            <a:ext cx="1237328" cy="1506836"/>
          </a:xfrm>
          <a:prstGeom prst="rect">
            <a:avLst/>
          </a:prstGeom>
          <a:noFill/>
          <a:ln w="0">
            <a:noFill/>
          </a:ln>
        </p:spPr>
        <p:txBody>
          <a:bodyPr anchor="ctr">
            <a:noAutofit/>
          </a:bodyPr>
          <a:lstStyle/>
          <a:p>
            <a:pPr algn="l">
              <a:defRPr sz="11700" b="1">
                <a:solidFill>
                  <a:srgbClr val="C91430"/>
                </a:solidFill>
                <a:latin typeface="DejaVu Sans"/>
                <a:ea typeface="DejaVu Sans"/>
                <a:cs typeface="DejaVu Sans"/>
              </a:defRPr>
            </a:pPr>
            <a:r>
              <a:rPr sz="11700" b="1" dirty="0">
                <a:solidFill>
                  <a:srgbClr val="C91430"/>
                </a:solidFill>
                <a:latin typeface="DejaVu Sans"/>
                <a:ea typeface="DejaVu Sans"/>
                <a:cs typeface="DejaVu Sans"/>
              </a:rPr>
              <a:t>8</a:t>
            </a:r>
          </a:p>
        </p:txBody>
      </p:sp>
      <p:sp>
        <p:nvSpPr>
          <p:cNvPr id="63" name="Rectangle 62">
            <a:extLst>
              <a:ext uri="{FF2B5EF4-FFF2-40B4-BE49-F238E27FC236}">
                <a16:creationId xmlns:a16="http://schemas.microsoft.com/office/drawing/2014/main" id="{FCF1234E-F040-4791-02AC-BCEBE8292B46}"/>
              </a:ext>
            </a:extLst>
          </p:cNvPr>
          <p:cNvSpPr>
            <a:spLocks noGrp="1"/>
          </p:cNvSpPr>
          <p:nvPr/>
        </p:nvSpPr>
        <p:spPr>
          <a:xfrm>
            <a:off x="5867094" y="3396589"/>
            <a:ext cx="6059436" cy="537236"/>
          </a:xfrm>
          <a:prstGeom prst="rect">
            <a:avLst/>
          </a:prstGeom>
          <a:noFill/>
          <a:ln w="0">
            <a:noFill/>
          </a:ln>
        </p:spPr>
        <p:txBody>
          <a:bodyPr anchor="ctr">
            <a:noAutofit/>
          </a:bodyPr>
          <a:lstStyle/>
          <a:p>
            <a:pPr algn="l">
              <a:defRPr sz="3600" b="1">
                <a:solidFill>
                  <a:srgbClr val="102A4D"/>
                </a:solidFill>
                <a:latin typeface="DejaVu Sans"/>
                <a:ea typeface="DejaVu Sans"/>
                <a:cs typeface="DejaVu Sans"/>
              </a:defRPr>
            </a:pPr>
            <a:r>
              <a:rPr lang="en-IN" sz="3200" b="1" dirty="0">
                <a:solidFill>
                  <a:srgbClr val="102A4D"/>
                </a:solidFill>
                <a:latin typeface="DejaVu Sans"/>
                <a:ea typeface="DejaVu Sans"/>
                <a:cs typeface="DejaVu Sans"/>
              </a:rPr>
              <a:t>Additional</a:t>
            </a:r>
            <a:r>
              <a:rPr sz="3200" b="1" dirty="0">
                <a:solidFill>
                  <a:srgbClr val="102A4D"/>
                </a:solidFill>
                <a:latin typeface="DejaVu Sans"/>
                <a:ea typeface="DejaVu Sans"/>
                <a:cs typeface="DejaVu Sans"/>
              </a:rPr>
              <a:t> states in 2026</a:t>
            </a:r>
          </a:p>
        </p:txBody>
      </p:sp>
      <p:sp>
        <p:nvSpPr>
          <p:cNvPr id="65" name="Rectangle 64">
            <a:extLst>
              <a:ext uri="{FF2B5EF4-FFF2-40B4-BE49-F238E27FC236}">
                <a16:creationId xmlns:a16="http://schemas.microsoft.com/office/drawing/2014/main" id="{1C09B845-44F1-63A4-26A5-45479506C1D2}"/>
              </a:ext>
            </a:extLst>
          </p:cNvPr>
          <p:cNvSpPr>
            <a:spLocks noGrp="1"/>
          </p:cNvSpPr>
          <p:nvPr/>
        </p:nvSpPr>
        <p:spPr>
          <a:xfrm>
            <a:off x="638175" y="4998706"/>
            <a:ext cx="10934700" cy="19050"/>
          </a:xfrm>
          <a:prstGeom prst="rect">
            <a:avLst/>
          </a:prstGeom>
          <a:solidFill>
            <a:srgbClr val="D3DDE8"/>
          </a:solidFill>
          <a:ln w="0">
            <a:noFill/>
          </a:ln>
        </p:spPr>
        <p:txBody>
          <a:bodyPr/>
          <a:lstStyle/>
          <a:p>
            <a:endParaRPr lang="en-IN"/>
          </a:p>
        </p:txBody>
      </p:sp>
      <p:sp>
        <p:nvSpPr>
          <p:cNvPr id="67" name="Rectangle 66">
            <a:extLst>
              <a:ext uri="{FF2B5EF4-FFF2-40B4-BE49-F238E27FC236}">
                <a16:creationId xmlns:a16="http://schemas.microsoft.com/office/drawing/2014/main" id="{AD47D53A-4CD0-AE06-C347-D1FBEE1AEAB3}"/>
              </a:ext>
            </a:extLst>
          </p:cNvPr>
          <p:cNvSpPr>
            <a:spLocks noGrp="1"/>
          </p:cNvSpPr>
          <p:nvPr/>
        </p:nvSpPr>
        <p:spPr>
          <a:xfrm>
            <a:off x="638175" y="5122531"/>
            <a:ext cx="3486150" cy="514350"/>
          </a:xfrm>
          <a:prstGeom prst="rect">
            <a:avLst/>
          </a:prstGeom>
          <a:noFill/>
          <a:ln w="0">
            <a:noFill/>
          </a:ln>
        </p:spPr>
        <p:txBody>
          <a:bodyPr anchor="ctr">
            <a:noAutofit/>
          </a:bodyPr>
          <a:lstStyle/>
          <a:p>
            <a:pPr algn="l">
              <a:defRPr sz="3225" b="1">
                <a:solidFill>
                  <a:srgbClr val="225E92"/>
                </a:solidFill>
                <a:latin typeface="DejaVu Sans"/>
                <a:ea typeface="DejaVu Sans"/>
                <a:cs typeface="DejaVu Sans"/>
              </a:defRPr>
            </a:pPr>
            <a:r>
              <a:rPr sz="3225" b="1" dirty="0">
                <a:solidFill>
                  <a:srgbClr val="225E92"/>
                </a:solidFill>
                <a:latin typeface="DejaVu Sans"/>
                <a:ea typeface="DejaVu Sans"/>
                <a:cs typeface="DejaVu Sans"/>
              </a:rPr>
              <a:t>18</a:t>
            </a:r>
          </a:p>
        </p:txBody>
      </p:sp>
      <p:sp>
        <p:nvSpPr>
          <p:cNvPr id="69" name="Rectangle 68">
            <a:extLst>
              <a:ext uri="{FF2B5EF4-FFF2-40B4-BE49-F238E27FC236}">
                <a16:creationId xmlns:a16="http://schemas.microsoft.com/office/drawing/2014/main" id="{BC05CAE0-BE5D-E708-C1EB-C2DF058ED76F}"/>
              </a:ext>
            </a:extLst>
          </p:cNvPr>
          <p:cNvSpPr>
            <a:spLocks noGrp="1"/>
          </p:cNvSpPr>
          <p:nvPr/>
        </p:nvSpPr>
        <p:spPr>
          <a:xfrm>
            <a:off x="628650" y="5621634"/>
            <a:ext cx="3333750" cy="523875"/>
          </a:xfrm>
          <a:prstGeom prst="rect">
            <a:avLst/>
          </a:prstGeom>
          <a:noFill/>
          <a:ln w="0">
            <a:noFill/>
          </a:ln>
        </p:spPr>
        <p:txBody>
          <a:bodyPr anchor="ctr">
            <a:noAutofit/>
          </a:bodyPr>
          <a:lstStyle/>
          <a:p>
            <a:pPr algn="l">
              <a:defRPr sz="1350" b="0">
                <a:solidFill>
                  <a:srgbClr val="172D48"/>
                </a:solidFill>
                <a:latin typeface="DejaVu Sans"/>
                <a:ea typeface="DejaVu Sans"/>
                <a:cs typeface="DejaVu Sans"/>
              </a:defRPr>
            </a:pPr>
            <a:r>
              <a:rPr sz="1350" b="0" dirty="0">
                <a:solidFill>
                  <a:srgbClr val="172D48"/>
                </a:solidFill>
                <a:latin typeface="DejaVu Sans"/>
                <a:ea typeface="DejaVu Sans"/>
                <a:cs typeface="DejaVu Sans"/>
              </a:rPr>
              <a:t>Colorado departments formally adopted</a:t>
            </a:r>
          </a:p>
        </p:txBody>
      </p:sp>
      <p:sp>
        <p:nvSpPr>
          <p:cNvPr id="71" name="Rectangle 70">
            <a:extLst>
              <a:ext uri="{FF2B5EF4-FFF2-40B4-BE49-F238E27FC236}">
                <a16:creationId xmlns:a16="http://schemas.microsoft.com/office/drawing/2014/main" id="{9E957AB7-A2C0-35FC-425D-0E0780C76AD8}"/>
              </a:ext>
            </a:extLst>
          </p:cNvPr>
          <p:cNvSpPr>
            <a:spLocks noGrp="1"/>
          </p:cNvSpPr>
          <p:nvPr/>
        </p:nvSpPr>
        <p:spPr>
          <a:xfrm>
            <a:off x="4314825" y="5122531"/>
            <a:ext cx="3486150" cy="514350"/>
          </a:xfrm>
          <a:prstGeom prst="rect">
            <a:avLst/>
          </a:prstGeom>
          <a:noFill/>
          <a:ln w="0">
            <a:noFill/>
          </a:ln>
        </p:spPr>
        <p:txBody>
          <a:bodyPr anchor="ctr">
            <a:noAutofit/>
          </a:bodyPr>
          <a:lstStyle/>
          <a:p>
            <a:pPr algn="l">
              <a:defRPr sz="3225" b="1">
                <a:solidFill>
                  <a:srgbClr val="225E92"/>
                </a:solidFill>
                <a:latin typeface="DejaVu Sans"/>
                <a:ea typeface="DejaVu Sans"/>
                <a:cs typeface="DejaVu Sans"/>
              </a:defRPr>
            </a:pPr>
            <a:r>
              <a:rPr sz="3225" b="1" dirty="0">
                <a:solidFill>
                  <a:srgbClr val="225E92"/>
                </a:solidFill>
                <a:latin typeface="DejaVu Sans"/>
                <a:ea typeface="DejaVu Sans"/>
                <a:cs typeface="DejaVu Sans"/>
              </a:rPr>
              <a:t>6</a:t>
            </a:r>
          </a:p>
        </p:txBody>
      </p:sp>
      <p:sp>
        <p:nvSpPr>
          <p:cNvPr id="73" name="Rectangle 72">
            <a:extLst>
              <a:ext uri="{FF2B5EF4-FFF2-40B4-BE49-F238E27FC236}">
                <a16:creationId xmlns:a16="http://schemas.microsoft.com/office/drawing/2014/main" id="{88256C3F-665C-9870-933E-1B3868392EA3}"/>
              </a:ext>
            </a:extLst>
          </p:cNvPr>
          <p:cNvSpPr>
            <a:spLocks noGrp="1"/>
          </p:cNvSpPr>
          <p:nvPr/>
        </p:nvSpPr>
        <p:spPr>
          <a:xfrm>
            <a:off x="4303457" y="5563559"/>
            <a:ext cx="3333750" cy="523875"/>
          </a:xfrm>
          <a:prstGeom prst="rect">
            <a:avLst/>
          </a:prstGeom>
          <a:noFill/>
          <a:ln w="0">
            <a:noFill/>
          </a:ln>
        </p:spPr>
        <p:txBody>
          <a:bodyPr anchor="ctr">
            <a:noAutofit/>
          </a:bodyPr>
          <a:lstStyle/>
          <a:p>
            <a:pPr algn="l">
              <a:defRPr sz="1350" b="0">
                <a:solidFill>
                  <a:srgbClr val="172D48"/>
                </a:solidFill>
                <a:latin typeface="DejaVu Sans"/>
                <a:ea typeface="DejaVu Sans"/>
                <a:cs typeface="DejaVu Sans"/>
              </a:defRPr>
            </a:pPr>
            <a:r>
              <a:rPr sz="1350" b="0" dirty="0">
                <a:solidFill>
                  <a:srgbClr val="172D48"/>
                </a:solidFill>
                <a:latin typeface="DejaVu Sans"/>
                <a:ea typeface="DejaVu Sans"/>
                <a:cs typeface="DejaVu Sans"/>
              </a:rPr>
              <a:t>additional departments replicated independently</a:t>
            </a:r>
          </a:p>
        </p:txBody>
      </p:sp>
      <p:sp>
        <p:nvSpPr>
          <p:cNvPr id="75" name="Rectangle 74">
            <a:extLst>
              <a:ext uri="{FF2B5EF4-FFF2-40B4-BE49-F238E27FC236}">
                <a16:creationId xmlns:a16="http://schemas.microsoft.com/office/drawing/2014/main" id="{40595490-AC49-FEB4-1CBA-4B44C23441B6}"/>
              </a:ext>
            </a:extLst>
          </p:cNvPr>
          <p:cNvSpPr>
            <a:spLocks noGrp="1"/>
          </p:cNvSpPr>
          <p:nvPr/>
        </p:nvSpPr>
        <p:spPr>
          <a:xfrm>
            <a:off x="7924800" y="5122531"/>
            <a:ext cx="3486150" cy="514350"/>
          </a:xfrm>
          <a:prstGeom prst="rect">
            <a:avLst/>
          </a:prstGeom>
          <a:noFill/>
          <a:ln w="0">
            <a:noFill/>
          </a:ln>
        </p:spPr>
        <p:txBody>
          <a:bodyPr anchor="ctr">
            <a:noAutofit/>
          </a:bodyPr>
          <a:lstStyle/>
          <a:p>
            <a:pPr algn="l">
              <a:defRPr sz="2475" b="1">
                <a:solidFill>
                  <a:srgbClr val="225E92"/>
                </a:solidFill>
                <a:latin typeface="DejaVu Sans"/>
                <a:ea typeface="DejaVu Sans"/>
                <a:cs typeface="DejaVu Sans"/>
              </a:defRPr>
            </a:pPr>
            <a:r>
              <a:rPr sz="2475" b="1" dirty="0">
                <a:solidFill>
                  <a:srgbClr val="225E92"/>
                </a:solidFill>
                <a:latin typeface="DejaVu Sans"/>
                <a:ea typeface="DejaVu Sans"/>
                <a:cs typeface="DejaVu Sans"/>
              </a:rPr>
              <a:t>Nearly 2,000</a:t>
            </a:r>
          </a:p>
        </p:txBody>
      </p:sp>
      <p:sp>
        <p:nvSpPr>
          <p:cNvPr id="77" name="Rectangle 76">
            <a:extLst>
              <a:ext uri="{FF2B5EF4-FFF2-40B4-BE49-F238E27FC236}">
                <a16:creationId xmlns:a16="http://schemas.microsoft.com/office/drawing/2014/main" id="{93D82BB6-4EE9-D092-70E1-4E30D54D7F0F}"/>
              </a:ext>
            </a:extLst>
          </p:cNvPr>
          <p:cNvSpPr>
            <a:spLocks noGrp="1"/>
          </p:cNvSpPr>
          <p:nvPr/>
        </p:nvSpPr>
        <p:spPr>
          <a:xfrm>
            <a:off x="7924800" y="5506026"/>
            <a:ext cx="3333750" cy="523875"/>
          </a:xfrm>
          <a:prstGeom prst="rect">
            <a:avLst/>
          </a:prstGeom>
          <a:noFill/>
          <a:ln w="0">
            <a:noFill/>
          </a:ln>
        </p:spPr>
        <p:txBody>
          <a:bodyPr anchor="ctr">
            <a:noAutofit/>
          </a:bodyPr>
          <a:lstStyle/>
          <a:p>
            <a:pPr algn="l">
              <a:defRPr sz="1350" b="0">
                <a:solidFill>
                  <a:srgbClr val="172D48"/>
                </a:solidFill>
                <a:latin typeface="DejaVu Sans"/>
                <a:ea typeface="DejaVu Sans"/>
                <a:cs typeface="DejaVu Sans"/>
              </a:defRPr>
            </a:pPr>
            <a:r>
              <a:rPr sz="1350" b="0" dirty="0">
                <a:solidFill>
                  <a:srgbClr val="172D48"/>
                </a:solidFill>
                <a:latin typeface="DejaVu Sans"/>
                <a:ea typeface="DejaVu Sans"/>
                <a:cs typeface="DejaVu Sans"/>
              </a:rPr>
              <a:t>buckets distributed statewide</a:t>
            </a:r>
          </a:p>
        </p:txBody>
      </p:sp>
      <p:pic>
        <p:nvPicPr>
          <p:cNvPr id="79" name="Picture 78">
            <a:extLst>
              <a:ext uri="{FF2B5EF4-FFF2-40B4-BE49-F238E27FC236}">
                <a16:creationId xmlns:a16="http://schemas.microsoft.com/office/drawing/2014/main" id="{6F35F712-4BE3-DE84-E80E-1B361A92656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02098" y="2132673"/>
            <a:ext cx="4418832" cy="2841986"/>
          </a:xfrm>
          <a:prstGeom prst="rect">
            <a:avLst/>
          </a:prstGeom>
        </p:spPr>
      </p:pic>
      <p:sp>
        <p:nvSpPr>
          <p:cNvPr id="81" name="Rectangle 80">
            <a:extLst>
              <a:ext uri="{FF2B5EF4-FFF2-40B4-BE49-F238E27FC236}">
                <a16:creationId xmlns:a16="http://schemas.microsoft.com/office/drawing/2014/main" id="{54D4CEA6-3198-7CC3-F632-B14F8645AF8D}"/>
              </a:ext>
            </a:extLst>
          </p:cNvPr>
          <p:cNvSpPr>
            <a:spLocks noGrp="1"/>
          </p:cNvSpPr>
          <p:nvPr/>
        </p:nvSpPr>
        <p:spPr>
          <a:xfrm>
            <a:off x="5867093" y="3924299"/>
            <a:ext cx="6895178" cy="409575"/>
          </a:xfrm>
          <a:prstGeom prst="rect">
            <a:avLst/>
          </a:prstGeom>
          <a:noFill/>
          <a:ln w="0">
            <a:noFill/>
          </a:ln>
        </p:spPr>
        <p:txBody>
          <a:bodyPr anchor="ctr">
            <a:noAutofit/>
          </a:bodyPr>
          <a:lstStyle/>
          <a:p>
            <a:pPr algn="l">
              <a:defRPr sz="1425" b="0">
                <a:solidFill>
                  <a:srgbClr val="60718A"/>
                </a:solidFill>
                <a:latin typeface="DejaVu Sans"/>
                <a:ea typeface="DejaVu Sans"/>
                <a:cs typeface="DejaVu Sans"/>
              </a:defRPr>
            </a:pPr>
            <a:r>
              <a:rPr sz="1200" b="0" dirty="0">
                <a:solidFill>
                  <a:srgbClr val="60718A"/>
                </a:solidFill>
                <a:latin typeface="DejaVu Sans"/>
                <a:ea typeface="DejaVu Sans"/>
                <a:cs typeface="DejaVu Sans"/>
              </a:rPr>
              <a:t>Reported by the American Pyrotechnics Safety &amp; Education Foundation</a:t>
            </a:r>
          </a:p>
        </p:txBody>
      </p:sp>
      <p:sp>
        <p:nvSpPr>
          <p:cNvPr id="2" name="Rectangle 1">
            <a:extLst>
              <a:ext uri="{FF2B5EF4-FFF2-40B4-BE49-F238E27FC236}">
                <a16:creationId xmlns:a16="http://schemas.microsoft.com/office/drawing/2014/main" id="{19255756-5CAC-BB65-E076-DBEC9974D677}"/>
              </a:ext>
            </a:extLst>
          </p:cNvPr>
          <p:cNvSpPr/>
          <p:nvPr/>
        </p:nvSpPr>
        <p:spPr>
          <a:xfrm>
            <a:off x="6096000" y="6391657"/>
            <a:ext cx="6096000" cy="3708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AC1CE1B-D65F-F916-98E1-1C6B80DB8A1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6143" y="15076"/>
            <a:ext cx="12138763" cy="6763025"/>
          </a:xfrm>
          <a:prstGeom prst="rect">
            <a:avLst/>
          </a:prstGeom>
        </p:spPr>
      </p:pic>
    </p:spTree>
    <p:extLst>
      <p:ext uri="{BB962C8B-B14F-4D97-AF65-F5344CB8AC3E}">
        <p14:creationId xmlns:p14="http://schemas.microsoft.com/office/powerpoint/2010/main" val="822588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91F6D"/>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FE1E8AC-F2CF-4E25-B63F-4D6FD602E95D}"/>
              </a:ext>
            </a:extLst>
          </p:cNvPr>
          <p:cNvSpPr>
            <a:spLocks noGrp="1"/>
          </p:cNvSpPr>
          <p:nvPr/>
        </p:nvSpPr>
        <p:spPr>
          <a:xfrm>
            <a:off x="0" y="0"/>
            <a:ext cx="12192000" cy="76200"/>
          </a:xfrm>
          <a:prstGeom prst="rect">
            <a:avLst/>
          </a:prstGeom>
          <a:solidFill>
            <a:srgbClr val="D9232F"/>
          </a:solidFill>
          <a:ln w="0">
            <a:noFill/>
          </a:ln>
        </p:spPr>
        <p:txBody>
          <a:bodyPr/>
          <a:lstStyle/>
          <a:p>
            <a:endParaRPr/>
          </a:p>
        </p:txBody>
      </p:sp>
      <p:sp>
        <p:nvSpPr>
          <p:cNvPr id="2" name="Rectangle 1">
            <a:extLst>
              <a:ext uri="{FF2B5EF4-FFF2-40B4-BE49-F238E27FC236}">
                <a16:creationId xmlns:a16="http://schemas.microsoft.com/office/drawing/2014/main" id="{1B84A2F4-0945-4810-A366-91B4C7C0106E}"/>
              </a:ext>
            </a:extLst>
          </p:cNvPr>
          <p:cNvSpPr>
            <a:spLocks noGrp="1"/>
          </p:cNvSpPr>
          <p:nvPr/>
        </p:nvSpPr>
        <p:spPr>
          <a:xfrm>
            <a:off x="628650" y="409575"/>
            <a:ext cx="9906000" cy="285750"/>
          </a:xfrm>
          <a:prstGeom prst="rect">
            <a:avLst/>
          </a:prstGeom>
          <a:noFill/>
          <a:ln w="0">
            <a:noFill/>
          </a:ln>
        </p:spPr>
        <p:txBody>
          <a:bodyPr anchor="ctr">
            <a:noAutofit/>
          </a:bodyPr>
          <a:lstStyle/>
          <a:p>
            <a:pPr algn="l">
              <a:buNone/>
              <a:defRPr sz="1125" b="1">
                <a:solidFill>
                  <a:srgbClr val="FFFFFF"/>
                </a:solidFill>
                <a:latin typeface="DejaVu Sans"/>
                <a:ea typeface="DejaVu Sans"/>
                <a:cs typeface="DejaVu Sans"/>
              </a:defRPr>
            </a:pPr>
            <a:r>
              <a:rPr sz="1125" b="1">
                <a:solidFill>
                  <a:srgbClr val="FFFFFF"/>
                </a:solidFill>
                <a:latin typeface="DejaVu Sans"/>
                <a:ea typeface="DejaVu Sans"/>
                <a:cs typeface="DejaVu Sans"/>
              </a:rPr>
              <a:t>APA MEMBER BRIEFING</a:t>
            </a:r>
          </a:p>
        </p:txBody>
      </p:sp>
      <p:sp>
        <p:nvSpPr>
          <p:cNvPr id="3" name="Rectangle 2">
            <a:extLst>
              <a:ext uri="{FF2B5EF4-FFF2-40B4-BE49-F238E27FC236}">
                <a16:creationId xmlns:a16="http://schemas.microsoft.com/office/drawing/2014/main" id="{348B0E4E-8EE4-4BD0-9AFC-26BA953D782F}"/>
              </a:ext>
            </a:extLst>
          </p:cNvPr>
          <p:cNvSpPr>
            <a:spLocks noGrp="1"/>
          </p:cNvSpPr>
          <p:nvPr/>
        </p:nvSpPr>
        <p:spPr>
          <a:xfrm>
            <a:off x="628650" y="1247390"/>
            <a:ext cx="10906125" cy="876300"/>
          </a:xfrm>
          <a:prstGeom prst="rect">
            <a:avLst/>
          </a:prstGeom>
          <a:noFill/>
          <a:ln w="0">
            <a:noFill/>
          </a:ln>
        </p:spPr>
        <p:txBody>
          <a:bodyPr anchor="ctr">
            <a:noAutofit/>
          </a:bodyPr>
          <a:lstStyle/>
          <a:p>
            <a:pPr>
              <a:defRPr sz="2325" b="0">
                <a:solidFill>
                  <a:srgbClr val="DCEBF8"/>
                </a:solidFill>
                <a:latin typeface="DejaVu Sans"/>
                <a:ea typeface="DejaVu Sans"/>
                <a:cs typeface="DejaVu Sans"/>
              </a:defRPr>
            </a:pPr>
            <a:r>
              <a:rPr lang="en-US" sz="3200" b="1" dirty="0">
                <a:solidFill>
                  <a:srgbClr val="DCEBF8"/>
                </a:solidFill>
                <a:latin typeface="DejaVu Sans"/>
                <a:ea typeface="DejaVu Sans"/>
                <a:cs typeface="DejaVu Sans"/>
              </a:rPr>
              <a:t>Help your communities celebrate safely</a:t>
            </a:r>
          </a:p>
          <a:p>
            <a:pPr>
              <a:defRPr sz="2325" b="0">
                <a:solidFill>
                  <a:srgbClr val="DCEBF8"/>
                </a:solidFill>
                <a:latin typeface="DejaVu Sans"/>
                <a:ea typeface="DejaVu Sans"/>
                <a:cs typeface="DejaVu Sans"/>
              </a:defRPr>
            </a:pPr>
            <a:r>
              <a:rPr lang="en-US" sz="3200" b="1" dirty="0">
                <a:solidFill>
                  <a:srgbClr val="DCEBF8"/>
                </a:solidFill>
                <a:latin typeface="DejaVu Sans"/>
                <a:ea typeface="DejaVu Sans"/>
                <a:cs typeface="DejaVu Sans"/>
              </a:rPr>
              <a:t>Launch a Bucket Brigade in your community</a:t>
            </a:r>
          </a:p>
        </p:txBody>
      </p:sp>
      <p:sp>
        <p:nvSpPr>
          <p:cNvPr id="4" name="Rectangle 3">
            <a:extLst>
              <a:ext uri="{FF2B5EF4-FFF2-40B4-BE49-F238E27FC236}">
                <a16:creationId xmlns:a16="http://schemas.microsoft.com/office/drawing/2014/main" id="{4F5998FD-6139-47E8-8874-9DB69C53B0E2}"/>
              </a:ext>
            </a:extLst>
          </p:cNvPr>
          <p:cNvSpPr>
            <a:spLocks noGrp="1"/>
          </p:cNvSpPr>
          <p:nvPr/>
        </p:nvSpPr>
        <p:spPr>
          <a:xfrm>
            <a:off x="628650" y="6334125"/>
            <a:ext cx="8572500" cy="228600"/>
          </a:xfrm>
          <a:prstGeom prst="rect">
            <a:avLst/>
          </a:prstGeom>
          <a:noFill/>
          <a:ln w="0">
            <a:noFill/>
          </a:ln>
        </p:spPr>
        <p:txBody>
          <a:bodyPr anchor="ctr">
            <a:noAutofit/>
          </a:bodyPr>
          <a:lstStyle/>
          <a:p>
            <a:pPr algn="l">
              <a:buNone/>
              <a:defRPr sz="1050" b="0">
                <a:solidFill>
                  <a:srgbClr val="E7E9F5"/>
                </a:solidFill>
                <a:latin typeface="DejaVu Sans"/>
                <a:ea typeface="DejaVu Sans"/>
                <a:cs typeface="DejaVu Sans"/>
              </a:defRPr>
            </a:pPr>
            <a:r>
              <a:rPr sz="1050" b="0">
                <a:solidFill>
                  <a:srgbClr val="E7E9F5"/>
                </a:solidFill>
                <a:latin typeface="DejaVu Sans"/>
                <a:ea typeface="DejaVu Sans"/>
                <a:cs typeface="DejaVu Sans"/>
              </a:rPr>
              <a:t>SEPTEMBER 2026</a:t>
            </a:r>
          </a:p>
        </p:txBody>
      </p:sp>
      <p:sp>
        <p:nvSpPr>
          <p:cNvPr id="5" name="Rectangle 4">
            <a:extLst>
              <a:ext uri="{FF2B5EF4-FFF2-40B4-BE49-F238E27FC236}">
                <a16:creationId xmlns:a16="http://schemas.microsoft.com/office/drawing/2014/main" id="{78008299-14BF-4DD4-9C5B-07C5C4E4C109}"/>
              </a:ext>
            </a:extLst>
          </p:cNvPr>
          <p:cNvSpPr>
            <a:spLocks noGrp="1"/>
          </p:cNvSpPr>
          <p:nvPr/>
        </p:nvSpPr>
        <p:spPr>
          <a:xfrm>
            <a:off x="10972800" y="6334125"/>
            <a:ext cx="590550" cy="228600"/>
          </a:xfrm>
          <a:prstGeom prst="rect">
            <a:avLst/>
          </a:prstGeom>
          <a:noFill/>
          <a:ln w="0">
            <a:noFill/>
          </a:ln>
        </p:spPr>
        <p:txBody>
          <a:bodyPr anchor="ctr">
            <a:noAutofit/>
          </a:bodyPr>
          <a:lstStyle/>
          <a:p>
            <a:pPr algn="r">
              <a:buNone/>
              <a:defRPr sz="1050" b="0">
                <a:solidFill>
                  <a:srgbClr val="E7E9F5"/>
                </a:solidFill>
                <a:latin typeface="DejaVu Sans"/>
                <a:ea typeface="DejaVu Sans"/>
                <a:cs typeface="DejaVu Sans"/>
              </a:defRPr>
            </a:pPr>
            <a:r>
              <a:rPr sz="1050" b="0">
                <a:solidFill>
                  <a:srgbClr val="E7E9F5"/>
                </a:solidFill>
                <a:latin typeface="DejaVu Sans"/>
                <a:ea typeface="DejaVu Sans"/>
                <a:cs typeface="DejaVu Sans"/>
              </a:rPr>
              <a:t>11</a:t>
            </a:r>
          </a:p>
        </p:txBody>
      </p:sp>
      <p:sp>
        <p:nvSpPr>
          <p:cNvPr id="7" name="Rectangle 6">
            <a:extLst>
              <a:ext uri="{FF2B5EF4-FFF2-40B4-BE49-F238E27FC236}">
                <a16:creationId xmlns:a16="http://schemas.microsoft.com/office/drawing/2014/main" id="{E5217EED-12ED-4BD9-875E-34C9499F6138}"/>
              </a:ext>
            </a:extLst>
          </p:cNvPr>
          <p:cNvSpPr>
            <a:spLocks noGrp="1"/>
          </p:cNvSpPr>
          <p:nvPr/>
        </p:nvSpPr>
        <p:spPr>
          <a:xfrm>
            <a:off x="682655" y="2472928"/>
            <a:ext cx="723900" cy="542925"/>
          </a:xfrm>
          <a:prstGeom prst="rect">
            <a:avLst/>
          </a:prstGeom>
          <a:noFill/>
          <a:ln w="0">
            <a:noFill/>
          </a:ln>
        </p:spPr>
        <p:txBody>
          <a:bodyPr anchor="ctr">
            <a:noAutofit/>
          </a:bodyPr>
          <a:lstStyle/>
          <a:p>
            <a:pPr algn="l">
              <a:buNone/>
              <a:defRPr sz="2175" b="1">
                <a:solidFill>
                  <a:srgbClr val="F3A0AB"/>
                </a:solidFill>
                <a:latin typeface="DejaVu Sans"/>
                <a:ea typeface="DejaVu Sans"/>
                <a:cs typeface="DejaVu Sans"/>
              </a:defRPr>
            </a:pPr>
            <a:r>
              <a:rPr sz="2175" b="1">
                <a:solidFill>
                  <a:srgbClr val="F3A0AB"/>
                </a:solidFill>
                <a:latin typeface="DejaVu Sans"/>
                <a:ea typeface="DejaVu Sans"/>
                <a:cs typeface="DejaVu Sans"/>
              </a:rPr>
              <a:t>01</a:t>
            </a:r>
          </a:p>
        </p:txBody>
      </p:sp>
      <p:sp>
        <p:nvSpPr>
          <p:cNvPr id="8" name="Rectangle 7">
            <a:extLst>
              <a:ext uri="{FF2B5EF4-FFF2-40B4-BE49-F238E27FC236}">
                <a16:creationId xmlns:a16="http://schemas.microsoft.com/office/drawing/2014/main" id="{682939C3-853A-4FB1-A497-F325F2818641}"/>
              </a:ext>
            </a:extLst>
          </p:cNvPr>
          <p:cNvSpPr>
            <a:spLocks noGrp="1"/>
          </p:cNvSpPr>
          <p:nvPr/>
        </p:nvSpPr>
        <p:spPr>
          <a:xfrm>
            <a:off x="1539905" y="2463403"/>
            <a:ext cx="9763125" cy="581025"/>
          </a:xfrm>
          <a:prstGeom prst="rect">
            <a:avLst/>
          </a:prstGeom>
          <a:noFill/>
          <a:ln w="0">
            <a:noFill/>
          </a:ln>
        </p:spPr>
        <p:txBody>
          <a:bodyPr anchor="ctr">
            <a:noAutofit/>
          </a:bodyPr>
          <a:lstStyle/>
          <a:p>
            <a:pPr algn="l">
              <a:buNone/>
              <a:defRPr sz="1650" b="0">
                <a:solidFill>
                  <a:srgbClr val="FFFFFF"/>
                </a:solidFill>
                <a:latin typeface="DejaVu Sans"/>
                <a:ea typeface="DejaVu Sans"/>
                <a:cs typeface="DejaVu Sans"/>
              </a:defRPr>
            </a:pPr>
            <a:r>
              <a:rPr sz="1650" b="0" dirty="0">
                <a:solidFill>
                  <a:srgbClr val="FFFFFF"/>
                </a:solidFill>
                <a:latin typeface="DejaVu Sans"/>
                <a:ea typeface="DejaVu Sans"/>
                <a:cs typeface="DejaVu Sans"/>
              </a:rPr>
              <a:t>Introduce a local fire department to the Bucket Brigade playbook.</a:t>
            </a:r>
          </a:p>
        </p:txBody>
      </p:sp>
      <p:sp>
        <p:nvSpPr>
          <p:cNvPr id="9" name="Rectangle 8">
            <a:extLst>
              <a:ext uri="{FF2B5EF4-FFF2-40B4-BE49-F238E27FC236}">
                <a16:creationId xmlns:a16="http://schemas.microsoft.com/office/drawing/2014/main" id="{C5EADC4D-FFC7-4816-B4DA-043F72AE99A2}"/>
              </a:ext>
            </a:extLst>
          </p:cNvPr>
          <p:cNvSpPr>
            <a:spLocks noGrp="1"/>
          </p:cNvSpPr>
          <p:nvPr/>
        </p:nvSpPr>
        <p:spPr>
          <a:xfrm>
            <a:off x="673130" y="3111103"/>
            <a:ext cx="10934700" cy="9525"/>
          </a:xfrm>
          <a:prstGeom prst="rect">
            <a:avLst/>
          </a:prstGeom>
          <a:solidFill>
            <a:srgbClr val="626AA3"/>
          </a:solidFill>
          <a:ln w="0">
            <a:noFill/>
          </a:ln>
        </p:spPr>
        <p:txBody>
          <a:bodyPr/>
          <a:lstStyle/>
          <a:p>
            <a:endParaRPr/>
          </a:p>
        </p:txBody>
      </p:sp>
      <p:sp>
        <p:nvSpPr>
          <p:cNvPr id="10" name="Rectangle 9">
            <a:extLst>
              <a:ext uri="{FF2B5EF4-FFF2-40B4-BE49-F238E27FC236}">
                <a16:creationId xmlns:a16="http://schemas.microsoft.com/office/drawing/2014/main" id="{09F96714-4EE8-4517-8DBD-EF06143D3810}"/>
              </a:ext>
            </a:extLst>
          </p:cNvPr>
          <p:cNvSpPr>
            <a:spLocks noGrp="1"/>
          </p:cNvSpPr>
          <p:nvPr/>
        </p:nvSpPr>
        <p:spPr>
          <a:xfrm>
            <a:off x="682655" y="3253978"/>
            <a:ext cx="723900" cy="542925"/>
          </a:xfrm>
          <a:prstGeom prst="rect">
            <a:avLst/>
          </a:prstGeom>
          <a:noFill/>
          <a:ln w="0">
            <a:noFill/>
          </a:ln>
        </p:spPr>
        <p:txBody>
          <a:bodyPr anchor="ctr">
            <a:noAutofit/>
          </a:bodyPr>
          <a:lstStyle/>
          <a:p>
            <a:pPr algn="l">
              <a:buNone/>
              <a:defRPr sz="2175" b="1">
                <a:solidFill>
                  <a:srgbClr val="F3A0AB"/>
                </a:solidFill>
                <a:latin typeface="DejaVu Sans"/>
                <a:ea typeface="DejaVu Sans"/>
                <a:cs typeface="DejaVu Sans"/>
              </a:defRPr>
            </a:pPr>
            <a:r>
              <a:rPr sz="2175" b="1">
                <a:solidFill>
                  <a:srgbClr val="F3A0AB"/>
                </a:solidFill>
                <a:latin typeface="DejaVu Sans"/>
                <a:ea typeface="DejaVu Sans"/>
                <a:cs typeface="DejaVu Sans"/>
              </a:rPr>
              <a:t>02</a:t>
            </a:r>
          </a:p>
        </p:txBody>
      </p:sp>
      <p:sp>
        <p:nvSpPr>
          <p:cNvPr id="11" name="Rectangle 10">
            <a:extLst>
              <a:ext uri="{FF2B5EF4-FFF2-40B4-BE49-F238E27FC236}">
                <a16:creationId xmlns:a16="http://schemas.microsoft.com/office/drawing/2014/main" id="{BAE6CAD1-CCB5-4FB6-A084-CA3EEC6E7CE5}"/>
              </a:ext>
            </a:extLst>
          </p:cNvPr>
          <p:cNvSpPr>
            <a:spLocks noGrp="1"/>
          </p:cNvSpPr>
          <p:nvPr/>
        </p:nvSpPr>
        <p:spPr>
          <a:xfrm>
            <a:off x="1539905" y="3244453"/>
            <a:ext cx="9763125" cy="581025"/>
          </a:xfrm>
          <a:prstGeom prst="rect">
            <a:avLst/>
          </a:prstGeom>
          <a:noFill/>
          <a:ln w="0">
            <a:noFill/>
          </a:ln>
        </p:spPr>
        <p:txBody>
          <a:bodyPr anchor="ctr">
            <a:noAutofit/>
          </a:bodyPr>
          <a:lstStyle/>
          <a:p>
            <a:pPr algn="l">
              <a:buNone/>
              <a:defRPr sz="1650" b="0">
                <a:solidFill>
                  <a:srgbClr val="FFFFFF"/>
                </a:solidFill>
                <a:latin typeface="DejaVu Sans"/>
                <a:ea typeface="DejaVu Sans"/>
                <a:cs typeface="DejaVu Sans"/>
              </a:defRPr>
            </a:pPr>
            <a:r>
              <a:rPr sz="1650" b="0">
                <a:solidFill>
                  <a:srgbClr val="FFFFFF"/>
                </a:solidFill>
                <a:latin typeface="DejaVu Sans"/>
                <a:ea typeface="DejaVu Sans"/>
                <a:cs typeface="DejaVu Sans"/>
              </a:rPr>
              <a:t>Connect businesses that can supply or repurpose buckets.</a:t>
            </a:r>
          </a:p>
        </p:txBody>
      </p:sp>
      <p:sp>
        <p:nvSpPr>
          <p:cNvPr id="12" name="Rectangle 11">
            <a:extLst>
              <a:ext uri="{FF2B5EF4-FFF2-40B4-BE49-F238E27FC236}">
                <a16:creationId xmlns:a16="http://schemas.microsoft.com/office/drawing/2014/main" id="{ADD4E105-3F2E-4749-8F37-EF703A1D0D25}"/>
              </a:ext>
            </a:extLst>
          </p:cNvPr>
          <p:cNvSpPr>
            <a:spLocks noGrp="1"/>
          </p:cNvSpPr>
          <p:nvPr/>
        </p:nvSpPr>
        <p:spPr>
          <a:xfrm>
            <a:off x="673130" y="3892153"/>
            <a:ext cx="10934700" cy="9525"/>
          </a:xfrm>
          <a:prstGeom prst="rect">
            <a:avLst/>
          </a:prstGeom>
          <a:solidFill>
            <a:srgbClr val="626AA3"/>
          </a:solidFill>
          <a:ln w="0">
            <a:noFill/>
          </a:ln>
        </p:spPr>
        <p:txBody>
          <a:bodyPr/>
          <a:lstStyle/>
          <a:p>
            <a:endParaRPr/>
          </a:p>
        </p:txBody>
      </p:sp>
      <p:sp>
        <p:nvSpPr>
          <p:cNvPr id="13" name="Rectangle 12">
            <a:extLst>
              <a:ext uri="{FF2B5EF4-FFF2-40B4-BE49-F238E27FC236}">
                <a16:creationId xmlns:a16="http://schemas.microsoft.com/office/drawing/2014/main" id="{AD216FB4-59AC-4825-9851-4155DCC76E56}"/>
              </a:ext>
            </a:extLst>
          </p:cNvPr>
          <p:cNvSpPr>
            <a:spLocks noGrp="1"/>
          </p:cNvSpPr>
          <p:nvPr/>
        </p:nvSpPr>
        <p:spPr>
          <a:xfrm>
            <a:off x="682655" y="4035028"/>
            <a:ext cx="723900" cy="542925"/>
          </a:xfrm>
          <a:prstGeom prst="rect">
            <a:avLst/>
          </a:prstGeom>
          <a:noFill/>
          <a:ln w="0">
            <a:noFill/>
          </a:ln>
        </p:spPr>
        <p:txBody>
          <a:bodyPr anchor="ctr">
            <a:noAutofit/>
          </a:bodyPr>
          <a:lstStyle/>
          <a:p>
            <a:pPr algn="l">
              <a:buNone/>
              <a:defRPr sz="2175" b="1">
                <a:solidFill>
                  <a:srgbClr val="F3A0AB"/>
                </a:solidFill>
                <a:latin typeface="DejaVu Sans"/>
                <a:ea typeface="DejaVu Sans"/>
                <a:cs typeface="DejaVu Sans"/>
              </a:defRPr>
            </a:pPr>
            <a:r>
              <a:rPr sz="2175" b="1">
                <a:solidFill>
                  <a:srgbClr val="F3A0AB"/>
                </a:solidFill>
                <a:latin typeface="DejaVu Sans"/>
                <a:ea typeface="DejaVu Sans"/>
                <a:cs typeface="DejaVu Sans"/>
              </a:rPr>
              <a:t>03</a:t>
            </a:r>
          </a:p>
        </p:txBody>
      </p:sp>
      <p:sp>
        <p:nvSpPr>
          <p:cNvPr id="14" name="Rectangle 13">
            <a:extLst>
              <a:ext uri="{FF2B5EF4-FFF2-40B4-BE49-F238E27FC236}">
                <a16:creationId xmlns:a16="http://schemas.microsoft.com/office/drawing/2014/main" id="{D45BD4E6-98A5-419E-89D8-5D86EF3FE2F3}"/>
              </a:ext>
            </a:extLst>
          </p:cNvPr>
          <p:cNvSpPr>
            <a:spLocks noGrp="1"/>
          </p:cNvSpPr>
          <p:nvPr/>
        </p:nvSpPr>
        <p:spPr>
          <a:xfrm>
            <a:off x="1539905" y="4025503"/>
            <a:ext cx="9763125" cy="581025"/>
          </a:xfrm>
          <a:prstGeom prst="rect">
            <a:avLst/>
          </a:prstGeom>
          <a:noFill/>
          <a:ln w="0">
            <a:noFill/>
          </a:ln>
        </p:spPr>
        <p:txBody>
          <a:bodyPr anchor="ctr">
            <a:noAutofit/>
          </a:bodyPr>
          <a:lstStyle/>
          <a:p>
            <a:pPr algn="l">
              <a:buNone/>
              <a:defRPr sz="1650" b="0">
                <a:solidFill>
                  <a:srgbClr val="FFFFFF"/>
                </a:solidFill>
                <a:latin typeface="DejaVu Sans"/>
                <a:ea typeface="DejaVu Sans"/>
                <a:cs typeface="DejaVu Sans"/>
              </a:defRPr>
            </a:pPr>
            <a:r>
              <a:rPr sz="1650" b="0">
                <a:solidFill>
                  <a:srgbClr val="FFFFFF"/>
                </a:solidFill>
                <a:latin typeface="DejaVu Sans"/>
                <a:ea typeface="DejaVu Sans"/>
                <a:cs typeface="DejaVu Sans"/>
              </a:rPr>
              <a:t>Bring Celebrate Safely resources to schools and youth groups.</a:t>
            </a:r>
          </a:p>
        </p:txBody>
      </p:sp>
      <p:sp>
        <p:nvSpPr>
          <p:cNvPr id="15" name="Rectangle 14">
            <a:extLst>
              <a:ext uri="{FF2B5EF4-FFF2-40B4-BE49-F238E27FC236}">
                <a16:creationId xmlns:a16="http://schemas.microsoft.com/office/drawing/2014/main" id="{F153F7A4-0195-450E-94C9-9D3092842C76}"/>
              </a:ext>
            </a:extLst>
          </p:cNvPr>
          <p:cNvSpPr>
            <a:spLocks noGrp="1"/>
          </p:cNvSpPr>
          <p:nvPr/>
        </p:nvSpPr>
        <p:spPr>
          <a:xfrm>
            <a:off x="673130" y="4673203"/>
            <a:ext cx="10934700" cy="9525"/>
          </a:xfrm>
          <a:prstGeom prst="rect">
            <a:avLst/>
          </a:prstGeom>
          <a:solidFill>
            <a:srgbClr val="626AA3"/>
          </a:solidFill>
          <a:ln w="0">
            <a:noFill/>
          </a:ln>
        </p:spPr>
        <p:txBody>
          <a:bodyPr/>
          <a:lstStyle/>
          <a:p>
            <a:endParaRPr/>
          </a:p>
        </p:txBody>
      </p:sp>
      <p:sp>
        <p:nvSpPr>
          <p:cNvPr id="16" name="Rectangle 15">
            <a:extLst>
              <a:ext uri="{FF2B5EF4-FFF2-40B4-BE49-F238E27FC236}">
                <a16:creationId xmlns:a16="http://schemas.microsoft.com/office/drawing/2014/main" id="{BFC453EE-BF56-4314-982F-F703925169D9}"/>
              </a:ext>
            </a:extLst>
          </p:cNvPr>
          <p:cNvSpPr>
            <a:spLocks noGrp="1"/>
          </p:cNvSpPr>
          <p:nvPr/>
        </p:nvSpPr>
        <p:spPr>
          <a:xfrm>
            <a:off x="682655" y="4823221"/>
            <a:ext cx="723900" cy="542925"/>
          </a:xfrm>
          <a:prstGeom prst="rect">
            <a:avLst/>
          </a:prstGeom>
          <a:noFill/>
          <a:ln w="0">
            <a:noFill/>
          </a:ln>
        </p:spPr>
        <p:txBody>
          <a:bodyPr anchor="ctr">
            <a:noAutofit/>
          </a:bodyPr>
          <a:lstStyle/>
          <a:p>
            <a:pPr algn="l">
              <a:buNone/>
              <a:defRPr sz="2175" b="1">
                <a:solidFill>
                  <a:srgbClr val="F3A0AB"/>
                </a:solidFill>
                <a:latin typeface="DejaVu Sans"/>
                <a:ea typeface="DejaVu Sans"/>
                <a:cs typeface="DejaVu Sans"/>
              </a:defRPr>
            </a:pPr>
            <a:r>
              <a:rPr sz="2175" b="1">
                <a:solidFill>
                  <a:srgbClr val="F3A0AB"/>
                </a:solidFill>
                <a:latin typeface="DejaVu Sans"/>
                <a:ea typeface="DejaVu Sans"/>
                <a:cs typeface="DejaVu Sans"/>
              </a:rPr>
              <a:t>04</a:t>
            </a:r>
          </a:p>
        </p:txBody>
      </p:sp>
      <p:sp>
        <p:nvSpPr>
          <p:cNvPr id="17" name="Rectangle 16">
            <a:extLst>
              <a:ext uri="{FF2B5EF4-FFF2-40B4-BE49-F238E27FC236}">
                <a16:creationId xmlns:a16="http://schemas.microsoft.com/office/drawing/2014/main" id="{D3DAD878-D8C7-4EDC-9767-1C93C7408A0B}"/>
              </a:ext>
            </a:extLst>
          </p:cNvPr>
          <p:cNvSpPr>
            <a:spLocks noGrp="1"/>
          </p:cNvSpPr>
          <p:nvPr/>
        </p:nvSpPr>
        <p:spPr>
          <a:xfrm>
            <a:off x="1539905" y="4768452"/>
            <a:ext cx="9763125" cy="581025"/>
          </a:xfrm>
          <a:prstGeom prst="rect">
            <a:avLst/>
          </a:prstGeom>
          <a:noFill/>
          <a:ln w="0">
            <a:noFill/>
          </a:ln>
        </p:spPr>
        <p:txBody>
          <a:bodyPr anchor="ctr">
            <a:noAutofit/>
          </a:bodyPr>
          <a:lstStyle/>
          <a:p>
            <a:pPr algn="l">
              <a:buNone/>
              <a:defRPr sz="1650" b="0">
                <a:solidFill>
                  <a:srgbClr val="FFFFFF"/>
                </a:solidFill>
                <a:latin typeface="DejaVu Sans"/>
                <a:ea typeface="DejaVu Sans"/>
                <a:cs typeface="DejaVu Sans"/>
              </a:defRPr>
            </a:pPr>
            <a:r>
              <a:rPr sz="1650" b="0">
                <a:solidFill>
                  <a:srgbClr val="FFFFFF"/>
                </a:solidFill>
                <a:latin typeface="DejaVu Sans"/>
                <a:ea typeface="DejaVu Sans"/>
                <a:cs typeface="DejaVu Sans"/>
              </a:rPr>
              <a:t>Share participation and local results with APSEF.</a:t>
            </a:r>
          </a:p>
        </p:txBody>
      </p:sp>
      <p:sp>
        <p:nvSpPr>
          <p:cNvPr id="18" name="Rectangle 17">
            <a:extLst>
              <a:ext uri="{FF2B5EF4-FFF2-40B4-BE49-F238E27FC236}">
                <a16:creationId xmlns:a16="http://schemas.microsoft.com/office/drawing/2014/main" id="{DE5CE79F-DB73-4F15-AF96-154EB26E6897}"/>
              </a:ext>
            </a:extLst>
          </p:cNvPr>
          <p:cNvSpPr>
            <a:spLocks noGrp="1"/>
          </p:cNvSpPr>
          <p:nvPr/>
        </p:nvSpPr>
        <p:spPr>
          <a:xfrm>
            <a:off x="628650" y="5953125"/>
            <a:ext cx="10477500" cy="285750"/>
          </a:xfrm>
          <a:prstGeom prst="rect">
            <a:avLst/>
          </a:prstGeom>
          <a:noFill/>
          <a:ln w="0">
            <a:noFill/>
          </a:ln>
        </p:spPr>
        <p:txBody>
          <a:bodyPr anchor="ctr">
            <a:noAutofit/>
          </a:bodyPr>
          <a:lstStyle/>
          <a:p>
            <a:pPr algn="l">
              <a:buNone/>
              <a:defRPr sz="1275" b="0">
                <a:solidFill>
                  <a:srgbClr val="E7E9F5"/>
                </a:solidFill>
                <a:latin typeface="DejaVu Sans"/>
                <a:ea typeface="DejaVu Sans"/>
                <a:cs typeface="DejaVu Sans"/>
              </a:defRPr>
            </a:pPr>
            <a:r>
              <a:rPr sz="1275" b="0">
                <a:solidFill>
                  <a:srgbClr val="E7E9F5"/>
                </a:solidFill>
                <a:latin typeface="DejaVu Sans"/>
                <a:ea typeface="DejaVu Sans"/>
                <a:cs typeface="DejaVu Sans"/>
              </a:rPr>
              <a:t>Program resources: CelebrateSafely.org</a:t>
            </a:r>
          </a:p>
        </p:txBody>
      </p:sp>
      <p:pic>
        <p:nvPicPr>
          <p:cNvPr id="39" name="Picture 38"/>
          <p:cNvPicPr>
            <a:picLocks noChangeAspect="1"/>
          </p:cNvPicPr>
          <p:nvPr/>
        </p:nvPicPr>
        <p:blipFill>
          <a:blip r:embed="rId3" cstate="screen">
            <a:extLst>
              <a:ext uri="{28A0092B-C50C-407E-A947-70E740481C1C}">
                <a14:useLocalDpi xmlns:a14="http://schemas.microsoft.com/office/drawing/2010/main"/>
              </a:ext>
            </a:extLst>
          </a:blip>
          <a:stretch/>
        </p:blipFill>
        <p:spPr>
          <a:xfrm>
            <a:off x="9728170" y="219075"/>
            <a:ext cx="1879660" cy="781050"/>
          </a:xfrm>
          <a:prstGeom prst="rect">
            <a:avLst/>
          </a:prstGeom>
        </p:spPr>
      </p:pic>
      <p:pic>
        <p:nvPicPr>
          <p:cNvPr id="20" name="Picture 19">
            <a:extLst>
              <a:ext uri="{FF2B5EF4-FFF2-40B4-BE49-F238E27FC236}">
                <a16:creationId xmlns:a16="http://schemas.microsoft.com/office/drawing/2014/main" id="{A67FDEA8-6407-30F8-73ED-F1B0932EC42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1889" y="-26818"/>
            <a:ext cx="12293889" cy="6911635"/>
          </a:xfrm>
          <a:prstGeom prst="rect">
            <a:avLst/>
          </a:prstGeom>
        </p:spPr>
      </p:pic>
      <p:sp>
        <p:nvSpPr>
          <p:cNvPr id="6" name="Rectangle 5">
            <a:extLst>
              <a:ext uri="{FF2B5EF4-FFF2-40B4-BE49-F238E27FC236}">
                <a16:creationId xmlns:a16="http://schemas.microsoft.com/office/drawing/2014/main" id="{42B43FFB-DCAF-A9A4-9BE9-B177D008DE60}"/>
              </a:ext>
            </a:extLst>
          </p:cNvPr>
          <p:cNvSpPr/>
          <p:nvPr/>
        </p:nvSpPr>
        <p:spPr>
          <a:xfrm>
            <a:off x="-101889" y="6355877"/>
            <a:ext cx="10108504" cy="7760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0229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wdUpDiag">
          <a:fgClr>
            <a:schemeClr val="tx1"/>
          </a:fgClr>
          <a:bgClr>
            <a:schemeClr val="bg1"/>
          </a:bgClr>
        </a:pattFill>
        <a:effectLst/>
      </p:bgPr>
    </p:bg>
    <p:spTree>
      <p:nvGrpSpPr>
        <p:cNvPr id="1" name=""/>
        <p:cNvGrpSpPr/>
        <p:nvPr/>
      </p:nvGrpSpPr>
      <p:grpSpPr>
        <a:xfrm>
          <a:off x="0" y="0"/>
          <a:ext cx="0" cy="0"/>
          <a:chOff x="0" y="0"/>
          <a:chExt cx="0" cy="0"/>
        </a:xfrm>
      </p:grpSpPr>
      <p:pic>
        <p:nvPicPr>
          <p:cNvPr id="6" name="My Movie 28.mp4">
            <a:hlinkClick r:id="" action="ppaction://media"/>
            <a:extLst>
              <a:ext uri="{FF2B5EF4-FFF2-40B4-BE49-F238E27FC236}">
                <a16:creationId xmlns:a16="http://schemas.microsoft.com/office/drawing/2014/main" id="{1378459D-DFF3-E41B-75BF-7138C760B27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3304" y="6045200"/>
            <a:ext cx="812800" cy="812800"/>
          </a:xfrm>
          <a:prstGeom prst="rect">
            <a:avLst/>
          </a:prstGeom>
        </p:spPr>
      </p:pic>
      <p:pic>
        <p:nvPicPr>
          <p:cNvPr id="3" name="Picture 2">
            <a:extLst>
              <a:ext uri="{FF2B5EF4-FFF2-40B4-BE49-F238E27FC236}">
                <a16:creationId xmlns:a16="http://schemas.microsoft.com/office/drawing/2014/main" id="{4F284928-07E5-55FA-8C9F-D6AC0FFF1CE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0"/>
            <a:ext cx="12198487" cy="6858000"/>
          </a:xfrm>
          <a:prstGeom prst="rect">
            <a:avLst/>
          </a:prstGeom>
        </p:spPr>
      </p:pic>
    </p:spTree>
    <p:extLst>
      <p:ext uri="{BB962C8B-B14F-4D97-AF65-F5344CB8AC3E}">
        <p14:creationId xmlns:p14="http://schemas.microsoft.com/office/powerpoint/2010/main" val="112540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408" fill="hold"/>
                                        <p:tgtEl>
                                          <p:spTgt spid="6"/>
                                        </p:tgtEl>
                                      </p:cBhvr>
                                    </p:cmd>
                                  </p:childTnLst>
                                </p:cTn>
                              </p:par>
                              <p:par>
                                <p:cTn id="7" presetID="9"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dissolve">
                                      <p:cBhvr>
                                        <p:cTn id="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endCondLst>
                    <p:cond evt="onStopAudio" delay="0">
                      <p:tgtEl>
                        <p:sldTgt/>
                      </p:tgtEl>
                    </p:cond>
                  </p:endCondLst>
                </p:cTn>
                <p:tgtEl>
                  <p:spTgt spid="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ED8F96-3146-073B-83A6-03607EA4541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12198487" cy="6858000"/>
          </a:xfrm>
          <a:prstGeom prst="rect">
            <a:avLst/>
          </a:prstGeom>
        </p:spPr>
      </p:pic>
    </p:spTree>
    <p:extLst>
      <p:ext uri="{BB962C8B-B14F-4D97-AF65-F5344CB8AC3E}">
        <p14:creationId xmlns:p14="http://schemas.microsoft.com/office/powerpoint/2010/main" val="682585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12BEF-F212-F755-AC88-A3BEC11F005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12198487" cy="6858000"/>
          </a:xfrm>
          <a:prstGeom prst="rect">
            <a:avLst/>
          </a:prstGeom>
        </p:spPr>
      </p:pic>
    </p:spTree>
    <p:extLst>
      <p:ext uri="{BB962C8B-B14F-4D97-AF65-F5344CB8AC3E}">
        <p14:creationId xmlns:p14="http://schemas.microsoft.com/office/powerpoint/2010/main" val="2138754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FDAD79-C9EE-95ED-2FDA-BE6DCC3E484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12198487" cy="6858000"/>
          </a:xfrm>
          <a:prstGeom prst="rect">
            <a:avLst/>
          </a:prstGeom>
        </p:spPr>
      </p:pic>
    </p:spTree>
    <p:extLst>
      <p:ext uri="{BB962C8B-B14F-4D97-AF65-F5344CB8AC3E}">
        <p14:creationId xmlns:p14="http://schemas.microsoft.com/office/powerpoint/2010/main" val="3578593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8F793A-D5CE-41ED-1055-C0C317E0710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
            <a:ext cx="12300559" cy="6915385"/>
          </a:xfrm>
          <a:prstGeom prst="rect">
            <a:avLst/>
          </a:prstGeom>
        </p:spPr>
      </p:pic>
    </p:spTree>
    <p:extLst>
      <p:ext uri="{BB962C8B-B14F-4D97-AF65-F5344CB8AC3E}">
        <p14:creationId xmlns:p14="http://schemas.microsoft.com/office/powerpoint/2010/main" val="1849471728"/>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95C1EB68D11A4E9930BE252CD49526" ma:contentTypeVersion="14" ma:contentTypeDescription="Create a new document." ma:contentTypeScope="" ma:versionID="01336307e0718bff4609e52183ea26ae">
  <xsd:schema xmlns:xsd="http://www.w3.org/2001/XMLSchema" xmlns:xs="http://www.w3.org/2001/XMLSchema" xmlns:p="http://schemas.microsoft.com/office/2006/metadata/properties" xmlns:ns2="796f79e9-9ceb-4f27-9a4d-47b73ef4eb07" xmlns:ns3="036de961-e51f-4930-8a6d-f696487cad62" targetNamespace="http://schemas.microsoft.com/office/2006/metadata/properties" ma:root="true" ma:fieldsID="1fa7e55310cdd67210efc605eef98794" ns2:_="" ns3:_="">
    <xsd:import namespace="796f79e9-9ceb-4f27-9a4d-47b73ef4eb07"/>
    <xsd:import namespace="036de961-e51f-4930-8a6d-f696487cad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6f79e9-9ceb-4f27-9a4d-47b73ef4eb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e6a16d2-7abc-45f3-9325-019ee03e634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36de961-e51f-4930-8a6d-f696487cad62"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70be61a-639b-4427-b712-1c0cb061494c}" ma:internalName="TaxCatchAll" ma:showField="CatchAllData" ma:web="036de961-e51f-4930-8a6d-f696487cad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36de961-e51f-4930-8a6d-f696487cad62" xsi:nil="true"/>
    <lcf76f155ced4ddcb4097134ff3c332f xmlns="796f79e9-9ceb-4f27-9a4d-47b73ef4eb0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5CBAF5A-BA40-4837-BA18-88A199BEBCBD}"/>
</file>

<file path=customXml/itemProps2.xml><?xml version="1.0" encoding="utf-8"?>
<ds:datastoreItem xmlns:ds="http://schemas.openxmlformats.org/officeDocument/2006/customXml" ds:itemID="{706AF305-15F4-4D4C-AA4A-904E159079E6}"/>
</file>

<file path=customXml/itemProps3.xml><?xml version="1.0" encoding="utf-8"?>
<ds:datastoreItem xmlns:ds="http://schemas.openxmlformats.org/officeDocument/2006/customXml" ds:itemID="{EDD442A0-C842-40BE-BE50-1D6B5FBAD12D}"/>
</file>

<file path=docProps/app.xml><?xml version="1.0" encoding="utf-8"?>
<Properties xmlns="http://schemas.openxmlformats.org/officeDocument/2006/extended-properties" xmlns:vt="http://schemas.openxmlformats.org/officeDocument/2006/docPropsVTypes">
  <TotalTime>1440</TotalTime>
  <Words>378</Words>
  <Application>Microsoft Macintosh PowerPoint</Application>
  <DocSecurity>0</DocSecurity>
  <PresentationFormat>Widescreen</PresentationFormat>
  <Paragraphs>47</Paragraphs>
  <Slides>14</Slides>
  <Notes>3</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James Fuller</cp:lastModifiedBy>
  <cp:revision>9</cp:revision>
  <dcterms:created xsi:type="dcterms:W3CDTF">2026-09-24T08:45:47Z</dcterms:created>
  <dcterms:modified xsi:type="dcterms:W3CDTF">2026-09-29T15:58:07Z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0x0101009D95C1EB68D11A4E9930BE252CD49526</vt:lpwstr>
  </property>
</Properties>
</file>