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1" r:id="rId4"/>
    <p:sldId id="269" r:id="rId5"/>
    <p:sldId id="270" r:id="rId6"/>
    <p:sldId id="260" r:id="rId7"/>
    <p:sldId id="263" r:id="rId8"/>
    <p:sldId id="271" r:id="rId9"/>
    <p:sldId id="272" r:id="rId10"/>
    <p:sldId id="273" r:id="rId11"/>
    <p:sldId id="274" r:id="rId12"/>
    <p:sldId id="275" r:id="rId13"/>
    <p:sldId id="276" r:id="rId14"/>
  </p:sldIdLst>
  <p:sldSz cx="18288000" cy="10287000"/>
  <p:notesSz cx="6858000" cy="9144000"/>
  <p:embeddedFontLst>
    <p:embeddedFont>
      <p:font typeface="Garet Bold" pitchFamily="2" charset="77"/>
      <p:regular r:id="rId15"/>
      <p:bold r:id="rId16"/>
    </p:embeddedFont>
    <p:embeddedFont>
      <p:font typeface="Gotham Bold" pitchFamily="2" charset="0"/>
      <p:regular r:id="rId17"/>
      <p:bold r:id="rId18"/>
    </p:embeddedFont>
    <p:embeddedFont>
      <p:font typeface="Poppins" pitchFamily="2" charset="77"/>
      <p:regular r:id="rId19"/>
      <p:bold r:id="rId20"/>
      <p:italic r:id="rId21"/>
      <p:boldItalic r:id="rId22"/>
    </p:embeddedFont>
    <p:embeddedFont>
      <p:font typeface="Poppins Bold" pitchFamily="2" charset="77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94" autoAdjust="0"/>
  </p:normalViewPr>
  <p:slideViewPr>
    <p:cSldViewPr>
      <p:cViewPr varScale="1">
        <p:scale>
          <a:sx n="78" d="100"/>
          <a:sy n="78" d="100"/>
        </p:scale>
        <p:origin x="80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B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9716543" y="2111973"/>
            <a:ext cx="8571457" cy="8175027"/>
          </a:xfrm>
          <a:custGeom>
            <a:avLst/>
            <a:gdLst/>
            <a:ahLst/>
            <a:cxnLst/>
            <a:rect l="l" t="t" r="r" b="b"/>
            <a:pathLst>
              <a:path w="8571457" h="8175027">
                <a:moveTo>
                  <a:pt x="8571457" y="0"/>
                </a:moveTo>
                <a:lnTo>
                  <a:pt x="0" y="0"/>
                </a:lnTo>
                <a:lnTo>
                  <a:pt x="0" y="8175027"/>
                </a:lnTo>
                <a:lnTo>
                  <a:pt x="8571457" y="8175027"/>
                </a:lnTo>
                <a:lnTo>
                  <a:pt x="8571457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V="1">
            <a:off x="0" y="-191567"/>
            <a:ext cx="6069094" cy="5788399"/>
          </a:xfrm>
          <a:custGeom>
            <a:avLst/>
            <a:gdLst/>
            <a:ahLst/>
            <a:cxnLst/>
            <a:rect l="l" t="t" r="r" b="b"/>
            <a:pathLst>
              <a:path w="6069094" h="5788399">
                <a:moveTo>
                  <a:pt x="0" y="5788399"/>
                </a:moveTo>
                <a:lnTo>
                  <a:pt x="6069094" y="5788399"/>
                </a:lnTo>
                <a:lnTo>
                  <a:pt x="6069094" y="0"/>
                </a:lnTo>
                <a:lnTo>
                  <a:pt x="0" y="0"/>
                </a:lnTo>
                <a:lnTo>
                  <a:pt x="0" y="5788399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163460" y="-2002827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837453" y="3198666"/>
            <a:ext cx="12287648" cy="3615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07"/>
              </a:lnSpc>
            </a:pPr>
            <a:r>
              <a:rPr lang="en-US" sz="9300" b="1" spc="306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APA </a:t>
            </a:r>
          </a:p>
          <a:p>
            <a:pPr algn="l">
              <a:lnSpc>
                <a:spcPts val="9207"/>
              </a:lnSpc>
            </a:pPr>
            <a:r>
              <a:rPr lang="en-US" sz="9300" b="1" spc="306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CONFERENCE</a:t>
            </a:r>
          </a:p>
          <a:p>
            <a:pPr algn="l">
              <a:lnSpc>
                <a:spcPts val="9207"/>
              </a:lnSpc>
            </a:pPr>
            <a:endParaRPr lang="en-US" sz="9300" b="1" spc="306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837453" y="5909789"/>
            <a:ext cx="6869442" cy="1008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8"/>
              </a:lnSpc>
              <a:spcBef>
                <a:spcPct val="0"/>
              </a:spcBef>
            </a:pPr>
            <a:r>
              <a:rPr lang="en-US" sz="5899" b="1" spc="188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Industry Update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989998" y="8657978"/>
            <a:ext cx="3789585" cy="919022"/>
            <a:chOff x="0" y="0"/>
            <a:chExt cx="998080" cy="24204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98080" cy="242047"/>
            </a:xfrm>
            <a:custGeom>
              <a:avLst/>
              <a:gdLst/>
              <a:ahLst/>
              <a:cxnLst/>
              <a:rect l="l" t="t" r="r" b="b"/>
              <a:pathLst>
                <a:path w="998080" h="242047">
                  <a:moveTo>
                    <a:pt x="55160" y="0"/>
                  </a:moveTo>
                  <a:lnTo>
                    <a:pt x="942921" y="0"/>
                  </a:lnTo>
                  <a:cubicBezTo>
                    <a:pt x="957550" y="0"/>
                    <a:pt x="971580" y="5811"/>
                    <a:pt x="981924" y="16156"/>
                  </a:cubicBezTo>
                  <a:cubicBezTo>
                    <a:pt x="992269" y="26500"/>
                    <a:pt x="998080" y="40530"/>
                    <a:pt x="998080" y="55160"/>
                  </a:cubicBezTo>
                  <a:lnTo>
                    <a:pt x="998080" y="186887"/>
                  </a:lnTo>
                  <a:cubicBezTo>
                    <a:pt x="998080" y="217351"/>
                    <a:pt x="973384" y="242047"/>
                    <a:pt x="942921" y="242047"/>
                  </a:cubicBezTo>
                  <a:lnTo>
                    <a:pt x="55160" y="242047"/>
                  </a:lnTo>
                  <a:cubicBezTo>
                    <a:pt x="40530" y="242047"/>
                    <a:pt x="26500" y="236236"/>
                    <a:pt x="16156" y="225891"/>
                  </a:cubicBezTo>
                  <a:cubicBezTo>
                    <a:pt x="5811" y="215547"/>
                    <a:pt x="0" y="201517"/>
                    <a:pt x="0" y="186887"/>
                  </a:cubicBezTo>
                  <a:lnTo>
                    <a:pt x="0" y="55160"/>
                  </a:lnTo>
                  <a:cubicBezTo>
                    <a:pt x="0" y="40530"/>
                    <a:pt x="5811" y="26500"/>
                    <a:pt x="16156" y="16156"/>
                  </a:cubicBezTo>
                  <a:cubicBezTo>
                    <a:pt x="26500" y="5811"/>
                    <a:pt x="40530" y="0"/>
                    <a:pt x="55160" y="0"/>
                  </a:cubicBezTo>
                  <a:close/>
                </a:path>
              </a:pathLst>
            </a:custGeom>
            <a:solidFill>
              <a:srgbClr val="EE132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998080" cy="29919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079"/>
                </a:lnSpc>
              </a:pPr>
              <a:r>
                <a:rPr lang="en-US" sz="21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    James Fuller</a:t>
              </a:r>
            </a:p>
            <a:p>
              <a:pPr algn="l">
                <a:lnSpc>
                  <a:spcPts val="3079"/>
                </a:lnSpc>
              </a:pPr>
              <a:r>
                <a:rPr lang="en-US" sz="21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    ArenaComms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B5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AE90F0-6952-CD5E-10D8-6E30A7235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772A5C8-D23E-8549-F983-AFAC73F99C71}"/>
              </a:ext>
            </a:extLst>
          </p:cNvPr>
          <p:cNvSpPr/>
          <p:nvPr/>
        </p:nvSpPr>
        <p:spPr>
          <a:xfrm rot="4533860">
            <a:off x="-2009277" y="5953422"/>
            <a:ext cx="9155446" cy="8667156"/>
          </a:xfrm>
          <a:custGeom>
            <a:avLst/>
            <a:gdLst/>
            <a:ahLst/>
            <a:cxnLst/>
            <a:rect l="l" t="t" r="r" b="b"/>
            <a:pathLst>
              <a:path w="9155446" h="8667156">
                <a:moveTo>
                  <a:pt x="0" y="0"/>
                </a:moveTo>
                <a:lnTo>
                  <a:pt x="9155446" y="0"/>
                </a:lnTo>
                <a:lnTo>
                  <a:pt x="9155446" y="8667156"/>
                </a:lnTo>
                <a:lnTo>
                  <a:pt x="0" y="86671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9D7AA40-C884-FAC4-0FD0-8E07E4F13D1A}"/>
              </a:ext>
            </a:extLst>
          </p:cNvPr>
          <p:cNvSpPr/>
          <p:nvPr/>
        </p:nvSpPr>
        <p:spPr>
          <a:xfrm rot="4533860">
            <a:off x="13065240" y="-3579081"/>
            <a:ext cx="9155446" cy="8667156"/>
          </a:xfrm>
          <a:custGeom>
            <a:avLst/>
            <a:gdLst/>
            <a:ahLst/>
            <a:cxnLst/>
            <a:rect l="l" t="t" r="r" b="b"/>
            <a:pathLst>
              <a:path w="9155446" h="8667156">
                <a:moveTo>
                  <a:pt x="0" y="0"/>
                </a:moveTo>
                <a:lnTo>
                  <a:pt x="9155447" y="0"/>
                </a:lnTo>
                <a:lnTo>
                  <a:pt x="9155447" y="8667156"/>
                </a:lnTo>
                <a:lnTo>
                  <a:pt x="0" y="86671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103D4867-8A3C-94FB-116B-8664981A3E03}"/>
              </a:ext>
            </a:extLst>
          </p:cNvPr>
          <p:cNvSpPr txBox="1"/>
          <p:nvPr/>
        </p:nvSpPr>
        <p:spPr>
          <a:xfrm>
            <a:off x="350202" y="1099483"/>
            <a:ext cx="15112393" cy="1007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8424"/>
              </a:lnSpc>
            </a:pPr>
            <a:r>
              <a:rPr lang="en-US" sz="6000" b="1" dirty="0">
                <a:solidFill>
                  <a:schemeClr val="bg1"/>
                </a:solidFill>
              </a:rPr>
              <a:t>Industry Advancement Fact Sheet 1976 to 2026</a:t>
            </a:r>
            <a:endParaRPr lang="en-US" sz="6000" b="1" spc="66" dirty="0">
              <a:solidFill>
                <a:schemeClr val="bg1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A0256D-D0CF-9474-0D55-DB2BDECED471}"/>
              </a:ext>
            </a:extLst>
          </p:cNvPr>
          <p:cNvSpPr txBox="1"/>
          <p:nvPr/>
        </p:nvSpPr>
        <p:spPr>
          <a:xfrm>
            <a:off x="838200" y="2324100"/>
            <a:ext cx="168402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Develop a comparative fact sheet illustrating industry progress since bicentennial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4000" b="1" dirty="0">
                <a:solidFill>
                  <a:schemeClr val="bg1"/>
                </a:solidFill>
              </a:rPr>
              <a:t>Focus areas: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Safety advances and regulatory evolution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Technology and design innovation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Enhanced environmental and operational standards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Growth in community-scale celebrations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Economic impact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934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B5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4F0193-C244-3D00-C51A-34D8F0E3B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FD0519E-DCFB-4AD0-9F23-A72A2D8837FD}"/>
              </a:ext>
            </a:extLst>
          </p:cNvPr>
          <p:cNvSpPr/>
          <p:nvPr/>
        </p:nvSpPr>
        <p:spPr>
          <a:xfrm rot="4533860">
            <a:off x="-2009277" y="5953422"/>
            <a:ext cx="9155446" cy="8667156"/>
          </a:xfrm>
          <a:custGeom>
            <a:avLst/>
            <a:gdLst/>
            <a:ahLst/>
            <a:cxnLst/>
            <a:rect l="l" t="t" r="r" b="b"/>
            <a:pathLst>
              <a:path w="9155446" h="8667156">
                <a:moveTo>
                  <a:pt x="0" y="0"/>
                </a:moveTo>
                <a:lnTo>
                  <a:pt x="9155446" y="0"/>
                </a:lnTo>
                <a:lnTo>
                  <a:pt x="9155446" y="8667156"/>
                </a:lnTo>
                <a:lnTo>
                  <a:pt x="0" y="86671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77054C7-B6FD-ADCF-0A95-53B11989B4BD}"/>
              </a:ext>
            </a:extLst>
          </p:cNvPr>
          <p:cNvSpPr/>
          <p:nvPr/>
        </p:nvSpPr>
        <p:spPr>
          <a:xfrm rot="4533860">
            <a:off x="13065240" y="-3579081"/>
            <a:ext cx="9155446" cy="8667156"/>
          </a:xfrm>
          <a:custGeom>
            <a:avLst/>
            <a:gdLst/>
            <a:ahLst/>
            <a:cxnLst/>
            <a:rect l="l" t="t" r="r" b="b"/>
            <a:pathLst>
              <a:path w="9155446" h="8667156">
                <a:moveTo>
                  <a:pt x="0" y="0"/>
                </a:moveTo>
                <a:lnTo>
                  <a:pt x="9155447" y="0"/>
                </a:lnTo>
                <a:lnTo>
                  <a:pt x="9155447" y="8667156"/>
                </a:lnTo>
                <a:lnTo>
                  <a:pt x="0" y="86671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D890628E-8280-3BE4-828D-942C52C17572}"/>
              </a:ext>
            </a:extLst>
          </p:cNvPr>
          <p:cNvSpPr txBox="1"/>
          <p:nvPr/>
        </p:nvSpPr>
        <p:spPr>
          <a:xfrm>
            <a:off x="350202" y="1099483"/>
            <a:ext cx="15112393" cy="1007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8424"/>
              </a:lnSpc>
            </a:pPr>
            <a:r>
              <a:rPr lang="en-US" sz="6000" b="1" dirty="0">
                <a:solidFill>
                  <a:schemeClr val="bg1"/>
                </a:solidFill>
              </a:rPr>
              <a:t>Forth of July Media:  National Radio Tour</a:t>
            </a:r>
            <a:endParaRPr lang="en-US" sz="6000" b="1" spc="66" dirty="0">
              <a:solidFill>
                <a:schemeClr val="bg1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8D61E5-3494-35C8-2C89-50D920095355}"/>
              </a:ext>
            </a:extLst>
          </p:cNvPr>
          <p:cNvSpPr txBox="1"/>
          <p:nvPr/>
        </p:nvSpPr>
        <p:spPr>
          <a:xfrm>
            <a:off x="838200" y="2324100"/>
            <a:ext cx="16840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APA and APSEF will conduct a coordinated radio media tour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4000" b="1" dirty="0">
                <a:solidFill>
                  <a:schemeClr val="bg1"/>
                </a:solidFill>
              </a:rPr>
              <a:t>Core Messaging: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Fireworks Safety and proper use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Significance of 250</a:t>
            </a:r>
            <a:r>
              <a:rPr lang="en-US" sz="4000" baseline="30000" dirty="0">
                <a:solidFill>
                  <a:schemeClr val="bg1"/>
                </a:solidFill>
              </a:rPr>
              <a:t>th</a:t>
            </a:r>
            <a:r>
              <a:rPr lang="en-US" sz="4000" dirty="0">
                <a:solidFill>
                  <a:schemeClr val="bg1"/>
                </a:solidFill>
              </a:rPr>
              <a:t> to the industry and communities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Impact of Tariffs on consumers, communities, and the industry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60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B5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F00C79-5621-C31A-9A14-2827952EA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30BC029-BC75-16E0-B1F8-94A51D9E3B57}"/>
              </a:ext>
            </a:extLst>
          </p:cNvPr>
          <p:cNvSpPr/>
          <p:nvPr/>
        </p:nvSpPr>
        <p:spPr>
          <a:xfrm rot="4533860">
            <a:off x="-2009277" y="5953422"/>
            <a:ext cx="9155446" cy="8667156"/>
          </a:xfrm>
          <a:custGeom>
            <a:avLst/>
            <a:gdLst/>
            <a:ahLst/>
            <a:cxnLst/>
            <a:rect l="l" t="t" r="r" b="b"/>
            <a:pathLst>
              <a:path w="9155446" h="8667156">
                <a:moveTo>
                  <a:pt x="0" y="0"/>
                </a:moveTo>
                <a:lnTo>
                  <a:pt x="9155446" y="0"/>
                </a:lnTo>
                <a:lnTo>
                  <a:pt x="9155446" y="8667156"/>
                </a:lnTo>
                <a:lnTo>
                  <a:pt x="0" y="86671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2D58637-B72C-649B-6796-BF2EB70C2B7B}"/>
              </a:ext>
            </a:extLst>
          </p:cNvPr>
          <p:cNvSpPr/>
          <p:nvPr/>
        </p:nvSpPr>
        <p:spPr>
          <a:xfrm rot="4533860">
            <a:off x="13065240" y="-3579081"/>
            <a:ext cx="9155446" cy="8667156"/>
          </a:xfrm>
          <a:custGeom>
            <a:avLst/>
            <a:gdLst/>
            <a:ahLst/>
            <a:cxnLst/>
            <a:rect l="l" t="t" r="r" b="b"/>
            <a:pathLst>
              <a:path w="9155446" h="8667156">
                <a:moveTo>
                  <a:pt x="0" y="0"/>
                </a:moveTo>
                <a:lnTo>
                  <a:pt x="9155447" y="0"/>
                </a:lnTo>
                <a:lnTo>
                  <a:pt x="9155447" y="8667156"/>
                </a:lnTo>
                <a:lnTo>
                  <a:pt x="0" y="86671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4E140BB9-061E-0362-CB64-FE4D2E7BD5C3}"/>
              </a:ext>
            </a:extLst>
          </p:cNvPr>
          <p:cNvSpPr txBox="1"/>
          <p:nvPr/>
        </p:nvSpPr>
        <p:spPr>
          <a:xfrm>
            <a:off x="350202" y="1099483"/>
            <a:ext cx="15112393" cy="1007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8424"/>
              </a:lnSpc>
            </a:pPr>
            <a:r>
              <a:rPr lang="en-US" sz="6000" b="1" dirty="0">
                <a:solidFill>
                  <a:schemeClr val="bg1"/>
                </a:solidFill>
              </a:rPr>
              <a:t>Member Engagement Strategy</a:t>
            </a:r>
            <a:endParaRPr lang="en-US" sz="6000" b="1" spc="66" dirty="0">
              <a:solidFill>
                <a:schemeClr val="bg1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8B0015-F6BE-838E-FC1C-5326B63CD91A}"/>
              </a:ext>
            </a:extLst>
          </p:cNvPr>
          <p:cNvSpPr txBox="1"/>
          <p:nvPr/>
        </p:nvSpPr>
        <p:spPr>
          <a:xfrm>
            <a:off x="838200" y="2324100"/>
            <a:ext cx="16840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Member participation is foundational to this effort!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4000" b="1" dirty="0">
                <a:solidFill>
                  <a:schemeClr val="bg1"/>
                </a:solidFill>
              </a:rPr>
              <a:t>What We Need from You: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Special America 250 events list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Nonprofit initiatives and charitable partners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Unique local community collaborations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Personal reflections on the meaning of the 250</a:t>
            </a:r>
            <a:r>
              <a:rPr lang="en-US" sz="4000" baseline="30000" dirty="0">
                <a:solidFill>
                  <a:schemeClr val="bg1"/>
                </a:solidFill>
              </a:rPr>
              <a:t>th</a:t>
            </a:r>
            <a:r>
              <a:rPr lang="en-US" sz="4000" dirty="0">
                <a:solidFill>
                  <a:schemeClr val="bg1"/>
                </a:solidFill>
              </a:rPr>
              <a:t> to you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969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B5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D1AE81-1A7E-B813-A7E4-A6B4F099F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9B7850B-609A-D26B-0EDF-266B45C54209}"/>
              </a:ext>
            </a:extLst>
          </p:cNvPr>
          <p:cNvSpPr/>
          <p:nvPr/>
        </p:nvSpPr>
        <p:spPr>
          <a:xfrm rot="4533860">
            <a:off x="-2009277" y="5953422"/>
            <a:ext cx="9155446" cy="8667156"/>
          </a:xfrm>
          <a:custGeom>
            <a:avLst/>
            <a:gdLst/>
            <a:ahLst/>
            <a:cxnLst/>
            <a:rect l="l" t="t" r="r" b="b"/>
            <a:pathLst>
              <a:path w="9155446" h="8667156">
                <a:moveTo>
                  <a:pt x="0" y="0"/>
                </a:moveTo>
                <a:lnTo>
                  <a:pt x="9155446" y="0"/>
                </a:lnTo>
                <a:lnTo>
                  <a:pt x="9155446" y="8667156"/>
                </a:lnTo>
                <a:lnTo>
                  <a:pt x="0" y="86671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923361F-4C86-4819-ED02-A5BC026B3213}"/>
              </a:ext>
            </a:extLst>
          </p:cNvPr>
          <p:cNvSpPr/>
          <p:nvPr/>
        </p:nvSpPr>
        <p:spPr>
          <a:xfrm rot="4533860">
            <a:off x="13065240" y="-3579081"/>
            <a:ext cx="9155446" cy="8667156"/>
          </a:xfrm>
          <a:custGeom>
            <a:avLst/>
            <a:gdLst/>
            <a:ahLst/>
            <a:cxnLst/>
            <a:rect l="l" t="t" r="r" b="b"/>
            <a:pathLst>
              <a:path w="9155446" h="8667156">
                <a:moveTo>
                  <a:pt x="0" y="0"/>
                </a:moveTo>
                <a:lnTo>
                  <a:pt x="9155447" y="0"/>
                </a:lnTo>
                <a:lnTo>
                  <a:pt x="9155447" y="8667156"/>
                </a:lnTo>
                <a:lnTo>
                  <a:pt x="0" y="86671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7D59136A-AC9A-D586-53CC-C67E61F3FAC4}"/>
              </a:ext>
            </a:extLst>
          </p:cNvPr>
          <p:cNvSpPr txBox="1"/>
          <p:nvPr/>
        </p:nvSpPr>
        <p:spPr>
          <a:xfrm>
            <a:off x="350202" y="1099483"/>
            <a:ext cx="15112393" cy="1007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8424"/>
              </a:lnSpc>
            </a:pPr>
            <a:r>
              <a:rPr lang="en-US" sz="6000" b="1" spc="66" dirty="0">
                <a:solidFill>
                  <a:schemeClr val="bg1"/>
                </a:solidFill>
                <a:latin typeface="Gotham Bold"/>
                <a:ea typeface="Gotham Bold"/>
                <a:cs typeface="Gotham Bold"/>
                <a:sym typeface="Gotham Bold"/>
              </a:rPr>
              <a:t>Collecting Your Stories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33E520-1E4C-A254-00AE-FB0771C6D7EE}"/>
              </a:ext>
            </a:extLst>
          </p:cNvPr>
          <p:cNvSpPr txBox="1"/>
          <p:nvPr/>
        </p:nvSpPr>
        <p:spPr>
          <a:xfrm>
            <a:off x="838200" y="2324100"/>
            <a:ext cx="16840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APA has engaged Jesse Veverka and his team to conduct member interviews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4000" b="1" dirty="0">
                <a:solidFill>
                  <a:schemeClr val="bg1"/>
                </a:solidFill>
              </a:rPr>
              <a:t>Objective: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Capture authentic industry perspectives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Tell your family business story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Share </a:t>
            </a:r>
            <a:r>
              <a:rPr lang="en-US" sz="4000">
                <a:solidFill>
                  <a:schemeClr val="bg1"/>
                </a:solidFill>
              </a:rPr>
              <a:t>what it’s </a:t>
            </a:r>
            <a:r>
              <a:rPr lang="en-US" sz="4000" dirty="0">
                <a:solidFill>
                  <a:schemeClr val="bg1"/>
                </a:solidFill>
              </a:rPr>
              <a:t>like to put on a </a:t>
            </a:r>
            <a:r>
              <a:rPr lang="en-US" sz="4000">
                <a:solidFill>
                  <a:schemeClr val="bg1"/>
                </a:solidFill>
              </a:rPr>
              <a:t>major display show</a:t>
            </a:r>
            <a:endParaRPr lang="en-US" sz="40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Library of assets for media and social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2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B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369836" y="1922313"/>
            <a:ext cx="11156164" cy="76196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538"/>
              </a:lnSpc>
              <a:spcBef>
                <a:spcPct val="0"/>
              </a:spcBef>
            </a:pPr>
            <a:r>
              <a:rPr lang="en-US" sz="5384" b="1" spc="59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ATF Modernization</a:t>
            </a:r>
          </a:p>
          <a:p>
            <a:pPr algn="l">
              <a:lnSpc>
                <a:spcPts val="7538"/>
              </a:lnSpc>
              <a:spcBef>
                <a:spcPct val="0"/>
              </a:spcBef>
            </a:pPr>
            <a:endParaRPr lang="en-US" sz="5384" b="1" spc="59" dirty="0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  <a:p>
            <a:pPr marL="1546225" algn="l">
              <a:lnSpc>
                <a:spcPts val="7538"/>
              </a:lnSpc>
              <a:spcBef>
                <a:spcPct val="0"/>
              </a:spcBef>
            </a:pPr>
            <a:r>
              <a:rPr lang="en-US" sz="5384" b="1" spc="59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No public progress since our last conference</a:t>
            </a:r>
          </a:p>
          <a:p>
            <a:pPr marL="1546225" algn="l">
              <a:lnSpc>
                <a:spcPts val="7538"/>
              </a:lnSpc>
              <a:spcBef>
                <a:spcPct val="0"/>
              </a:spcBef>
            </a:pPr>
            <a:endParaRPr lang="en-US" sz="5384" b="1" spc="59" dirty="0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  <a:p>
            <a:pPr marL="1546225" algn="l">
              <a:lnSpc>
                <a:spcPts val="7538"/>
              </a:lnSpc>
              <a:spcBef>
                <a:spcPct val="0"/>
              </a:spcBef>
            </a:pPr>
            <a:r>
              <a:rPr lang="en-US" sz="5384" b="1" spc="59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No exclusion language in the latest ATF appropriation bill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172592" y="0"/>
            <a:ext cx="6011088" cy="10287000"/>
            <a:chOff x="0" y="0"/>
            <a:chExt cx="2426492" cy="415254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26492" cy="4152547"/>
            </a:xfrm>
            <a:custGeom>
              <a:avLst/>
              <a:gdLst/>
              <a:ahLst/>
              <a:cxnLst/>
              <a:rect l="l" t="t" r="r" b="b"/>
              <a:pathLst>
                <a:path w="2426492" h="4152547">
                  <a:moveTo>
                    <a:pt x="0" y="0"/>
                  </a:moveTo>
                  <a:lnTo>
                    <a:pt x="2426492" y="0"/>
                  </a:lnTo>
                  <a:lnTo>
                    <a:pt x="2426492" y="4152547"/>
                  </a:lnTo>
                  <a:lnTo>
                    <a:pt x="0" y="4152547"/>
                  </a:lnTo>
                  <a:close/>
                </a:path>
              </a:pathLst>
            </a:cu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" name="Freeform 5"/>
          <p:cNvSpPr/>
          <p:nvPr/>
        </p:nvSpPr>
        <p:spPr>
          <a:xfrm flipH="1" flipV="1">
            <a:off x="11709813" y="66517"/>
            <a:ext cx="6578187" cy="6273946"/>
          </a:xfrm>
          <a:custGeom>
            <a:avLst/>
            <a:gdLst/>
            <a:ahLst/>
            <a:cxnLst/>
            <a:rect l="l" t="t" r="r" b="b"/>
            <a:pathLst>
              <a:path w="6578187" h="6273946">
                <a:moveTo>
                  <a:pt x="6578187" y="6273946"/>
                </a:moveTo>
                <a:lnTo>
                  <a:pt x="0" y="6273946"/>
                </a:lnTo>
                <a:lnTo>
                  <a:pt x="0" y="0"/>
                </a:lnTo>
                <a:lnTo>
                  <a:pt x="6578187" y="0"/>
                </a:lnTo>
                <a:lnTo>
                  <a:pt x="6578187" y="6273946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4795024" y="6665083"/>
            <a:ext cx="1032586" cy="1151731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>
              <a:lnSpc>
                <a:spcPts val="5302"/>
              </a:lnSpc>
            </a:pPr>
            <a:r>
              <a:rPr lang="en-US" sz="3787" b="1" spc="41" dirty="0">
                <a:solidFill>
                  <a:srgbClr val="111F57"/>
                </a:solidFill>
                <a:latin typeface="Gotham Bold"/>
                <a:ea typeface="Gotham Bold"/>
                <a:cs typeface="Gotham Bold"/>
                <a:sym typeface="Gotham Bold"/>
              </a:rPr>
              <a:t>2</a:t>
            </a:r>
          </a:p>
        </p:txBody>
      </p:sp>
      <p:grpSp>
        <p:nvGrpSpPr>
          <p:cNvPr id="27" name="Group 6">
            <a:extLst>
              <a:ext uri="{FF2B5EF4-FFF2-40B4-BE49-F238E27FC236}">
                <a16:creationId xmlns:a16="http://schemas.microsoft.com/office/drawing/2014/main" id="{CF1FCCF6-14C1-BB7D-C94F-BD9185F00368}"/>
              </a:ext>
            </a:extLst>
          </p:cNvPr>
          <p:cNvGrpSpPr/>
          <p:nvPr/>
        </p:nvGrpSpPr>
        <p:grpSpPr>
          <a:xfrm>
            <a:off x="7239000" y="4152900"/>
            <a:ext cx="324178" cy="324178"/>
            <a:chOff x="0" y="0"/>
            <a:chExt cx="812800" cy="812800"/>
          </a:xfrm>
        </p:grpSpPr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303EDD5-9E6E-CBB6-7AD1-573FA678AAC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D2222"/>
            </a:solidFill>
            <a:ln w="38100" cap="sq">
              <a:solidFill>
                <a:srgbClr val="FEFEFE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8">
              <a:extLst>
                <a:ext uri="{FF2B5EF4-FFF2-40B4-BE49-F238E27FC236}">
                  <a16:creationId xmlns:a16="http://schemas.microsoft.com/office/drawing/2014/main" id="{149802C9-F67D-08FD-0008-394E85012183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22"/>
                </a:lnSpc>
              </a:pPr>
              <a:endParaRPr/>
            </a:p>
          </p:txBody>
        </p:sp>
      </p:grpSp>
      <p:grpSp>
        <p:nvGrpSpPr>
          <p:cNvPr id="30" name="Group 6">
            <a:extLst>
              <a:ext uri="{FF2B5EF4-FFF2-40B4-BE49-F238E27FC236}">
                <a16:creationId xmlns:a16="http://schemas.microsoft.com/office/drawing/2014/main" id="{AD048F13-F28E-931A-57A7-302731F52A8C}"/>
              </a:ext>
            </a:extLst>
          </p:cNvPr>
          <p:cNvGrpSpPr/>
          <p:nvPr/>
        </p:nvGrpSpPr>
        <p:grpSpPr>
          <a:xfrm>
            <a:off x="7208609" y="6985110"/>
            <a:ext cx="324178" cy="324178"/>
            <a:chOff x="0" y="0"/>
            <a:chExt cx="812800" cy="812800"/>
          </a:xfrm>
        </p:grpSpPr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2661B85B-4ECB-ED09-3221-485F984257C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D2222"/>
            </a:solidFill>
            <a:ln w="38100" cap="sq">
              <a:solidFill>
                <a:srgbClr val="FEFEFE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8">
              <a:extLst>
                <a:ext uri="{FF2B5EF4-FFF2-40B4-BE49-F238E27FC236}">
                  <a16:creationId xmlns:a16="http://schemas.microsoft.com/office/drawing/2014/main" id="{A5576CA9-4AAA-2D1B-68EC-CB8443066976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2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B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533860">
            <a:off x="-2009277" y="5953422"/>
            <a:ext cx="9155446" cy="8667156"/>
          </a:xfrm>
          <a:custGeom>
            <a:avLst/>
            <a:gdLst/>
            <a:ahLst/>
            <a:cxnLst/>
            <a:rect l="l" t="t" r="r" b="b"/>
            <a:pathLst>
              <a:path w="9155446" h="8667156">
                <a:moveTo>
                  <a:pt x="0" y="0"/>
                </a:moveTo>
                <a:lnTo>
                  <a:pt x="9155446" y="0"/>
                </a:lnTo>
                <a:lnTo>
                  <a:pt x="9155446" y="8667156"/>
                </a:lnTo>
                <a:lnTo>
                  <a:pt x="0" y="86671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4533860">
            <a:off x="13065240" y="-3579081"/>
            <a:ext cx="9155446" cy="8667156"/>
          </a:xfrm>
          <a:custGeom>
            <a:avLst/>
            <a:gdLst/>
            <a:ahLst/>
            <a:cxnLst/>
            <a:rect l="l" t="t" r="r" b="b"/>
            <a:pathLst>
              <a:path w="9155446" h="8667156">
                <a:moveTo>
                  <a:pt x="0" y="0"/>
                </a:moveTo>
                <a:lnTo>
                  <a:pt x="9155447" y="0"/>
                </a:lnTo>
                <a:lnTo>
                  <a:pt x="9155447" y="8667156"/>
                </a:lnTo>
                <a:lnTo>
                  <a:pt x="0" y="86671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295400" y="2095500"/>
            <a:ext cx="13030200" cy="58784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12465" lvl="1" indent="-356233" algn="l">
              <a:lnSpc>
                <a:spcPts val="4619"/>
              </a:lnSpc>
              <a:buFont typeface="Arial"/>
              <a:buChar char="•"/>
            </a:pPr>
            <a:r>
              <a:rPr lang="en-US" sz="4000" b="1" spc="3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Licensing and permitting process</a:t>
            </a:r>
          </a:p>
          <a:p>
            <a:pPr marL="712465" lvl="1" indent="-356233" algn="l">
              <a:lnSpc>
                <a:spcPts val="4619"/>
              </a:lnSpc>
              <a:buFont typeface="Arial"/>
              <a:buChar char="•"/>
            </a:pPr>
            <a:endParaRPr lang="en-US" sz="4000" b="1" spc="36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712465" lvl="1" indent="-356233" algn="l">
              <a:lnSpc>
                <a:spcPts val="4619"/>
              </a:lnSpc>
              <a:buFont typeface="Arial"/>
              <a:buChar char="•"/>
            </a:pPr>
            <a:r>
              <a:rPr lang="en-US" sz="4000" b="1" spc="3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Definitions affecting classification</a:t>
            </a:r>
          </a:p>
          <a:p>
            <a:pPr marL="712465" lvl="1" indent="-356233" algn="l">
              <a:lnSpc>
                <a:spcPts val="4619"/>
              </a:lnSpc>
              <a:buFont typeface="Arial"/>
              <a:buChar char="•"/>
            </a:pPr>
            <a:endParaRPr lang="en-US" sz="4000" b="1" spc="36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712465" lvl="1" indent="-356233" algn="l">
              <a:lnSpc>
                <a:spcPts val="4619"/>
              </a:lnSpc>
              <a:buFont typeface="Arial"/>
              <a:buChar char="•"/>
            </a:pPr>
            <a:r>
              <a:rPr lang="en-US" sz="4000" b="1" spc="3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Recordkeeping </a:t>
            </a:r>
          </a:p>
          <a:p>
            <a:pPr marL="712465" lvl="1" indent="-356233" algn="l">
              <a:lnSpc>
                <a:spcPts val="4619"/>
              </a:lnSpc>
              <a:buFont typeface="Arial"/>
              <a:buChar char="•"/>
            </a:pPr>
            <a:endParaRPr lang="en-US" sz="4000" b="1" spc="36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712465" lvl="1" indent="-356233" algn="l">
              <a:lnSpc>
                <a:spcPts val="4619"/>
              </a:lnSpc>
              <a:buFont typeface="Arial"/>
              <a:buChar char="•"/>
            </a:pPr>
            <a:r>
              <a:rPr lang="en-US" sz="4000" b="1" spc="3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Shared magazine clarifications</a:t>
            </a:r>
          </a:p>
          <a:p>
            <a:pPr marL="712465" lvl="1" indent="-356233" algn="l">
              <a:lnSpc>
                <a:spcPts val="4619"/>
              </a:lnSpc>
              <a:buFont typeface="Arial"/>
              <a:buChar char="•"/>
            </a:pPr>
            <a:endParaRPr lang="en-US" sz="4000" b="1" spc="36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712465" lvl="1" indent="-356233" algn="l">
              <a:lnSpc>
                <a:spcPts val="4619"/>
              </a:lnSpc>
              <a:buFont typeface="Arial"/>
              <a:buChar char="•"/>
            </a:pPr>
            <a:r>
              <a:rPr lang="en-US" sz="4000" b="1" spc="3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Administrative streamlining</a:t>
            </a:r>
          </a:p>
          <a:p>
            <a:pPr marL="712465" lvl="1" indent="-356233" algn="l">
              <a:lnSpc>
                <a:spcPts val="4619"/>
              </a:lnSpc>
              <a:buFont typeface="Arial"/>
              <a:buChar char="•"/>
            </a:pPr>
            <a:endParaRPr lang="en-US" sz="3299" b="1" spc="36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50201" y="716782"/>
            <a:ext cx="15112393" cy="993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24"/>
              </a:lnSpc>
            </a:pPr>
            <a:r>
              <a:rPr lang="en-US" sz="6017" b="1" spc="66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ATF Rulemaking Focus Remains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B5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154698-2442-8F53-F4A0-E38B88E7D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EE2D080-26E3-3379-B491-BA6168196CCA}"/>
              </a:ext>
            </a:extLst>
          </p:cNvPr>
          <p:cNvSpPr/>
          <p:nvPr/>
        </p:nvSpPr>
        <p:spPr>
          <a:xfrm rot="4533860">
            <a:off x="-2009277" y="5953422"/>
            <a:ext cx="9155446" cy="8667156"/>
          </a:xfrm>
          <a:custGeom>
            <a:avLst/>
            <a:gdLst/>
            <a:ahLst/>
            <a:cxnLst/>
            <a:rect l="l" t="t" r="r" b="b"/>
            <a:pathLst>
              <a:path w="9155446" h="8667156">
                <a:moveTo>
                  <a:pt x="0" y="0"/>
                </a:moveTo>
                <a:lnTo>
                  <a:pt x="9155446" y="0"/>
                </a:lnTo>
                <a:lnTo>
                  <a:pt x="9155446" y="8667156"/>
                </a:lnTo>
                <a:lnTo>
                  <a:pt x="0" y="86671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D76FF15-C1B5-AC06-B96D-06E0390311EB}"/>
              </a:ext>
            </a:extLst>
          </p:cNvPr>
          <p:cNvSpPr/>
          <p:nvPr/>
        </p:nvSpPr>
        <p:spPr>
          <a:xfrm rot="4533860">
            <a:off x="13065240" y="-3579081"/>
            <a:ext cx="9155446" cy="8667156"/>
          </a:xfrm>
          <a:custGeom>
            <a:avLst/>
            <a:gdLst/>
            <a:ahLst/>
            <a:cxnLst/>
            <a:rect l="l" t="t" r="r" b="b"/>
            <a:pathLst>
              <a:path w="9155446" h="8667156">
                <a:moveTo>
                  <a:pt x="0" y="0"/>
                </a:moveTo>
                <a:lnTo>
                  <a:pt x="9155447" y="0"/>
                </a:lnTo>
                <a:lnTo>
                  <a:pt x="9155447" y="8667156"/>
                </a:lnTo>
                <a:lnTo>
                  <a:pt x="0" y="86671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F97C8B49-BCAB-2620-55A3-07CCD025443B}"/>
              </a:ext>
            </a:extLst>
          </p:cNvPr>
          <p:cNvSpPr txBox="1"/>
          <p:nvPr/>
        </p:nvSpPr>
        <p:spPr>
          <a:xfrm>
            <a:off x="1295400" y="2095500"/>
            <a:ext cx="13030200" cy="5288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12465" lvl="1" indent="-356233" algn="l">
              <a:lnSpc>
                <a:spcPts val="4619"/>
              </a:lnSpc>
              <a:buFont typeface="Arial"/>
              <a:buChar char="•"/>
            </a:pPr>
            <a:r>
              <a:rPr lang="en-US" sz="3299" b="1" spc="3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Total funding decreased by approx. $40M from last year</a:t>
            </a:r>
          </a:p>
          <a:p>
            <a:pPr marL="1626865" lvl="3" indent="-356233">
              <a:lnSpc>
                <a:spcPts val="4619"/>
              </a:lnSpc>
              <a:buFont typeface="Arial"/>
              <a:buChar char="•"/>
            </a:pPr>
            <a:r>
              <a:rPr lang="en-US" sz="3299" b="1" spc="3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$1.625B FY2025</a:t>
            </a:r>
          </a:p>
          <a:p>
            <a:pPr marL="1626865" lvl="3" indent="-356233">
              <a:lnSpc>
                <a:spcPts val="4619"/>
              </a:lnSpc>
              <a:buFont typeface="Arial"/>
              <a:buChar char="•"/>
            </a:pPr>
            <a:r>
              <a:rPr lang="en-US" sz="3299" b="1" spc="3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$1.585B FY2026</a:t>
            </a:r>
          </a:p>
          <a:p>
            <a:pPr marL="356232" lvl="1" algn="l">
              <a:lnSpc>
                <a:spcPts val="4619"/>
              </a:lnSpc>
            </a:pPr>
            <a:endParaRPr lang="en-US" sz="3299" b="1" spc="36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712465" lvl="1" indent="-356233" algn="l">
              <a:lnSpc>
                <a:spcPts val="4619"/>
              </a:lnSpc>
              <a:buFont typeface="Arial"/>
              <a:buChar char="•"/>
            </a:pPr>
            <a:r>
              <a:rPr lang="en-US" sz="3299" b="1" spc="3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No statutory reduction in explosives division</a:t>
            </a:r>
          </a:p>
          <a:p>
            <a:pPr marL="712465" lvl="1" indent="-356233" algn="l">
              <a:lnSpc>
                <a:spcPts val="4619"/>
              </a:lnSpc>
              <a:buFont typeface="Arial"/>
              <a:buChar char="•"/>
            </a:pPr>
            <a:endParaRPr lang="en-US" sz="3299" b="1" spc="36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712465" lvl="1" indent="-356233" algn="l">
              <a:lnSpc>
                <a:spcPts val="4619"/>
              </a:lnSpc>
              <a:buFont typeface="Arial"/>
              <a:buChar char="•"/>
            </a:pPr>
            <a:r>
              <a:rPr lang="en-US" sz="3299" b="1" spc="3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No statutory language restricting ATF authority or jurisdiction</a:t>
            </a:r>
          </a:p>
          <a:p>
            <a:pPr marL="712465" lvl="1" indent="-356233" algn="l">
              <a:lnSpc>
                <a:spcPts val="4619"/>
              </a:lnSpc>
              <a:buFont typeface="Arial"/>
              <a:buChar char="•"/>
            </a:pPr>
            <a:endParaRPr lang="en-US" sz="3299" b="1" spc="36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976265F1-F40A-18BA-4E1D-E3F6AE912991}"/>
              </a:ext>
            </a:extLst>
          </p:cNvPr>
          <p:cNvSpPr txBox="1"/>
          <p:nvPr/>
        </p:nvSpPr>
        <p:spPr>
          <a:xfrm>
            <a:off x="350201" y="716782"/>
            <a:ext cx="15112393" cy="993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24"/>
              </a:lnSpc>
            </a:pPr>
            <a:r>
              <a:rPr lang="en-US" sz="6017" b="1" spc="66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ATF FY2026 Funding Highlights</a:t>
            </a:r>
          </a:p>
        </p:txBody>
      </p:sp>
    </p:spTree>
    <p:extLst>
      <p:ext uri="{BB962C8B-B14F-4D97-AF65-F5344CB8AC3E}">
        <p14:creationId xmlns:p14="http://schemas.microsoft.com/office/powerpoint/2010/main" val="1608794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B5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EF15C2-E304-E1E4-D00E-68F1C00DC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764455F-4161-B0DA-7F58-A9A9C42FFB6F}"/>
              </a:ext>
            </a:extLst>
          </p:cNvPr>
          <p:cNvSpPr/>
          <p:nvPr/>
        </p:nvSpPr>
        <p:spPr>
          <a:xfrm rot="4533860">
            <a:off x="-2009277" y="5953422"/>
            <a:ext cx="9155446" cy="8667156"/>
          </a:xfrm>
          <a:custGeom>
            <a:avLst/>
            <a:gdLst/>
            <a:ahLst/>
            <a:cxnLst/>
            <a:rect l="l" t="t" r="r" b="b"/>
            <a:pathLst>
              <a:path w="9155446" h="8667156">
                <a:moveTo>
                  <a:pt x="0" y="0"/>
                </a:moveTo>
                <a:lnTo>
                  <a:pt x="9155446" y="0"/>
                </a:lnTo>
                <a:lnTo>
                  <a:pt x="9155446" y="8667156"/>
                </a:lnTo>
                <a:lnTo>
                  <a:pt x="0" y="86671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4EEE786-6CAC-DB60-7C0D-8E80E2EA3093}"/>
              </a:ext>
            </a:extLst>
          </p:cNvPr>
          <p:cNvSpPr/>
          <p:nvPr/>
        </p:nvSpPr>
        <p:spPr>
          <a:xfrm rot="4533860">
            <a:off x="13065240" y="-3579081"/>
            <a:ext cx="9155446" cy="8667156"/>
          </a:xfrm>
          <a:custGeom>
            <a:avLst/>
            <a:gdLst/>
            <a:ahLst/>
            <a:cxnLst/>
            <a:rect l="l" t="t" r="r" b="b"/>
            <a:pathLst>
              <a:path w="9155446" h="8667156">
                <a:moveTo>
                  <a:pt x="0" y="0"/>
                </a:moveTo>
                <a:lnTo>
                  <a:pt x="9155447" y="0"/>
                </a:lnTo>
                <a:lnTo>
                  <a:pt x="9155447" y="8667156"/>
                </a:lnTo>
                <a:lnTo>
                  <a:pt x="0" y="86671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08E35BF2-C132-9C75-A45A-B341B04EE959}"/>
              </a:ext>
            </a:extLst>
          </p:cNvPr>
          <p:cNvSpPr txBox="1"/>
          <p:nvPr/>
        </p:nvSpPr>
        <p:spPr>
          <a:xfrm>
            <a:off x="1295400" y="2095500"/>
            <a:ext cx="14706600" cy="64683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12465" lvl="1" indent="-356233" algn="l">
              <a:lnSpc>
                <a:spcPts val="4619"/>
              </a:lnSpc>
              <a:buFont typeface="Arial"/>
              <a:buChar char="•"/>
            </a:pPr>
            <a:r>
              <a:rPr lang="en-US" sz="3299" b="1" spc="3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Approximately $150.9M – Essentially flat from last year</a:t>
            </a:r>
          </a:p>
          <a:p>
            <a:pPr marL="356232" lvl="1" algn="l">
              <a:lnSpc>
                <a:spcPts val="4619"/>
              </a:lnSpc>
            </a:pPr>
            <a:endParaRPr lang="en-US" sz="3299" b="1" spc="36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712465" lvl="1" indent="-356233" algn="l">
              <a:lnSpc>
                <a:spcPts val="4619"/>
              </a:lnSpc>
              <a:buFont typeface="Arial"/>
              <a:buChar char="•"/>
            </a:pPr>
            <a:r>
              <a:rPr lang="en-US" sz="3299" b="1" spc="3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No statutory reduction in compliance or enforcement</a:t>
            </a:r>
          </a:p>
          <a:p>
            <a:pPr marL="712465" lvl="1" indent="-356233" algn="l">
              <a:lnSpc>
                <a:spcPts val="4619"/>
              </a:lnSpc>
              <a:buFont typeface="Arial"/>
              <a:buChar char="•"/>
            </a:pPr>
            <a:endParaRPr lang="en-US" sz="3299" b="1" spc="36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712465" lvl="1" indent="-356233" algn="l">
              <a:lnSpc>
                <a:spcPts val="4619"/>
              </a:lnSpc>
              <a:buFont typeface="Arial"/>
              <a:buChar char="•"/>
            </a:pPr>
            <a:r>
              <a:rPr lang="en-US" sz="3299" b="1" spc="3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Continued focus on import surveillance and compliance over broad regulatory initiatives</a:t>
            </a:r>
          </a:p>
          <a:p>
            <a:pPr marL="712465" lvl="1" indent="-356233" algn="l">
              <a:lnSpc>
                <a:spcPts val="4619"/>
              </a:lnSpc>
              <a:buFont typeface="Arial"/>
              <a:buChar char="•"/>
            </a:pPr>
            <a:endParaRPr lang="en-US" sz="3299" b="1" spc="36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712465" lvl="1" indent="-356233" algn="l">
              <a:lnSpc>
                <a:spcPts val="4619"/>
              </a:lnSpc>
              <a:buFont typeface="Arial"/>
              <a:buChar char="•"/>
            </a:pPr>
            <a:r>
              <a:rPr lang="en-US" sz="3299" b="1" spc="3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Emphasis on data-driven risk targeting at POE </a:t>
            </a:r>
          </a:p>
          <a:p>
            <a:pPr marL="712465" lvl="1" indent="-356233" algn="l">
              <a:lnSpc>
                <a:spcPts val="4619"/>
              </a:lnSpc>
              <a:buFont typeface="Arial"/>
              <a:buChar char="•"/>
            </a:pPr>
            <a:endParaRPr lang="en-US" sz="3299" b="1" spc="36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712465" lvl="1" indent="-356233" algn="l">
              <a:lnSpc>
                <a:spcPts val="4619"/>
              </a:lnSpc>
              <a:buFont typeface="Arial"/>
              <a:buChar char="•"/>
            </a:pPr>
            <a:r>
              <a:rPr lang="en-US" sz="3299" b="1" spc="3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William “Billy” Hewes III nominated as commissioner</a:t>
            </a:r>
          </a:p>
          <a:p>
            <a:pPr marL="356232" lvl="1" algn="l">
              <a:lnSpc>
                <a:spcPts val="4619"/>
              </a:lnSpc>
            </a:pPr>
            <a:endParaRPr lang="en-US" sz="3299" b="1" spc="36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A3BDE478-6F94-1B67-6D9F-AEA1A6610DAB}"/>
              </a:ext>
            </a:extLst>
          </p:cNvPr>
          <p:cNvSpPr txBox="1"/>
          <p:nvPr/>
        </p:nvSpPr>
        <p:spPr>
          <a:xfrm>
            <a:off x="350201" y="716782"/>
            <a:ext cx="15112393" cy="993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24"/>
              </a:lnSpc>
            </a:pPr>
            <a:r>
              <a:rPr lang="en-US" sz="6017" b="1" spc="66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CPSC FY2026 Funding Highlights</a:t>
            </a:r>
          </a:p>
        </p:txBody>
      </p:sp>
    </p:spTree>
    <p:extLst>
      <p:ext uri="{BB962C8B-B14F-4D97-AF65-F5344CB8AC3E}">
        <p14:creationId xmlns:p14="http://schemas.microsoft.com/office/powerpoint/2010/main" val="1711236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B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227868"/>
            <a:ext cx="18288000" cy="8823960"/>
          </a:xfrm>
          <a:custGeom>
            <a:avLst/>
            <a:gdLst/>
            <a:ahLst/>
            <a:cxnLst/>
            <a:rect l="l" t="t" r="r" b="b"/>
            <a:pathLst>
              <a:path w="18288000" h="8823960">
                <a:moveTo>
                  <a:pt x="0" y="0"/>
                </a:moveTo>
                <a:lnTo>
                  <a:pt x="18288000" y="0"/>
                </a:lnTo>
                <a:lnTo>
                  <a:pt x="18288000" y="8823960"/>
                </a:lnTo>
                <a:lnTo>
                  <a:pt x="0" y="882396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084900" y="2260485"/>
            <a:ext cx="14118200" cy="6230455"/>
            <a:chOff x="0" y="0"/>
            <a:chExt cx="3718374" cy="164094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18374" cy="1640943"/>
            </a:xfrm>
            <a:custGeom>
              <a:avLst/>
              <a:gdLst/>
              <a:ahLst/>
              <a:cxnLst/>
              <a:rect l="l" t="t" r="r" b="b"/>
              <a:pathLst>
                <a:path w="3718374" h="1640943">
                  <a:moveTo>
                    <a:pt x="25773" y="0"/>
                  </a:moveTo>
                  <a:lnTo>
                    <a:pt x="3692601" y="0"/>
                  </a:lnTo>
                  <a:cubicBezTo>
                    <a:pt x="3699436" y="0"/>
                    <a:pt x="3705992" y="2715"/>
                    <a:pt x="3710825" y="7549"/>
                  </a:cubicBezTo>
                  <a:cubicBezTo>
                    <a:pt x="3715658" y="12382"/>
                    <a:pt x="3718374" y="18938"/>
                    <a:pt x="3718374" y="25773"/>
                  </a:cubicBezTo>
                  <a:lnTo>
                    <a:pt x="3718374" y="1615170"/>
                  </a:lnTo>
                  <a:cubicBezTo>
                    <a:pt x="3718374" y="1629404"/>
                    <a:pt x="3706835" y="1640943"/>
                    <a:pt x="3692601" y="1640943"/>
                  </a:cubicBezTo>
                  <a:lnTo>
                    <a:pt x="25773" y="1640943"/>
                  </a:lnTo>
                  <a:cubicBezTo>
                    <a:pt x="11539" y="1640943"/>
                    <a:pt x="0" y="1629404"/>
                    <a:pt x="0" y="1615170"/>
                  </a:cubicBezTo>
                  <a:lnTo>
                    <a:pt x="0" y="25773"/>
                  </a:lnTo>
                  <a:cubicBezTo>
                    <a:pt x="0" y="11539"/>
                    <a:pt x="11539" y="0"/>
                    <a:pt x="2577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718374" cy="16980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22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0374177" y="1725381"/>
            <a:ext cx="5467702" cy="5378852"/>
          </a:xfrm>
          <a:custGeom>
            <a:avLst/>
            <a:gdLst/>
            <a:ahLst/>
            <a:cxnLst/>
            <a:rect l="l" t="t" r="r" b="b"/>
            <a:pathLst>
              <a:path w="5467702" h="5378852">
                <a:moveTo>
                  <a:pt x="0" y="0"/>
                </a:moveTo>
                <a:lnTo>
                  <a:pt x="5467702" y="0"/>
                </a:lnTo>
                <a:lnTo>
                  <a:pt x="5467702" y="5378852"/>
                </a:lnTo>
                <a:lnTo>
                  <a:pt x="0" y="53788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2769002" y="3711704"/>
            <a:ext cx="7243954" cy="3480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4"/>
              </a:lnSpc>
            </a:pPr>
            <a:r>
              <a:rPr lang="en-US" sz="8915" b="1" spc="-383" dirty="0">
                <a:solidFill>
                  <a:srgbClr val="111F57"/>
                </a:solidFill>
                <a:latin typeface="Gotham Bold"/>
                <a:ea typeface="Gotham Bold"/>
                <a:cs typeface="Gotham Bold"/>
                <a:sym typeface="Gotham Bold"/>
              </a:rPr>
              <a:t>Fourth of </a:t>
            </a:r>
          </a:p>
          <a:p>
            <a:pPr algn="l">
              <a:lnSpc>
                <a:spcPts val="9094"/>
              </a:lnSpc>
            </a:pPr>
            <a:r>
              <a:rPr lang="en-US" sz="8915" b="1" spc="-383" dirty="0">
                <a:solidFill>
                  <a:srgbClr val="111F57"/>
                </a:solidFill>
                <a:latin typeface="Gotham Bold"/>
                <a:ea typeface="Gotham Bold"/>
                <a:cs typeface="Gotham Bold"/>
                <a:sym typeface="Gotham Bold"/>
              </a:rPr>
              <a:t>July</a:t>
            </a:r>
          </a:p>
          <a:p>
            <a:pPr marL="0" lvl="0" indent="0" algn="l">
              <a:lnSpc>
                <a:spcPts val="9094"/>
              </a:lnSpc>
            </a:pPr>
            <a:r>
              <a:rPr lang="en-US" sz="8915" b="1" spc="-383" dirty="0">
                <a:solidFill>
                  <a:srgbClr val="111F57"/>
                </a:solidFill>
                <a:latin typeface="Gotham Bold"/>
                <a:ea typeface="Gotham Bold"/>
                <a:cs typeface="Gotham Bold"/>
                <a:sym typeface="Gotham Bold"/>
              </a:rPr>
              <a:t>Preparations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F9753F-AE76-8A71-5182-7B4C7E33C32A}"/>
              </a:ext>
            </a:extLst>
          </p:cNvPr>
          <p:cNvSpPr txBox="1"/>
          <p:nvPr/>
        </p:nvSpPr>
        <p:spPr>
          <a:xfrm>
            <a:off x="9525000" y="7245810"/>
            <a:ext cx="8402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ooper Black" panose="0208090404030B020404" pitchFamily="18" charset="77"/>
              </a:rPr>
              <a:t>America’s 250th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B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533860">
            <a:off x="-2009277" y="5953422"/>
            <a:ext cx="9155446" cy="8667156"/>
          </a:xfrm>
          <a:custGeom>
            <a:avLst/>
            <a:gdLst/>
            <a:ahLst/>
            <a:cxnLst/>
            <a:rect l="l" t="t" r="r" b="b"/>
            <a:pathLst>
              <a:path w="9155446" h="8667156">
                <a:moveTo>
                  <a:pt x="0" y="0"/>
                </a:moveTo>
                <a:lnTo>
                  <a:pt x="9155446" y="0"/>
                </a:lnTo>
                <a:lnTo>
                  <a:pt x="9155446" y="8667156"/>
                </a:lnTo>
                <a:lnTo>
                  <a:pt x="0" y="86671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4533860">
            <a:off x="13065240" y="-3579081"/>
            <a:ext cx="9155446" cy="8667156"/>
          </a:xfrm>
          <a:custGeom>
            <a:avLst/>
            <a:gdLst/>
            <a:ahLst/>
            <a:cxnLst/>
            <a:rect l="l" t="t" r="r" b="b"/>
            <a:pathLst>
              <a:path w="9155446" h="8667156">
                <a:moveTo>
                  <a:pt x="0" y="0"/>
                </a:moveTo>
                <a:lnTo>
                  <a:pt x="9155447" y="0"/>
                </a:lnTo>
                <a:lnTo>
                  <a:pt x="9155447" y="8667156"/>
                </a:lnTo>
                <a:lnTo>
                  <a:pt x="0" y="86671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0" y="501980"/>
            <a:ext cx="15112393" cy="1007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8424"/>
              </a:lnSpc>
            </a:pPr>
            <a:r>
              <a:rPr lang="en-US" sz="6000" b="1" dirty="0">
                <a:solidFill>
                  <a:schemeClr val="bg1"/>
                </a:solidFill>
              </a:rPr>
              <a:t>America 250 Opportunity</a:t>
            </a:r>
            <a:endParaRPr lang="en-US" sz="6000" b="1" spc="66" dirty="0">
              <a:solidFill>
                <a:schemeClr val="bg1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AE5E49-61F5-A059-1DF5-31A2AF0F8B7A}"/>
              </a:ext>
            </a:extLst>
          </p:cNvPr>
          <p:cNvSpPr txBox="1"/>
          <p:nvPr/>
        </p:nvSpPr>
        <p:spPr>
          <a:xfrm>
            <a:off x="838200" y="2324100"/>
            <a:ext cx="16840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Unique moment to highlight the fireworks industry’s role in national celebrations, community traditions, and patriotic storytelling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4000" b="1" dirty="0">
                <a:solidFill>
                  <a:schemeClr val="bg1"/>
                </a:solidFill>
              </a:rPr>
              <a:t>Key Opportunities: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Showcase industry’s cultural importance across the country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Elevate member displays and community impact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Position APA as the central coordinating voice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Strengthen national media visibility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B5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6557C5-5610-1F0D-B881-AFF0BEB58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65EC520-CDE8-DE4D-5ED9-C8A109DB5989}"/>
              </a:ext>
            </a:extLst>
          </p:cNvPr>
          <p:cNvSpPr/>
          <p:nvPr/>
        </p:nvSpPr>
        <p:spPr>
          <a:xfrm rot="4533860">
            <a:off x="-2009277" y="5953422"/>
            <a:ext cx="9155446" cy="8667156"/>
          </a:xfrm>
          <a:custGeom>
            <a:avLst/>
            <a:gdLst/>
            <a:ahLst/>
            <a:cxnLst/>
            <a:rect l="l" t="t" r="r" b="b"/>
            <a:pathLst>
              <a:path w="9155446" h="8667156">
                <a:moveTo>
                  <a:pt x="0" y="0"/>
                </a:moveTo>
                <a:lnTo>
                  <a:pt x="9155446" y="0"/>
                </a:lnTo>
                <a:lnTo>
                  <a:pt x="9155446" y="8667156"/>
                </a:lnTo>
                <a:lnTo>
                  <a:pt x="0" y="86671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E6C8684-95CE-72D6-46D5-02F15C9E3554}"/>
              </a:ext>
            </a:extLst>
          </p:cNvPr>
          <p:cNvSpPr/>
          <p:nvPr/>
        </p:nvSpPr>
        <p:spPr>
          <a:xfrm rot="4533860">
            <a:off x="13065240" y="-3579081"/>
            <a:ext cx="9155446" cy="8667156"/>
          </a:xfrm>
          <a:custGeom>
            <a:avLst/>
            <a:gdLst/>
            <a:ahLst/>
            <a:cxnLst/>
            <a:rect l="l" t="t" r="r" b="b"/>
            <a:pathLst>
              <a:path w="9155446" h="8667156">
                <a:moveTo>
                  <a:pt x="0" y="0"/>
                </a:moveTo>
                <a:lnTo>
                  <a:pt x="9155447" y="0"/>
                </a:lnTo>
                <a:lnTo>
                  <a:pt x="9155447" y="8667156"/>
                </a:lnTo>
                <a:lnTo>
                  <a:pt x="0" y="86671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71A4D58C-C06F-10BA-E756-E4BF6F0D35B0}"/>
              </a:ext>
            </a:extLst>
          </p:cNvPr>
          <p:cNvSpPr txBox="1"/>
          <p:nvPr/>
        </p:nvSpPr>
        <p:spPr>
          <a:xfrm>
            <a:off x="0" y="501980"/>
            <a:ext cx="15112393" cy="1007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8424"/>
              </a:lnSpc>
            </a:pPr>
            <a:r>
              <a:rPr lang="en-US" sz="6000" b="1" dirty="0">
                <a:solidFill>
                  <a:schemeClr val="bg1"/>
                </a:solidFill>
              </a:rPr>
              <a:t>America 250 Celebration Map</a:t>
            </a:r>
            <a:endParaRPr lang="en-US" sz="6000" b="1" spc="66" dirty="0">
              <a:solidFill>
                <a:schemeClr val="bg1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DD618D-7034-CFAB-AF9E-DBE21584291F}"/>
              </a:ext>
            </a:extLst>
          </p:cNvPr>
          <p:cNvSpPr txBox="1"/>
          <p:nvPr/>
        </p:nvSpPr>
        <p:spPr>
          <a:xfrm>
            <a:off x="838200" y="2324100"/>
            <a:ext cx="168402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Interactive digital map highlighting major celebrations and displays nationwide for both consumers and media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4000" b="1" dirty="0">
                <a:solidFill>
                  <a:schemeClr val="bg1"/>
                </a:solidFill>
              </a:rPr>
              <a:t>Approach: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Members submit major shows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Embedded event pages and program details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Highlight geographic diversity and locations of historic importance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Promote unique patriotic storytelling events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Innovation in presentation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926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B5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DCB56B-D674-12F2-A631-A7AB6A791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E37B040-5C12-8FC3-B442-0ABCA3ACB3F5}"/>
              </a:ext>
            </a:extLst>
          </p:cNvPr>
          <p:cNvSpPr/>
          <p:nvPr/>
        </p:nvSpPr>
        <p:spPr>
          <a:xfrm rot="4533860">
            <a:off x="-2009277" y="5953422"/>
            <a:ext cx="9155446" cy="8667156"/>
          </a:xfrm>
          <a:custGeom>
            <a:avLst/>
            <a:gdLst/>
            <a:ahLst/>
            <a:cxnLst/>
            <a:rect l="l" t="t" r="r" b="b"/>
            <a:pathLst>
              <a:path w="9155446" h="8667156">
                <a:moveTo>
                  <a:pt x="0" y="0"/>
                </a:moveTo>
                <a:lnTo>
                  <a:pt x="9155446" y="0"/>
                </a:lnTo>
                <a:lnTo>
                  <a:pt x="9155446" y="8667156"/>
                </a:lnTo>
                <a:lnTo>
                  <a:pt x="0" y="86671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88B95BD-851D-A25D-DF0F-8CDA7FD5FDF5}"/>
              </a:ext>
            </a:extLst>
          </p:cNvPr>
          <p:cNvSpPr/>
          <p:nvPr/>
        </p:nvSpPr>
        <p:spPr>
          <a:xfrm rot="4533860">
            <a:off x="13065240" y="-3579081"/>
            <a:ext cx="9155446" cy="8667156"/>
          </a:xfrm>
          <a:custGeom>
            <a:avLst/>
            <a:gdLst/>
            <a:ahLst/>
            <a:cxnLst/>
            <a:rect l="l" t="t" r="r" b="b"/>
            <a:pathLst>
              <a:path w="9155446" h="8667156">
                <a:moveTo>
                  <a:pt x="0" y="0"/>
                </a:moveTo>
                <a:lnTo>
                  <a:pt x="9155447" y="0"/>
                </a:lnTo>
                <a:lnTo>
                  <a:pt x="9155447" y="8667156"/>
                </a:lnTo>
                <a:lnTo>
                  <a:pt x="0" y="86671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DBC2E92B-4972-32F2-940E-D39C9CBFCC21}"/>
              </a:ext>
            </a:extLst>
          </p:cNvPr>
          <p:cNvSpPr txBox="1"/>
          <p:nvPr/>
        </p:nvSpPr>
        <p:spPr>
          <a:xfrm>
            <a:off x="0" y="501980"/>
            <a:ext cx="15112393" cy="1007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8424"/>
              </a:lnSpc>
            </a:pPr>
            <a:r>
              <a:rPr lang="en-US" sz="6000" b="1" dirty="0">
                <a:solidFill>
                  <a:schemeClr val="bg1"/>
                </a:solidFill>
              </a:rPr>
              <a:t>The Nation’s Top Displays</a:t>
            </a:r>
            <a:endParaRPr lang="en-US" sz="6000" b="1" spc="66" dirty="0">
              <a:solidFill>
                <a:schemeClr val="bg1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26F863-580C-85A1-9E5C-7F0C24A842A1}"/>
              </a:ext>
            </a:extLst>
          </p:cNvPr>
          <p:cNvSpPr txBox="1"/>
          <p:nvPr/>
        </p:nvSpPr>
        <p:spPr>
          <a:xfrm>
            <a:off x="838200" y="2324100"/>
            <a:ext cx="168402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Reintroduce and expand the Nation’s “Top 10 Must See Fireworks Displays” list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4000" b="1" dirty="0">
                <a:solidFill>
                  <a:schemeClr val="bg1"/>
                </a:solidFill>
              </a:rPr>
              <a:t>Approach: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Curated list of significant America 250 fireworks events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Media-ready content highlighting:	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Patriotic elements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Community partnerships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Historical relevance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Creative and innovative execution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491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95C1EB68D11A4E9930BE252CD49526" ma:contentTypeVersion="14" ma:contentTypeDescription="Create a new document." ma:contentTypeScope="" ma:versionID="01336307e0718bff4609e52183ea26ae">
  <xsd:schema xmlns:xsd="http://www.w3.org/2001/XMLSchema" xmlns:xs="http://www.w3.org/2001/XMLSchema" xmlns:p="http://schemas.microsoft.com/office/2006/metadata/properties" xmlns:ns2="796f79e9-9ceb-4f27-9a4d-47b73ef4eb07" xmlns:ns3="036de961-e51f-4930-8a6d-f696487cad62" targetNamespace="http://schemas.microsoft.com/office/2006/metadata/properties" ma:root="true" ma:fieldsID="1fa7e55310cdd67210efc605eef98794" ns2:_="" ns3:_="">
    <xsd:import namespace="796f79e9-9ceb-4f27-9a4d-47b73ef4eb07"/>
    <xsd:import namespace="036de961-e51f-4930-8a6d-f696487cad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f79e9-9ceb-4f27-9a4d-47b73ef4eb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e6a16d2-7abc-45f3-9325-019ee03e63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6de961-e51f-4930-8a6d-f696487cad62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70be61a-639b-4427-b712-1c0cb061494c}" ma:internalName="TaxCatchAll" ma:showField="CatchAllData" ma:web="036de961-e51f-4930-8a6d-f696487cad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36de961-e51f-4930-8a6d-f696487cad62" xsi:nil="true"/>
    <lcf76f155ced4ddcb4097134ff3c332f xmlns="796f79e9-9ceb-4f27-9a4d-47b73ef4eb0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308E288-6DCF-4286-901F-2DD41781753E}"/>
</file>

<file path=customXml/itemProps2.xml><?xml version="1.0" encoding="utf-8"?>
<ds:datastoreItem xmlns:ds="http://schemas.openxmlformats.org/officeDocument/2006/customXml" ds:itemID="{8CAAE0F0-6E54-4597-B4B5-231937D08CF9}"/>
</file>

<file path=customXml/itemProps3.xml><?xml version="1.0" encoding="utf-8"?>
<ds:datastoreItem xmlns:ds="http://schemas.openxmlformats.org/officeDocument/2006/customXml" ds:itemID="{9EDBD157-49F9-4E5C-B137-6869C0221C1D}"/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440</Words>
  <Application>Microsoft Macintosh PowerPoint</Application>
  <PresentationFormat>Custom</PresentationFormat>
  <Paragraphs>109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Garet Bold</vt:lpstr>
      <vt:lpstr>Poppins Bold</vt:lpstr>
      <vt:lpstr>Cooper Black</vt:lpstr>
      <vt:lpstr>Calibri</vt:lpstr>
      <vt:lpstr>Poppins</vt:lpstr>
      <vt:lpstr>Arial</vt:lpstr>
      <vt:lpstr>Gotham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 Conference</dc:title>
  <cp:lastModifiedBy>James Fuller</cp:lastModifiedBy>
  <cp:revision>6</cp:revision>
  <dcterms:created xsi:type="dcterms:W3CDTF">2006-08-16T00:00:00Z</dcterms:created>
  <dcterms:modified xsi:type="dcterms:W3CDTF">2026-02-16T20:04:10Z</dcterms:modified>
  <dc:identifier>DAGzXPt8e94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0x0101009D95C1EB68D11A4E9930BE252CD49526</vt:lpwstr>
  </property>
</Properties>
</file>