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15"/>
  </p:notesMasterIdLst>
  <p:sldIdLst>
    <p:sldId id="256" r:id="rId4"/>
    <p:sldId id="258" r:id="rId5"/>
    <p:sldId id="259" r:id="rId6"/>
    <p:sldId id="265" r:id="rId7"/>
    <p:sldId id="263" r:id="rId8"/>
    <p:sldId id="260" r:id="rId9"/>
    <p:sldId id="261" r:id="rId10"/>
    <p:sldId id="262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2"/>
    <p:restoredTop sz="94679"/>
  </p:normalViewPr>
  <p:slideViewPr>
    <p:cSldViewPr snapToGrid="0">
      <p:cViewPr>
        <p:scale>
          <a:sx n="100" d="100"/>
          <a:sy n="100" d="100"/>
        </p:scale>
        <p:origin x="90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2E131-090B-2D48-9961-EE7FE2FABCCC}" type="datetimeFigureOut">
              <a:rPr lang="en-US" smtClean="0"/>
              <a:t>2/15/26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AFC96-6F9A-D54D-8B82-73A53EA3E0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9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AFC96-6F9A-D54D-8B82-73A53EA3E0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0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AFC96-6F9A-D54D-8B82-73A53EA3E05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7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27000">
              <a:srgbClr val="CDE7C7"/>
            </a:gs>
            <a:gs pos="58000">
              <a:schemeClr val="accent6">
                <a:lumMod val="75000"/>
              </a:schemeClr>
            </a:gs>
            <a:gs pos="78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D0B2-F29A-B7E2-52D9-86C70CB47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127C5-8242-9392-FAD7-C711CECCD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F749D-47D2-A8BE-7182-4C6D7DB07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C8081-23CC-6782-4D3C-1DC2C5ED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C3A6B-68DC-653C-BA02-20715BA0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87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B1639-2B7C-F230-69E8-6484DDBB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57F32-AC9C-BCA1-C474-DD803BFC9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496C-39FD-2C5D-14C2-A3A0D0BC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136D8-159D-1A8B-F902-76045AB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72AC5-50D4-7F11-44C3-3AAAD030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2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8770-7926-2754-284A-704E67BB8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BECB1-58E0-9195-A7BB-8B83C6FC2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576FD-D9BB-BBED-1DE7-6F5544AA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7D60-97B9-AE99-729F-BD0A9329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8225D-6FC4-38C0-861D-7961F6E6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6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DEBC3-68CF-B5B5-6B77-8E5DC23A9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648C5-B077-ECD9-DC1A-CE48D5687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95084-3774-9B97-05ED-EA797120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95D5F-B6E9-25B9-CDCC-C8D378A2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7A66-8486-FB96-0179-76C711DC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65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D603-62AD-D0CF-E244-8C5AACB0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17E59-32E4-146B-6F67-164C1B813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16356-AA14-B630-712D-51613DC5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581A3-FDC5-E78A-A33F-C0DCDCB59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88F69-65A8-5A05-F144-2C2AD2D9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4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4A89-05D0-FE38-3E70-5244F556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41526-5B96-76EB-5EA4-D02333EE9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65D86-A784-A17F-40A5-1B5B2EB5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A81E1-4E00-BD08-1DE5-7874D6C7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B0043-019E-CF53-C2C0-97A7A0EB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35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B8964-69DD-8677-E7CE-43365CD2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30D6E-9BE2-9325-5144-B1C85F04E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D5641-C90B-6F97-205B-9AADFFE72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C0836-B3E5-732C-EBCC-28E3AAF7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08264-40A1-C62C-A9E9-80E1786A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DF346-0F7B-C94F-3B5A-E5A69884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04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D82A-91EB-BD8F-C17C-46098883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C81F3-5E53-894E-31B9-0601F4D5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1DBBA-24C4-FC96-6A0A-77C47C2AD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CCF07-A374-BA11-47E3-DAFBD7D1D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2DCAF-C784-E234-A0BC-57CBFEE05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F501BD-F84A-A57E-5CEC-65720F23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45454-1625-5865-93D4-CFEA712F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907A6-2460-49EC-5425-2B66BA1F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21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4530-CD0B-EB99-E7D9-29A28BB5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E2B5D-7055-6BB4-3604-B919CED5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172FB-E83E-0E83-3DD6-593E6514A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EC49E-6699-FAEE-7893-9A1202B8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00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E67D60-C08A-B1E9-750D-A1093630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E584B-673D-11F0-1849-9DF2B00B7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46956-7BB9-ED29-7972-45210732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85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5C8C7-0F1C-5F32-17FA-2A13AF41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A09BF-9316-402E-A8ED-A5658172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A8725-6E49-8900-EEF3-CE6DEDB8B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78C9A-A9A2-F4FA-4C72-D01E4B6E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34D99-2479-F75F-6A1D-7E704135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FB401-E7A2-EDB1-A8FF-3E9C03E9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7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446A-06AF-72FF-4514-D5AC741B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9C269-35A1-AA89-6EE7-FF90387F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4E370-D1EB-38F3-2181-64E37047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5F4A0-9FE3-EA82-C528-AEDD3941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F154F-9939-0612-2DAC-1FC924C1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9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9C3F-E4CC-1203-12AA-41A17FFC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69F15-14DF-5C76-2164-AA542EC21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B0D36-DC2D-FCA0-AB32-0B64E6671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DE56A-A738-0063-BCAF-00FD5181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38D24-6D36-B009-B744-01DA3518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AF736-BBCC-6D98-BC23-D0585D38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52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65CD8-EDA9-3570-AA0A-D3804B79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5762-E940-1AA8-80D6-C1A647E82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E7B1B-C0AA-E1AC-59E6-FFD8820F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C9CCF-2116-6C68-1574-70593A23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BA7A5-3D24-07C9-51E0-23A8857B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59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1F0B24-D8F0-1668-1528-B94808409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1EB71-2AC5-D68F-E995-987F53827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E46F6-81A6-AD9F-7F5A-DAC5543D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2831E-E72A-3D6C-625F-C8E2955A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D79FC-A7D1-3748-B298-EAA23EC9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8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E4B3-7BA1-A806-BD5F-3E8B3036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B1B18-39AD-982C-9E3F-A02FC1F9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5B705-B8C2-66A5-CA7C-E5833CD2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203D9-065D-D534-C840-7A32CB7F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2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DAEB-65B2-CE68-D2A5-4408512B7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AF700-D932-1985-DDF2-AFAEBA9FD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9E70-42C6-EE4B-CDD5-FDFD4391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DA444-1565-29D0-FE3E-EE76CFCB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1A415-F2EB-F1A4-97EF-63BCC6C6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70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A67D-96F8-8F7F-BED3-0994B281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7AF2B-7E2B-FBB3-2CE5-2F6098659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7BDFB-B8CB-DF14-B8EF-64C314CD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05A55-9F7B-25FF-E942-F8D7E66B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8D62A-48BC-E308-4B51-F2B231E0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68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218EF-1B21-DC01-7004-5AE40A51E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4F3B4-9FC2-17B6-6E00-B47C6ACC7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F276D-90B4-4AD7-8873-B0B792E6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14583-5451-562F-2C0E-124823E17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B5300-E5A2-A0B2-EBF6-29034199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84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C3D9-791A-85E0-35F8-039C7D44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6A5AD-24C8-1B68-A9FA-CF116E930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3C87C-0287-CF8E-D557-3EBF1AED6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7666F-B27E-674D-A6D5-2AA7EF5E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1CB99-6527-9BF0-A4B2-83F4F9ED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0C36C-2B79-291D-34E8-A2E59612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58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3717-1599-A245-37B9-4935ABDD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4E55F-3A69-A608-1E2D-2634007F2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9344-5683-6146-34C4-1F6F0EE0B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AFD0D-A29E-82B9-482E-DD7375775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35680-2DD9-261E-ECCB-C9FAFAA91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E25F1-B082-3362-8095-2A1ED72B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09ED79-F5CD-9E06-3F29-E871A2E3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64B06-C961-246B-E2BB-8E1FE77D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8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59EB-A47C-40E8-13C4-A8D211D7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3131C-781F-A996-5532-A4404B2A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7E808-EFA5-5E32-06FD-DBB6E5E0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5349A-B5F3-E8CD-955B-D821C563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0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9E4B-F942-DA35-37AA-197BFCC4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70F53-A329-2FD2-7896-9AFCA7CC4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A1672-8FDD-ADD6-0F70-954BE3DA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71396-9AD0-E0A6-B09D-F1E9FE3B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23D3F-3717-83F0-FBAF-6CAE9A86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15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0ECB4B-848B-E3C9-2113-95072397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73AD4-8AC6-7670-AD81-FFCFB24A4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3345C-79F3-2A12-52FE-4C3CC7C3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37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6AE6-1176-8454-39AB-F6B7272F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2C890-DD94-8B21-528B-0362CCD7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3BBF7-7B93-CEEA-5826-50A181CFD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04FC9-E722-712B-3344-B6370A07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14794-0FAA-F876-9480-06B226BF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CFCC3-2FA5-7362-E20E-226F31A3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99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BCD2-2575-2A6F-486A-FB502304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25DC5-EE26-F192-E3D9-71BBEAA44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0C38B-D001-C965-98DD-1DAE8DC47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087BB-4170-0AB8-FC51-7DB19502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7BA13-AACB-5356-B768-E5C0C10A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3DC28-A7E6-E971-E440-34E626BF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5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9CAD-CACD-E6DD-69F3-88C31FAA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BCFF9-2BE0-F816-7D87-1E11EC222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DDA7C-8EBC-9A57-39A7-27347657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EB93A-BC16-F677-4A13-88ACBC7B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D7439-9F4C-F2D1-3233-3FC85EE5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6CC99-73A4-3FDD-CFA8-C8CBF6E9A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CE72F-F3E8-A791-B5A7-C172B5C72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FB32F-C228-A549-7FFB-50737549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0A3CF-2BC5-3317-D08F-734B314B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3D02-071B-29A0-C8DF-BA99E32D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0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2FDD-C672-F701-BA3C-F28455A6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09064-37FE-1008-61BD-2281ACDBC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5AE0D-8272-BDF0-E579-5B17ACBE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AC53D-DD51-E782-C7E1-1E8247E0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A597F-53DF-B8F9-D8FA-95FEB5DA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21146-FCC0-CA8D-0EA3-5FF68D8C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7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7E9A-337D-8BB1-A6A9-207D3E12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72ECD-EA3F-F059-6EA7-B5F9CDA0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FD3B-04B3-0A01-CD25-7A93F3E9F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F634F-49FE-2B35-24AA-3960AEA76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17D467-A391-7593-A497-00CA208E5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90EA1-3A71-635F-FDD4-DECC979F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EE016-0170-A187-408D-FD689FFA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82BBE-AD99-12C9-B986-D82BF807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5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D6FD7-2912-B7CA-AF6E-D47CF9D7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5093A-045C-D3F4-D0E4-F2CD9538A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D7670-EC70-50E2-2CDB-F8A1141C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C68BB-43A6-0D5B-8D3A-6A27A916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5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367A9-A605-C70E-A59B-0864F9E3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9FBAA-165F-3A38-53CA-0E419E14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02E81-9937-4025-9196-5B4D9D5D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3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FBB0-9504-8F56-04DB-C8F8D980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FA7B1-E419-BC99-009D-D9BB334C0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DA05D-F3F6-ECD8-3349-74EF3D56C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C49D5-1518-6E15-82AD-D3BD9F56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E67D0-C349-2EC9-8862-13F10973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9FD0E-151A-8D6A-E21C-A4D7787D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7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BA8C-4E71-AAAC-F5DC-FE85CE27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20E0C-B61C-AAE2-72F7-61B735021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1B2CE-04BB-CE93-3E02-BEECE5ADA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66339-F450-71D7-D539-4F9D7CB3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1422A-6CD6-5A3E-85B2-C7195E4A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4E4BA-735D-EF1F-BF65-39A8AA48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5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CDE7C7"/>
            </a:gs>
            <a:gs pos="58000">
              <a:schemeClr val="accent6">
                <a:lumMod val="75000"/>
              </a:schemeClr>
            </a:gs>
            <a:gs pos="76000">
              <a:schemeClr val="accent6">
                <a:lumMod val="75000"/>
              </a:schemeClr>
            </a:gs>
            <a:gs pos="88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1E885-38B1-AB4A-BF66-74FF42FE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802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E9599-69EA-8D0C-3638-0DF01C196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6538"/>
            <a:ext cx="10515600" cy="405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D862C-EA04-2F45-229C-995ED51C7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A7FCFF-9E52-2A43-A370-E7812BDB051C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92368-9627-20BB-23E7-381DCAD21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8748" y="5694218"/>
            <a:ext cx="3192087" cy="1027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5DC01-F94C-3598-F0E3-53048711F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8B1D1B-487D-1140-8CFE-865465EDB6F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57E5D23-41D5-A463-48BE-38437FD006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49" y="5694218"/>
            <a:ext cx="3192087" cy="107300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3761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E416D-1598-B238-BB1D-0C9B9C2F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03FAC-8191-17DB-BDA7-C29E5EBAB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E9174-81E4-00CF-A0BA-AC6881DDD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42F20B-9B08-2A41-AE43-0739FAA4B10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6B1E7-E670-AB6E-997B-7C7656F6C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CFD5F-753B-1159-67FC-30F84011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A00720-F52B-8840-B1E0-FDB2CF2A72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1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3B1C1-CE0D-D804-F2AE-94A9F3D2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0256-2E86-789C-BE5D-9EDD3C53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7D04B-9BAB-0FFD-FAA2-F3BA33363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11E17A-AD9D-BD45-B8BA-8E6962D8799D}" type="datetimeFigureOut">
              <a:rPr lang="en-US" smtClean="0"/>
              <a:t>2/14/26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955D-A639-194A-F76A-BD20150EB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978E-0711-57FA-D947-D1B07A6D3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1C0F80-23DF-404A-A23A-A79ED0E5E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8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k@TAGConsultingGroupLLC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C0D7-F519-8E68-0C67-2A035A18C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5556"/>
            <a:ext cx="9144000" cy="237040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TAG Consulting Group, LLC</a:t>
            </a:r>
            <a:br>
              <a:rPr lang="en-US" sz="4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4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/>
              <a:t>Presentation Before the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4680D-A2F7-FBBA-9BC8-742F2C785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sz="2800" b="1" dirty="0"/>
              <a:t>APA Winter Conference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Las Vegas, Nevada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February 18,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AE5BC-9451-F8D1-A90D-32A477891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3602038"/>
            <a:ext cx="1628775" cy="1655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E36E71-0080-E60F-908F-6D17A6D4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50" y="3602038"/>
            <a:ext cx="162877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752B52-BCC7-ED94-A974-C9DBB224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802177"/>
          </a:xfrm>
        </p:spPr>
        <p:txBody>
          <a:bodyPr anchor="ctr"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21AA3A-4D0A-F75A-0816-34A5A495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538"/>
            <a:ext cx="10515600" cy="4056611"/>
          </a:xfrm>
        </p:spPr>
        <p:txBody>
          <a:bodyPr>
            <a:normAutofit/>
          </a:bodyPr>
          <a:lstStyle/>
          <a:p>
            <a:r>
              <a:rPr lang="en-US" sz="2400" dirty="0"/>
              <a:t>The American economy continues to astound economists, and the market continues to set new records.  Broke 50,000 in early February 2026.</a:t>
            </a:r>
          </a:p>
          <a:p>
            <a:r>
              <a:rPr lang="en-US" sz="2400" dirty="0"/>
              <a:t>Tariff costs have in fact permeated the economy, but the effect has not met expectations.</a:t>
            </a:r>
          </a:p>
          <a:p>
            <a:r>
              <a:rPr lang="en-US" sz="2400" dirty="0"/>
              <a:t>The US brought in close to $200 billion last fiscal year, most from tariffs and import fees.  The Tax Foundation says that the tariffs amounted to an average tax increase of $1000 per household.</a:t>
            </a:r>
          </a:p>
          <a:p>
            <a:r>
              <a:rPr lang="en-US" sz="2400" dirty="0"/>
              <a:t>Congress is now beginning to take votes on specific country tariffs. </a:t>
            </a:r>
          </a:p>
          <a:p>
            <a:r>
              <a:rPr lang="en-US" sz="2400" dirty="0"/>
              <a:t>All eyes are now on the Supreme Court and when they will issue their opinion.  </a:t>
            </a:r>
          </a:p>
        </p:txBody>
      </p:sp>
    </p:spTree>
    <p:extLst>
      <p:ext uri="{BB962C8B-B14F-4D97-AF65-F5344CB8AC3E}">
        <p14:creationId xmlns:p14="http://schemas.microsoft.com/office/powerpoint/2010/main" val="2553312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76EC-CB95-80E6-AB36-4E712FF07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46299"/>
            <a:ext cx="6629400" cy="2413001"/>
          </a:xfrm>
        </p:spPr>
        <p:txBody>
          <a:bodyPr anchor="b">
            <a:normAutofit fontScale="90000"/>
          </a:bodyPr>
          <a:lstStyle/>
          <a:p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/>
              <a:t>Mark Anderson</a:t>
            </a:r>
            <a:br>
              <a:rPr lang="en-US" dirty="0"/>
            </a:br>
            <a:r>
              <a:rPr lang="en-US" sz="4000" dirty="0"/>
              <a:t>Founder &amp; Managing Partner</a:t>
            </a:r>
            <a:br>
              <a:rPr lang="en-US" sz="4000" dirty="0"/>
            </a:br>
            <a:br>
              <a:rPr lang="en-US" sz="4000" dirty="0"/>
            </a:br>
            <a:r>
              <a:rPr lang="en-US" sz="3100" dirty="0"/>
              <a:t>TAG Consulting Group, LLC</a:t>
            </a:r>
            <a:br>
              <a:rPr lang="en-US" sz="3100" dirty="0"/>
            </a:br>
            <a:r>
              <a:rPr lang="en-US" sz="3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Mark@TAGConsultingGroupLLC.com</a:t>
            </a:r>
            <a:br>
              <a:rPr lang="en-US" sz="3100" dirty="0"/>
            </a:br>
            <a:r>
              <a:rPr lang="en-US" sz="3100" dirty="0"/>
              <a:t>202.983.4910 | Cell</a:t>
            </a:r>
          </a:p>
        </p:txBody>
      </p:sp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5438AB4-7885-982A-E1F5-2D4E025EF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889000"/>
            <a:ext cx="32385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5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DB1A-2E03-AB7D-DFBC-F2B72F01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802177"/>
          </a:xfrm>
        </p:spPr>
        <p:txBody>
          <a:bodyPr anchor="ctr">
            <a:normAutofit/>
          </a:bodyPr>
          <a:lstStyle/>
          <a:p>
            <a:r>
              <a:rPr lang="en-US" dirty="0"/>
              <a:t>The Lay of the Land	</a:t>
            </a:r>
          </a:p>
        </p:txBody>
      </p:sp>
      <p:pic>
        <p:nvPicPr>
          <p:cNvPr id="6" name="Picture 5" descr="Green and dry land">
            <a:extLst>
              <a:ext uri="{FF2B5EF4-FFF2-40B4-BE49-F238E27FC236}">
                <a16:creationId xmlns:a16="http://schemas.microsoft.com/office/drawing/2014/main" id="{CB2886D6-4950-EE5A-47A0-CAA59C7C2D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60"/>
          <a:stretch>
            <a:fillRect/>
          </a:stretch>
        </p:blipFill>
        <p:spPr>
          <a:xfrm>
            <a:off x="838200" y="1396538"/>
            <a:ext cx="10515600" cy="4056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08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1B2E535-5DD3-B749-7E37-912B9FE19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802177"/>
          </a:xfrm>
        </p:spPr>
        <p:txBody>
          <a:bodyPr/>
          <a:lstStyle/>
          <a:p>
            <a:r>
              <a:rPr lang="en-US" dirty="0"/>
              <a:t>The White House	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C1FF143-282D-3533-3BBB-D3FE6866C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7500"/>
            <a:ext cx="5181600" cy="393268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message continues to be that tariffs are working.</a:t>
            </a:r>
          </a:p>
          <a:p>
            <a:r>
              <a:rPr lang="en-US" sz="2400" dirty="0"/>
              <a:t>Hundreds of billions of dollars have come into the Treasury because of the policy.  </a:t>
            </a:r>
          </a:p>
          <a:p>
            <a:r>
              <a:rPr lang="en-US" sz="2400" dirty="0"/>
              <a:t>Real earnings for all private sector workers have outpaced inflation by nearly $1400.</a:t>
            </a:r>
          </a:p>
          <a:p>
            <a:r>
              <a:rPr lang="en-US" sz="2400" dirty="0"/>
              <a:t>New agreements have been signed helping to enhance and reinforce the </a:t>
            </a:r>
            <a:r>
              <a:rPr lang="en-US" sz="2400" u="sng" dirty="0"/>
              <a:t>national security </a:t>
            </a:r>
            <a:r>
              <a:rPr lang="en-US" sz="2400" dirty="0"/>
              <a:t>position of America.</a:t>
            </a:r>
          </a:p>
          <a:p>
            <a:endParaRPr lang="en-US" dirty="0"/>
          </a:p>
        </p:txBody>
      </p:sp>
      <p:pic>
        <p:nvPicPr>
          <p:cNvPr id="1026" name="Picture 2" descr="The White House Blue Postcards">
            <a:extLst>
              <a:ext uri="{FF2B5EF4-FFF2-40B4-BE49-F238E27FC236}">
                <a16:creationId xmlns:a16="http://schemas.microsoft.com/office/drawing/2014/main" id="{BB9BA655-FA89-38E8-64CF-F0417BD817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25625"/>
            <a:ext cx="4889500" cy="36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9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68BFA-8247-F8EF-C5A0-7BFD5EFB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on the Economy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0735D-A3C6-44EA-444D-E9C0341A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470"/>
            <a:ext cx="10515600" cy="444523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Tariffs have not been the disaster that many predicted.</a:t>
            </a:r>
          </a:p>
          <a:p>
            <a:r>
              <a:rPr lang="en-US" sz="2000" dirty="0"/>
              <a:t>Last Friday’s economic report suggests:</a:t>
            </a:r>
          </a:p>
          <a:p>
            <a:pPr marL="0" indent="0">
              <a:buNone/>
            </a:pPr>
            <a:endParaRPr lang="en-US" sz="1200" dirty="0"/>
          </a:p>
          <a:p>
            <a:pPr lvl="1"/>
            <a:r>
              <a:rPr lang="en-US" sz="2000" dirty="0"/>
              <a:t>Inflation dropped to 2.4% in January, down from 2.7%, and close to the Federal Reserve’s 2%.</a:t>
            </a:r>
          </a:p>
          <a:p>
            <a:pPr lvl="1"/>
            <a:r>
              <a:rPr lang="en-US" sz="2000" dirty="0"/>
              <a:t>Food and energy categories rose just 2.5%, down from 2.6%, smallest increase since March 2021.</a:t>
            </a:r>
          </a:p>
          <a:p>
            <a:pPr lvl="1"/>
            <a:r>
              <a:rPr lang="en-US" sz="2000" dirty="0"/>
              <a:t>Inflation is cooling and consumer prices are still 25% higher than five years ago.</a:t>
            </a:r>
          </a:p>
          <a:p>
            <a:pPr lvl="1"/>
            <a:r>
              <a:rPr lang="en-US" sz="2000" dirty="0"/>
              <a:t>Last month’s inflation of 2.4% was the lowest since last May just before the tariffs kicked in.</a:t>
            </a:r>
          </a:p>
          <a:p>
            <a:pPr lvl="1"/>
            <a:r>
              <a:rPr lang="en-US" sz="2000" dirty="0"/>
              <a:t>Federal Reserve Bank of NY says that nearly 90% of tariff costs are being paid by consumers.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Real wages surge and price relief reaches Americans according to the White House.</a:t>
            </a:r>
          </a:p>
        </p:txBody>
      </p:sp>
    </p:spTree>
    <p:extLst>
      <p:ext uri="{BB962C8B-B14F-4D97-AF65-F5344CB8AC3E}">
        <p14:creationId xmlns:p14="http://schemas.microsoft.com/office/powerpoint/2010/main" val="92915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310C2C-C9D8-F80A-D2AB-13C2E1A3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989733"/>
          </a:xfrm>
        </p:spPr>
        <p:txBody>
          <a:bodyPr>
            <a:noAutofit/>
          </a:bodyPr>
          <a:lstStyle/>
          <a:p>
            <a:r>
              <a:rPr lang="en-US" sz="3600" dirty="0"/>
              <a:t>White House Options Should Supreme Court Side with the Lower Court?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C31C0-1960-2EFC-8EA2-CEB997F7F84D}"/>
              </a:ext>
            </a:extLst>
          </p:cNvPr>
          <p:cNvSpPr txBox="1"/>
          <p:nvPr/>
        </p:nvSpPr>
        <p:spPr>
          <a:xfrm>
            <a:off x="500063" y="1500188"/>
            <a:ext cx="112156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White House officials, Treasury Secretary, USTR Ambassador, and National Economic Council head has said that President Trump is ready to move forward with other alternatives.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Is February 20</a:t>
            </a:r>
            <a:r>
              <a:rPr lang="en-US" baseline="30000" dirty="0"/>
              <a:t>th</a:t>
            </a:r>
            <a:r>
              <a:rPr lang="en-US" dirty="0"/>
              <a:t> the day?  Who knows?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There are five options: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Section 232:  Impose tariffs based on a threat to national security. (DOC)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Section 201:  Impose tariffs based on injury to domestic industry. (ITC)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Section 301:  Discrimination against US businesses or violations under trade agreements. (USTR)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Section 338:  Discrimination against US commerce.  (Smoot Hawley Tariff Act)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International payments (15% tariff rate)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White House believes their “national security” argument has had some affect and that is why we have not seen a decision by the court.  Some recent trade agreements have had national security implications for America.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6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882932-F201-7055-965E-E53028D3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802177"/>
          </a:xfrm>
        </p:spPr>
        <p:txBody>
          <a:bodyPr anchor="ctr">
            <a:normAutofit/>
          </a:bodyPr>
          <a:lstStyle/>
          <a:p>
            <a:r>
              <a:rPr lang="en-US" dirty="0"/>
              <a:t>The U.S. Congress</a:t>
            </a:r>
          </a:p>
        </p:txBody>
      </p:sp>
      <p:sp>
        <p:nvSpPr>
          <p:cNvPr id="2055" name="Content Placeholder 2">
            <a:extLst>
              <a:ext uri="{FF2B5EF4-FFF2-40B4-BE49-F238E27FC236}">
                <a16:creationId xmlns:a16="http://schemas.microsoft.com/office/drawing/2014/main" id="{851C6AB5-37D4-A538-716B-55F5E2135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71600"/>
            <a:ext cx="5805489" cy="42719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Congress has been and continues to be lobbied by the industry.</a:t>
            </a:r>
          </a:p>
          <a:p>
            <a:r>
              <a:rPr lang="en-US" dirty="0"/>
              <a:t>Over 150 engagements with both chambers.</a:t>
            </a:r>
          </a:p>
          <a:p>
            <a:r>
              <a:rPr lang="en-US" dirty="0"/>
              <a:t>Democrats are now working to put members on record opposing Trump tariffs.  </a:t>
            </a:r>
          </a:p>
          <a:p>
            <a:r>
              <a:rPr lang="en-US" dirty="0"/>
              <a:t>First example was last week with six Republicans opposing Trump on Canada tariffs.</a:t>
            </a:r>
          </a:p>
          <a:p>
            <a:r>
              <a:rPr lang="en-US" dirty="0"/>
              <a:t>The strategy is to do more of these votes over the coming months.  Will consumer Congress’ attention.</a:t>
            </a:r>
          </a:p>
        </p:txBody>
      </p:sp>
      <p:pic>
        <p:nvPicPr>
          <p:cNvPr id="2050" name="Picture 2" descr="US Congress Seal Wall Plaque">
            <a:extLst>
              <a:ext uri="{FF2B5EF4-FFF2-40B4-BE49-F238E27FC236}">
                <a16:creationId xmlns:a16="http://schemas.microsoft.com/office/drawing/2014/main" id="{D7527C4F-9904-DA93-D55E-41F8EE56F9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2462" y="1364456"/>
            <a:ext cx="4351338" cy="412908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061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itle 1">
            <a:extLst>
              <a:ext uri="{FF2B5EF4-FFF2-40B4-BE49-F238E27FC236}">
                <a16:creationId xmlns:a16="http://schemas.microsoft.com/office/drawing/2014/main" id="{B91F77CD-6513-EE0C-EA8A-93E50C38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92"/>
            <a:ext cx="10515600" cy="802177"/>
          </a:xfrm>
        </p:spPr>
        <p:txBody>
          <a:bodyPr/>
          <a:lstStyle/>
          <a:p>
            <a:r>
              <a:rPr lang="en-US" dirty="0"/>
              <a:t>The Supreme Court</a:t>
            </a:r>
          </a:p>
        </p:txBody>
      </p:sp>
      <p:pic>
        <p:nvPicPr>
          <p:cNvPr id="3076" name="Picture 4" descr="Supreme Court Images – Browse 30,721 Stock Photos, Vectors ...">
            <a:extLst>
              <a:ext uri="{FF2B5EF4-FFF2-40B4-BE49-F238E27FC236}">
                <a16:creationId xmlns:a16="http://schemas.microsoft.com/office/drawing/2014/main" id="{CE704E6B-FD14-CCC5-E6D4-24E20D7699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443039"/>
            <a:ext cx="4505325" cy="4014786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Content Placeholder 3">
            <a:extLst>
              <a:ext uri="{FF2B5EF4-FFF2-40B4-BE49-F238E27FC236}">
                <a16:creationId xmlns:a16="http://schemas.microsoft.com/office/drawing/2014/main" id="{4678E648-8C8F-28B4-0A5C-4C05BDC46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700" y="1443039"/>
            <a:ext cx="6222332" cy="40147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800-pound gorilla.</a:t>
            </a:r>
          </a:p>
          <a:p>
            <a:r>
              <a:rPr lang="en-US" dirty="0"/>
              <a:t>Oral arguments were done 11/5/25.</a:t>
            </a:r>
          </a:p>
          <a:p>
            <a:r>
              <a:rPr lang="en-US" dirty="0"/>
              <a:t>Over 1000 companies have filed lawsuits.</a:t>
            </a:r>
          </a:p>
          <a:p>
            <a:r>
              <a:rPr lang="en-US" dirty="0"/>
              <a:t>Everyone affected by the tariffs expected a quick decision…nothing.</a:t>
            </a:r>
          </a:p>
          <a:p>
            <a:r>
              <a:rPr lang="en-US" dirty="0"/>
              <a:t>After the first of the year many said the court would issue a ruling…Nothing.</a:t>
            </a:r>
          </a:p>
          <a:p>
            <a:r>
              <a:rPr lang="en-US" dirty="0"/>
              <a:t>Certainly, a decision would occur before the Court’s winter recess…No.</a:t>
            </a:r>
          </a:p>
          <a:p>
            <a:r>
              <a:rPr lang="en-US" dirty="0"/>
              <a:t>Now, what happens on February 20</a:t>
            </a:r>
            <a:r>
              <a:rPr lang="en-US" baseline="30000" dirty="0"/>
              <a:t>th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024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700B-D240-7C04-62A8-C4E6A773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Supreme Court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4D4EC-58B1-135E-9639-2E9EB6515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4573"/>
            <a:ext cx="4793002" cy="375702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779AB-D312-4BBA-55D7-728925C26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9537" y="1424572"/>
            <a:ext cx="5434263" cy="41580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Court has until the end of June to issue its opinions for the term. Can go into July.</a:t>
            </a:r>
          </a:p>
          <a:p>
            <a:r>
              <a:rPr lang="en-US" dirty="0"/>
              <a:t>Court watchers say that the Louisiana Voting Rights Act case and the tariffs case are both very important.</a:t>
            </a:r>
          </a:p>
          <a:p>
            <a:r>
              <a:rPr lang="en-US" dirty="0"/>
              <a:t>What may be important to business and politicos may not be important to the Justices.  </a:t>
            </a:r>
          </a:p>
          <a:p>
            <a:r>
              <a:rPr lang="en-US" dirty="0"/>
              <a:t>Let’s examine how Justice Amy Coney Barrett decides on a case…</a:t>
            </a:r>
          </a:p>
        </p:txBody>
      </p:sp>
      <p:pic>
        <p:nvPicPr>
          <p:cNvPr id="4098" name="Picture 2" descr="Roundup of Supreme Court Decisions Impacting Your Business -">
            <a:extLst>
              <a:ext uri="{FF2B5EF4-FFF2-40B4-BE49-F238E27FC236}">
                <a16:creationId xmlns:a16="http://schemas.microsoft.com/office/drawing/2014/main" id="{444299C8-2A91-F3A1-4849-326D2CB8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4572"/>
            <a:ext cx="4793002" cy="37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4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CDD41-75FA-7848-F3DE-F2900403F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157056"/>
            <a:ext cx="747894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Has a very detailed process on how she decides to vote on cases:</a:t>
            </a:r>
          </a:p>
          <a:p>
            <a:pPr marL="0" indent="0">
              <a:buNone/>
            </a:pPr>
            <a:endParaRPr lang="en-US" sz="1200" dirty="0"/>
          </a:p>
          <a:p>
            <a:pPr lvl="1"/>
            <a:r>
              <a:rPr lang="en-US" sz="2000" dirty="0"/>
              <a:t>Before the Oral Argument…reads briefs, law clerk memo, relevant cases, statutes, regulations and a bench memo.</a:t>
            </a:r>
          </a:p>
          <a:p>
            <a:pPr lvl="1"/>
            <a:r>
              <a:rPr lang="en-US" sz="2000" dirty="0"/>
              <a:t>Oral Arguments and conversations with clerks.</a:t>
            </a:r>
          </a:p>
          <a:p>
            <a:pPr lvl="1"/>
            <a:r>
              <a:rPr lang="en-US" sz="2000" dirty="0"/>
              <a:t>Voting at Conference…the debate.  Takes place on Wednesday’s and Friday’s.  </a:t>
            </a:r>
          </a:p>
          <a:p>
            <a:pPr lvl="1"/>
            <a:r>
              <a:rPr lang="en-US" sz="2000" dirty="0"/>
              <a:t>Writing the Opinion…Holding the majority.  Can take weeks or months.</a:t>
            </a:r>
          </a:p>
          <a:p>
            <a:pPr lvl="1"/>
            <a:r>
              <a:rPr lang="en-US" sz="2000" dirty="0"/>
              <a:t>Bench Statements…author reading the summary.</a:t>
            </a:r>
          </a:p>
          <a:p>
            <a:pPr lvl="1"/>
            <a:endParaRPr lang="en-US" sz="1200" dirty="0"/>
          </a:p>
          <a:p>
            <a:r>
              <a:rPr lang="en-US" sz="2000" dirty="0"/>
              <a:t>The decision-making process is complex.  Sometimes justices come to the same conclusion or sometimes they land in different places.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 descr="A person in a black robe&#10;&#10;AI-generated content may be incorrect.">
            <a:extLst>
              <a:ext uri="{FF2B5EF4-FFF2-40B4-BE49-F238E27FC236}">
                <a16:creationId xmlns:a16="http://schemas.microsoft.com/office/drawing/2014/main" id="{4A78901E-3F80-42FE-9DDA-7B8ED4FF14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51850" y="1155469"/>
            <a:ext cx="2901950" cy="435292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15AC3F7-ECA0-82DA-773E-9262341D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 Justice Amy Coney Barrett</a:t>
            </a:r>
          </a:p>
        </p:txBody>
      </p:sp>
    </p:spTree>
    <p:extLst>
      <p:ext uri="{BB962C8B-B14F-4D97-AF65-F5344CB8AC3E}">
        <p14:creationId xmlns:p14="http://schemas.microsoft.com/office/powerpoint/2010/main" val="2106920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AG Consulting Presentation" id="{66CF6EC5-5EE6-5B4C-9DD9-694E62010006}" vid="{5F9812F6-E5FC-0641-A708-C359695EDBD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AG Consulting Presentation" id="{66CF6EC5-5EE6-5B4C-9DD9-694E62010006}" vid="{D37B77DF-613B-0B48-A63F-A89392DAD070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AG Consulting Presentation" id="{66CF6EC5-5EE6-5B4C-9DD9-694E62010006}" vid="{ACAADF8F-CE03-4047-AEA0-A389A7571AC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95C1EB68D11A4E9930BE252CD49526" ma:contentTypeVersion="14" ma:contentTypeDescription="Create a new document." ma:contentTypeScope="" ma:versionID="01336307e0718bff4609e52183ea26ae">
  <xsd:schema xmlns:xsd="http://www.w3.org/2001/XMLSchema" xmlns:xs="http://www.w3.org/2001/XMLSchema" xmlns:p="http://schemas.microsoft.com/office/2006/metadata/properties" xmlns:ns2="796f79e9-9ceb-4f27-9a4d-47b73ef4eb07" xmlns:ns3="036de961-e51f-4930-8a6d-f696487cad62" targetNamespace="http://schemas.microsoft.com/office/2006/metadata/properties" ma:root="true" ma:fieldsID="1fa7e55310cdd67210efc605eef98794" ns2:_="" ns3:_="">
    <xsd:import namespace="796f79e9-9ceb-4f27-9a4d-47b73ef4eb07"/>
    <xsd:import namespace="036de961-e51f-4930-8a6d-f696487ca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f79e9-9ceb-4f27-9a4d-47b73ef4e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e6a16d2-7abc-45f3-9325-019ee03e63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de961-e51f-4930-8a6d-f696487cad6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70be61a-639b-4427-b712-1c0cb061494c}" ma:internalName="TaxCatchAll" ma:showField="CatchAllData" ma:web="036de961-e51f-4930-8a6d-f696487ca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6de961-e51f-4930-8a6d-f696487cad62" xsi:nil="true"/>
    <lcf76f155ced4ddcb4097134ff3c332f xmlns="796f79e9-9ceb-4f27-9a4d-47b73ef4eb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E2889C-BE8C-4E2D-898A-E8A052B524F0}"/>
</file>

<file path=customXml/itemProps2.xml><?xml version="1.0" encoding="utf-8"?>
<ds:datastoreItem xmlns:ds="http://schemas.openxmlformats.org/officeDocument/2006/customXml" ds:itemID="{783407D6-CC91-4A93-AE08-3F47C0BFA014}"/>
</file>

<file path=customXml/itemProps3.xml><?xml version="1.0" encoding="utf-8"?>
<ds:datastoreItem xmlns:ds="http://schemas.openxmlformats.org/officeDocument/2006/customXml" ds:itemID="{FA52A1ED-C921-406A-85F6-AF6BE54DD02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2739</TotalTime>
  <Words>838</Words>
  <Application>Microsoft Macintosh PowerPoint</Application>
  <PresentationFormat>Widescreen</PresentationFormat>
  <Paragraphs>74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Cambria</vt:lpstr>
      <vt:lpstr>Wingdings</vt:lpstr>
      <vt:lpstr>Office Theme</vt:lpstr>
      <vt:lpstr>1_Custom Design</vt:lpstr>
      <vt:lpstr>Custom Design</vt:lpstr>
      <vt:lpstr>TAG Consulting Group, LLC  Presentation Before the  </vt:lpstr>
      <vt:lpstr>The Lay of the Land </vt:lpstr>
      <vt:lpstr>The White House </vt:lpstr>
      <vt:lpstr>Check on the Economy </vt:lpstr>
      <vt:lpstr>White House Options Should Supreme Court Side with the Lower Court? </vt:lpstr>
      <vt:lpstr>The U.S. Congress</vt:lpstr>
      <vt:lpstr>The Supreme Court</vt:lpstr>
      <vt:lpstr>The Supreme Court </vt:lpstr>
      <vt:lpstr>Associate Justice Amy Coney Barrett</vt:lpstr>
      <vt:lpstr>Conclusion</vt:lpstr>
      <vt:lpstr>   Mark Anderson Founder &amp; Managing Partner  TAG Consulting Group, LLC Mark@TAGConsultingGroupLLC.com 202.983.4910 | Cell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Anderson</dc:creator>
  <cp:lastModifiedBy>Mark Anderson</cp:lastModifiedBy>
  <cp:revision>49</cp:revision>
  <cp:lastPrinted>2026-02-15T23:38:49Z</cp:lastPrinted>
  <dcterms:created xsi:type="dcterms:W3CDTF">2026-02-14T20:31:17Z</dcterms:created>
  <dcterms:modified xsi:type="dcterms:W3CDTF">2026-02-16T18:29:21Z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0x0101009D95C1EB68D11A4E9930BE252CD49526</vt:lpwstr>
  </property>
</Properties>
</file>