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3"/>
  </p:notesMasterIdLst>
  <p:sldIdLst>
    <p:sldId id="340" r:id="rId3"/>
    <p:sldId id="328" r:id="rId4"/>
    <p:sldId id="299" r:id="rId5"/>
    <p:sldId id="335" r:id="rId6"/>
    <p:sldId id="341" r:id="rId7"/>
    <p:sldId id="343" r:id="rId8"/>
    <p:sldId id="344" r:id="rId9"/>
    <p:sldId id="345" r:id="rId10"/>
    <p:sldId id="346" r:id="rId11"/>
    <p:sldId id="347" r:id="rId12"/>
    <p:sldId id="348" r:id="rId13"/>
    <p:sldId id="349" r:id="rId14"/>
    <p:sldId id="350" r:id="rId15"/>
    <p:sldId id="351" r:id="rId16"/>
    <p:sldId id="352" r:id="rId17"/>
    <p:sldId id="353" r:id="rId18"/>
    <p:sldId id="342" r:id="rId19"/>
    <p:sldId id="333" r:id="rId20"/>
    <p:sldId id="337" r:id="rId21"/>
    <p:sldId id="331" r:id="rId22"/>
    <p:sldId id="360" r:id="rId23"/>
    <p:sldId id="363" r:id="rId24"/>
    <p:sldId id="361" r:id="rId25"/>
    <p:sldId id="362" r:id="rId26"/>
    <p:sldId id="364" r:id="rId27"/>
    <p:sldId id="365" r:id="rId28"/>
    <p:sldId id="366" r:id="rId29"/>
    <p:sldId id="367" r:id="rId30"/>
    <p:sldId id="568" r:id="rId31"/>
    <p:sldId id="5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6271" autoAdjust="0"/>
  </p:normalViewPr>
  <p:slideViewPr>
    <p:cSldViewPr snapToGrid="0">
      <p:cViewPr varScale="1">
        <p:scale>
          <a:sx n="73" d="100"/>
          <a:sy n="73" d="100"/>
        </p:scale>
        <p:origin x="2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2.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B875C-C733-47AC-B4B9-2801EB57BED3}" type="datetimeFigureOut">
              <a:rPr lang="en-US" smtClean="0"/>
              <a:t>2/18/2026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0F6A4-B8F7-4FE8-8B54-4F18DE0C02A1}" type="slidenum">
              <a:rPr lang="en-US" smtClean="0"/>
              <a:t>‹#›</a:t>
            </a:fld>
            <a:endParaRPr lang="en-US"/>
          </a:p>
        </p:txBody>
      </p:sp>
    </p:spTree>
    <p:extLst>
      <p:ext uri="{BB962C8B-B14F-4D97-AF65-F5344CB8AC3E}">
        <p14:creationId xmlns:p14="http://schemas.microsoft.com/office/powerpoint/2010/main" val="112238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Transition Slide</a:t>
            </a:r>
          </a:p>
          <a:p>
            <a:r>
              <a:rPr lang="en-US" b="0" dirty="0">
                <a:effectLst/>
                <a:latin typeface="Calibri" panose="020F0502020204030204" pitchFamily="34" charset="0"/>
                <a:ea typeface="Calibri" panose="020F0502020204030204" pitchFamily="34" charset="0"/>
              </a:rPr>
              <a:t>Shifting into CSA – Updating SMS </a:t>
            </a:r>
            <a:r>
              <a:rPr lang="en-US" b="0" dirty="0" err="1">
                <a:effectLst/>
                <a:latin typeface="Calibri" panose="020F0502020204030204" pitchFamily="34" charset="0"/>
                <a:ea typeface="Calibri" panose="020F0502020204030204" pitchFamily="34" charset="0"/>
              </a:rPr>
              <a:t>Priorization</a:t>
            </a:r>
            <a:r>
              <a:rPr lang="en-US" b="0" dirty="0">
                <a:effectLst/>
                <a:latin typeface="Calibri" panose="020F0502020204030204" pitchFamily="34" charset="0"/>
                <a:ea typeface="Calibri" panose="020F0502020204030204" pitchFamily="34" charset="0"/>
              </a:rPr>
              <a:t>! We’ll look at the upcoming changes to FMCSA’s Safety Measurement System, often known as SMS.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A6A5F-77E4-428B-B735-9B2C25F295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30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r>
              <a:rPr lang="en-US" dirty="0"/>
              <a:t>Next, we’re adjusting some of the Intervention Thresholds.</a:t>
            </a:r>
          </a:p>
          <a:p>
            <a:r>
              <a:rPr lang="en-US" dirty="0"/>
              <a:t>Driver Fitness Intervention Thresholds will be:</a:t>
            </a:r>
          </a:p>
          <a:p>
            <a:pPr marL="172684" indent="-172684">
              <a:buFontTx/>
              <a:buChar char="-"/>
            </a:pPr>
            <a:r>
              <a:rPr lang="en-US" dirty="0"/>
              <a:t>90% for general carriers (this is currently 80%)</a:t>
            </a:r>
          </a:p>
          <a:p>
            <a:pPr marL="172684" indent="-172684">
              <a:buFontTx/>
              <a:buChar char="-"/>
            </a:pPr>
            <a:r>
              <a:rPr lang="en-US" dirty="0"/>
              <a:t>75% for passenger carriers (currently 65%)</a:t>
            </a:r>
          </a:p>
          <a:p>
            <a:pPr marL="172684" indent="-172684">
              <a:buFontTx/>
              <a:buChar char="-"/>
            </a:pPr>
            <a:r>
              <a:rPr lang="en-US" dirty="0"/>
              <a:t>85% for HM carriers (currently 75%)</a:t>
            </a:r>
          </a:p>
          <a:p>
            <a:r>
              <a:rPr lang="en-US" dirty="0"/>
              <a:t>The HM Compliance Intervention Threshold will be 90% (currently 80%) for all carrier types.</a:t>
            </a:r>
          </a:p>
          <a:p>
            <a:r>
              <a:rPr lang="en-US" dirty="0"/>
              <a:t>This is part of our continual improvement to make sure we’re focusing on the carriers with the highest crash rates.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776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pPr marL="172684" indent="-172684">
              <a:buFont typeface="Arial" panose="020B0604020202020204" pitchFamily="34" charset="0"/>
              <a:buChar char="•"/>
            </a:pPr>
            <a:r>
              <a:rPr lang="en-US" dirty="0"/>
              <a:t>The next approved change responds to a frequent critique we’re received from the industry when they receive sudden unexpected increases in their percentile after jumping to a new safety event group.</a:t>
            </a:r>
          </a:p>
          <a:p>
            <a:pPr marL="172684" indent="-172684">
              <a:buFont typeface="Arial" panose="020B0604020202020204" pitchFamily="34" charset="0"/>
              <a:buChar char="•"/>
            </a:pPr>
            <a:r>
              <a:rPr lang="en-US" dirty="0"/>
              <a:t>The new SMS methodology eliminates this by customizing which carriers a carrier is compared to, using the exact number of safety events, rather than the arbitrary cutoffs of safety event groups.</a:t>
            </a:r>
          </a:p>
          <a:p>
            <a:pPr marL="172684" indent="-172684">
              <a:buFont typeface="Arial" panose="020B0604020202020204" pitchFamily="34" charset="0"/>
              <a:buChar char="•"/>
            </a:pPr>
            <a:r>
              <a:rPr lang="en-US" dirty="0"/>
              <a:t>This allows for the carrier’s measure to have a greater influence over a change in their percentile, and will “smooth out” those sudden jumps. This gives the Agency a more precise and accurate view of how a carrier’s performance trends from month to month.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92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r>
              <a:rPr lang="en-US" dirty="0"/>
              <a:t>In this example, you can see that this carrier had 10 inspections, then moved to the next safety event group after having one additional clean inspection. </a:t>
            </a:r>
          </a:p>
          <a:p>
            <a:pPr marL="172684" indent="-172684">
              <a:buFont typeface="Arial" panose="020B0604020202020204" pitchFamily="34" charset="0"/>
              <a:buChar char="•"/>
            </a:pPr>
            <a:r>
              <a:rPr lang="en-US" dirty="0"/>
              <a:t>Under the current SMS methodology, using only safety event groups, even though the carrier’s individual measure improves, it has a significant jump in percentile, simply because they have moved to a new safety event group.</a:t>
            </a:r>
          </a:p>
          <a:p>
            <a:pPr marL="172684" indent="-172684">
              <a:buFont typeface="Arial" panose="020B0604020202020204" pitchFamily="34" charset="0"/>
              <a:buChar char="•"/>
            </a:pPr>
            <a:r>
              <a:rPr lang="en-US" dirty="0"/>
              <a:t>Under the new SMS methodology, the carrier’s percentile improves as the measure improves.</a:t>
            </a:r>
          </a:p>
          <a:p>
            <a:pPr marL="172684" indent="-172684">
              <a:buFont typeface="Arial" panose="020B0604020202020204" pitchFamily="34" charset="0"/>
              <a:buChar char="•"/>
            </a:pPr>
            <a:r>
              <a:rPr lang="en-US" dirty="0"/>
              <a:t>This change eliminates substantial percentile increases without a corresponding measure increase—giving us more accuracy.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13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1647"/>
                </a:solidFill>
                <a:latin typeface="Arial" panose="020B0604020202020204" pitchFamily="34" charset="0"/>
                <a:cs typeface="Arial" panose="020B0604020202020204" pitchFamily="34" charset="0"/>
              </a:rPr>
              <a:t>This change will improve FMCSA’s focus on carriers with recent violations and higher crash risk.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15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r>
              <a:rPr lang="en-US" dirty="0"/>
              <a:t>The next approved change is an update to the Utilization Factor, or UF. UF helps ensure that measures account for carriers’ different levels of exposure to inspections and crashes—it’s used only in the Unsafe Driving and Crash Indicator compliance categories.</a:t>
            </a:r>
          </a:p>
          <a:p>
            <a:pPr marL="172684" indent="-172684">
              <a:buFont typeface="Arial" panose="020B0604020202020204" pitchFamily="34" charset="0"/>
              <a:buChar char="•"/>
            </a:pPr>
            <a:r>
              <a:rPr lang="en-US" dirty="0"/>
              <a:t>Currently the utilization factor (UF) applies to carriers that drive up to 200,000 VMT, we are proposed extending that to carriers that drive up to 250,000 VMT.</a:t>
            </a:r>
          </a:p>
          <a:p>
            <a:pPr marL="172684" indent="-172684">
              <a:buFont typeface="Arial" panose="020B0604020202020204" pitchFamily="34" charset="0"/>
              <a:buChar char="•"/>
            </a:pPr>
            <a:r>
              <a:rPr lang="en-US" dirty="0"/>
              <a:t>This more accurately accounts for on-road exposure for carriers with the most VMT per mile. This is one way we are adapting to reflect recent data trends.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52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r>
              <a:rPr lang="en-US" dirty="0"/>
              <a:t>The last approved change is to add some new segmentation.</a:t>
            </a:r>
          </a:p>
          <a:p>
            <a:r>
              <a:rPr lang="en-US" dirty="0"/>
              <a:t>In the current SMS, carriers are only segmented when calculating percentiles for the Unsafe Driving and Crash Indicator BASICs. </a:t>
            </a:r>
          </a:p>
          <a:p>
            <a:r>
              <a:rPr lang="en-US" dirty="0"/>
              <a:t>The new SMS methodology would keep this segmentation, and would also segment the following compliance categories:</a:t>
            </a:r>
          </a:p>
          <a:p>
            <a:pPr marL="172684" indent="-172684">
              <a:buFontTx/>
              <a:buChar char="-"/>
            </a:pPr>
            <a:r>
              <a:rPr lang="en-US" dirty="0"/>
              <a:t>HM Compliance would segment by Cargo Tank and Non-Cargo Tank</a:t>
            </a:r>
          </a:p>
          <a:p>
            <a:pPr marL="172684" indent="-172684">
              <a:buFontTx/>
              <a:buChar char="-"/>
            </a:pPr>
            <a:r>
              <a:rPr lang="en-US" dirty="0"/>
              <a:t>Driver Fitness would segment by Straight and Combination carriers.</a:t>
            </a:r>
          </a:p>
          <a:p>
            <a:r>
              <a:rPr lang="en-US" dirty="0"/>
              <a:t>This helps ensure carriers are compared to carriers with similar operations and patterns of violations.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815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Lastly, while this is not a change, we want to affirm that the new SMS methodology will continue to exclude crashes determined to by </a:t>
            </a:r>
            <a:r>
              <a:rPr lang="en-US" dirty="0">
                <a:latin typeface="Calibri" panose="020F0502020204030204" pitchFamily="34" charset="0"/>
                <a:ea typeface="Calibri" panose="020F0502020204030204" pitchFamily="34" charset="0"/>
              </a:rPr>
              <a:t>not </a:t>
            </a:r>
            <a:r>
              <a:rPr lang="en-US" b="0" dirty="0">
                <a:effectLst/>
                <a:latin typeface="Calibri" panose="020F0502020204030204" pitchFamily="34" charset="0"/>
                <a:ea typeface="Calibri" panose="020F0502020204030204" pitchFamily="34" charset="0"/>
              </a:rPr>
              <a:t>preventable by the Crash Preventability Determination Program. This is one example of a recommendation from the industry that aligns with our safety 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6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a:t>Host</a:t>
            </a:r>
          </a:p>
          <a:p>
            <a:endParaRPr lang="en-US" b="0">
              <a:effectLst/>
              <a:latin typeface="Calibri" panose="020F0502020204030204" pitchFamily="34" charset="0"/>
              <a:ea typeface="Calibri" panose="020F0502020204030204" pitchFamily="34" charset="0"/>
            </a:endParaRPr>
          </a:p>
          <a:p>
            <a:r>
              <a:rPr lang="en-US"/>
              <a:t>FMCSA has created a number of resources about these forthcoming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58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You can learn more about the forthcoming changes on the CSA Prioritization Preview website. Go to the link and download the resources.</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 read slide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54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You can also watch a video we’ve created to learn more about how to read prioritization results in the preview website.</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Since the re-designed SMS will build off this design, it would be a good idea to start getting familiar with the new display now.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74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a:t>Host</a:t>
            </a:r>
          </a:p>
          <a:p>
            <a:endParaRPr lang="en-US"/>
          </a:p>
          <a:p>
            <a:r>
              <a:rPr lang="en-US"/>
              <a:t>[ read slide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03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Since the new SMS has not launched yet, there are no required action items for carriers right now. </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However, carriers are encouraged to take the steps on the screen.</a:t>
            </a:r>
          </a:p>
          <a:p>
            <a:endParaRPr lang="en-US" b="0" dirty="0">
              <a:effectLst/>
              <a:latin typeface="Calibri" panose="020F0502020204030204" pitchFamily="34" charset="0"/>
              <a:ea typeface="Calibri" panose="020F0502020204030204" pitchFamily="34" charset="0"/>
            </a:endParaRPr>
          </a:p>
          <a:p>
            <a:r>
              <a:rPr lang="en-US" b="0" dirty="0">
                <a:effectLst/>
                <a:latin typeface="Calibri" panose="020F0502020204030204" pitchFamily="34" charset="0"/>
                <a:ea typeface="Calibri" panose="020F0502020204030204" pitchFamily="34" charset="0"/>
              </a:rPr>
              <a:t>[ read slide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730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a:t>Host</a:t>
            </a:r>
          </a:p>
          <a:p>
            <a:endParaRPr lang="en-US" b="0">
              <a:effectLst/>
              <a:latin typeface="Calibri" panose="020F0502020204030204" pitchFamily="34" charset="0"/>
              <a:ea typeface="Calibri" panose="020F0502020204030204" pitchFamily="34" charset="0"/>
            </a:endParaRPr>
          </a:p>
          <a:p>
            <a:r>
              <a:rPr lang="en-US" b="0">
                <a:effectLst/>
                <a:latin typeface="Calibri" panose="020F0502020204030204" pitchFamily="34" charset="0"/>
                <a:ea typeface="Calibri" panose="020F0502020204030204" pitchFamily="34" charset="0"/>
              </a:rPr>
              <a:t>If, as part of improving safety performance, a carrier would like to learn more about the Federal Motor Carrier Safety Regulations, a great tool is FMCSA’s Motor Carrier Safety Planner.</a:t>
            </a:r>
          </a:p>
          <a:p>
            <a:endParaRPr lang="en-US" b="0">
              <a:effectLst/>
              <a:latin typeface="Calibri" panose="020F0502020204030204" pitchFamily="34" charset="0"/>
              <a:ea typeface="Calibri" panose="020F0502020204030204" pitchFamily="34" charset="0"/>
            </a:endParaRPr>
          </a:p>
          <a:p>
            <a:r>
              <a:rPr lang="en-US" b="0">
                <a:effectLst/>
                <a:latin typeface="Calibri" panose="020F0502020204030204" pitchFamily="34" charset="0"/>
                <a:ea typeface="Calibri" panose="020F0502020204030204" pitchFamily="34" charset="0"/>
              </a:rPr>
              <a:t>[ read slide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5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endParaRPr lang="en-US" dirty="0"/>
          </a:p>
          <a:p>
            <a:r>
              <a:rPr lang="en-US" dirty="0"/>
              <a:t>[ read slide ] Fairness – Accuracy – Clarity</a:t>
            </a:r>
          </a:p>
          <a:p>
            <a:pPr defTabSz="920984">
              <a:defRPr/>
            </a:pPr>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82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r>
              <a:rPr lang="en-US" dirty="0"/>
              <a:t>As a reminder, here is where we are in the project timeline.</a:t>
            </a:r>
          </a:p>
          <a:p>
            <a:pPr marL="172684" indent="-172684">
              <a:buFont typeface="Arial" panose="020B0604020202020204" pitchFamily="34" charset="0"/>
              <a:buChar char="•"/>
            </a:pPr>
            <a:r>
              <a:rPr lang="en-US" dirty="0"/>
              <a:t>We are in phase 2, during which FMCSA is revising the methodology and re-designing the SMS website to accommodate the approved changes.</a:t>
            </a:r>
          </a:p>
          <a:p>
            <a:pPr marL="172684" indent="-172684">
              <a:buFont typeface="Arial" panose="020B0604020202020204" pitchFamily="34" charset="0"/>
              <a:buChar char="•"/>
            </a:pPr>
            <a:r>
              <a:rPr lang="en-US" dirty="0"/>
              <a:t>The changes to SMS will not go into effect until the next phase; FMCSA will release a follow-up announcement closer to the anticipated “go-live” date. </a:t>
            </a:r>
          </a:p>
          <a:p>
            <a:pPr marL="172684" indent="-172684">
              <a:buFont typeface="Arial" panose="020B0604020202020204" pitchFamily="34" charset="0"/>
              <a:buChar char="•"/>
            </a:pPr>
            <a:r>
              <a:rPr lang="en-US" dirty="0"/>
              <a:t>This presentation is meant to help the motor carrier industry and the public understand the forthcoming changes in before they go into effect.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90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endParaRPr lang="en-US" dirty="0"/>
          </a:p>
          <a:p>
            <a:r>
              <a:rPr lang="en-US" dirty="0"/>
              <a:t>We’ll now preview the approved changes you can expect to see in the next version of SMS.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93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r>
              <a:rPr lang="en-US" dirty="0"/>
              <a:t>We’ve used the term BASICS since CSA’s inception but that will now change to Compliance Categories. </a:t>
            </a:r>
          </a:p>
          <a:p>
            <a:r>
              <a:rPr lang="en-US" dirty="0"/>
              <a:t>The first approved change is to make some adjustments to how we organize the BASICs—which, in the new methodology, are just called “compliance categories” to get rid of the long BASICs name. Under the new methodology:</a:t>
            </a:r>
          </a:p>
          <a:p>
            <a:pPr marL="172684" indent="-172684">
              <a:buFontTx/>
              <a:buChar char="-"/>
            </a:pPr>
            <a:r>
              <a:rPr lang="en-US" dirty="0"/>
              <a:t>The Controlled Substances/Alcohol BASIC will go away, and all those violations will be incorporated into the Unsafe Driving Compliance Category</a:t>
            </a:r>
          </a:p>
          <a:p>
            <a:pPr marL="172684" indent="-172684">
              <a:buFontTx/>
              <a:buChar char="-"/>
            </a:pPr>
            <a:r>
              <a:rPr lang="en-US" dirty="0"/>
              <a:t>We have split Vehicle Maintenance into two categories:</a:t>
            </a:r>
          </a:p>
          <a:p>
            <a:pPr marL="633176" lvl="1" indent="-172684">
              <a:buFontTx/>
              <a:buChar char="-"/>
            </a:pPr>
            <a:r>
              <a:rPr lang="en-US" dirty="0"/>
              <a:t>Vehicle Maintenance, which includes violations that are identified by a mechanic or during a Full (Level 1) roadside inspection</a:t>
            </a:r>
          </a:p>
          <a:p>
            <a:pPr marL="633176" lvl="1" indent="-172684">
              <a:buFontTx/>
              <a:buChar char="-"/>
            </a:pPr>
            <a:r>
              <a:rPr lang="en-US" dirty="0"/>
              <a:t>Vehicle Maintenance: Driver Observed, which includes violations that could reasonably be observed by a driver or detected as part of a Walk-Around (Level 2) roadside inspection</a:t>
            </a:r>
          </a:p>
          <a:p>
            <a:r>
              <a:rPr lang="en-US" dirty="0"/>
              <a:t>This proposed change was the result of work done as part of the IRT study.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87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pPr defTabSz="920984">
              <a:defRPr/>
            </a:pPr>
            <a:r>
              <a:rPr lang="en-US" dirty="0"/>
              <a:t>The next approved change is to reorganize the more than 2,000 roadside violations into around 100 Violation Groups, grouping together violations that identify the same or very similar underlying safety issue.</a:t>
            </a:r>
          </a:p>
          <a:p>
            <a:pPr marL="172684" indent="-172684" defTabSz="920984">
              <a:buFont typeface="Arial" panose="020B0604020202020204" pitchFamily="34" charset="0"/>
              <a:buChar char="•"/>
              <a:defRPr/>
            </a:pPr>
            <a:r>
              <a:rPr lang="en-US" dirty="0"/>
              <a:t>This change was also the result of work done as part of the IRT study—this started off as a way to simplify the data going into the model to improve run time— and resulted in a simplified approach that also helps illustrate and explain safety issues for carriers.</a:t>
            </a:r>
          </a:p>
          <a:p>
            <a:pPr marL="172684" indent="-172684" defTabSz="920984">
              <a:buFont typeface="Arial" panose="020B0604020202020204" pitchFamily="34" charset="0"/>
              <a:buChar char="•"/>
              <a:defRPr/>
            </a:pPr>
            <a:r>
              <a:rPr lang="en-US" dirty="0"/>
              <a:t>The new methodology will look at all the violations that are cited during a roadside inspection, then determine if more than one of those violations belongs to a single Violation Group. If so, the methodology will treat all violations within the Violation Group as a single violation when calculating the percentile for that compliance category.</a:t>
            </a:r>
          </a:p>
          <a:p>
            <a:pPr marL="172684" indent="-172684" defTabSz="920984">
              <a:buFont typeface="Arial" panose="020B0604020202020204" pitchFamily="34" charset="0"/>
              <a:buChar char="•"/>
              <a:defRPr/>
            </a:pPr>
            <a:r>
              <a:rPr lang="en-US" dirty="0"/>
              <a:t>All violations that are cited will continue to appear on the inspection report, this grouping is strictly for prioritization purposes.</a:t>
            </a:r>
            <a:endParaRPr lang="en-US" sz="1300" b="1" u="sng" dirty="0">
              <a:solidFill>
                <a:srgbClr val="001647"/>
              </a:solidFill>
              <a:latin typeface="Arial" panose="020B0604020202020204" pitchFamily="34" charset="0"/>
              <a:ea typeface="Yu Gothic Light" panose="020B0300000000000000" pitchFamily="34" charset="-128"/>
            </a:endParaRPr>
          </a:p>
          <a:p>
            <a:pPr>
              <a:spcBef>
                <a:spcPts val="604"/>
              </a:spcBef>
              <a:spcAft>
                <a:spcPts val="604"/>
              </a:spcAft>
            </a:pPr>
            <a:endParaRPr lang="en-US" sz="1300" b="1" u="sng" dirty="0">
              <a:solidFill>
                <a:srgbClr val="001647"/>
              </a:solidFill>
              <a:latin typeface="Arial" panose="020B0604020202020204" pitchFamily="34" charset="0"/>
              <a:ea typeface="Yu Gothic Light" panose="020B0300000000000000" pitchFamily="34"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pPr marL="172684" indent="-172684">
              <a:buFont typeface="Arial" panose="020B0604020202020204" pitchFamily="34" charset="0"/>
              <a:buChar char="•"/>
            </a:pPr>
            <a:r>
              <a:rPr lang="en-US" dirty="0"/>
              <a:t>As an example, on this slide you see multiple violations that all belong in the same Violation Group. If all of these violations were cited during a single inspection, the methodology would treat them as one violation when calculating the percentile.</a:t>
            </a:r>
          </a:p>
          <a:p>
            <a:pPr marL="172684" indent="-172684">
              <a:buFont typeface="Arial" panose="020B0604020202020204" pitchFamily="34" charset="0"/>
              <a:buChar char="•"/>
            </a:pPr>
            <a:r>
              <a:rPr lang="en-US" dirty="0"/>
              <a:t>Why? Because our data analysis showed that, for prioritization purposes, determining </a:t>
            </a:r>
            <a:r>
              <a:rPr lang="en-US" i="1" dirty="0"/>
              <a:t>whether</a:t>
            </a:r>
            <a:r>
              <a:rPr lang="en-US" dirty="0"/>
              <a:t> a safety issue is identified is more important than </a:t>
            </a:r>
            <a:r>
              <a:rPr lang="en-US" i="1" dirty="0"/>
              <a:t>how many ways </a:t>
            </a:r>
            <a:r>
              <a:rPr lang="en-US" dirty="0"/>
              <a:t>it was documented.</a:t>
            </a:r>
          </a:p>
          <a:p>
            <a:pPr marL="172684" indent="-172684">
              <a:buFont typeface="Arial" panose="020B0604020202020204" pitchFamily="34" charset="0"/>
              <a:buChar char="•"/>
            </a:pPr>
            <a:r>
              <a:rPr lang="en-US" dirty="0"/>
              <a:t>Again, this is just for prioritization purposes, enforcement will still be able to view all the violations that were cited when looking into a carrier for enforcement purposes.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39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84">
              <a:defRPr/>
            </a:pPr>
            <a:r>
              <a:rPr lang="en-US" b="1" i="1" dirty="0"/>
              <a:t>Host</a:t>
            </a:r>
          </a:p>
          <a:p>
            <a:r>
              <a:rPr lang="en-US" dirty="0"/>
              <a:t>The next approved change is to replace the “1-10” scale currently used for severity weights with a two-point scale. Because violations are grouped, these severity weights are applied to the Violation Group, not individual violations.</a:t>
            </a:r>
          </a:p>
          <a:p>
            <a:r>
              <a:rPr lang="en-US" dirty="0"/>
              <a:t>The scale works like this:</a:t>
            </a:r>
          </a:p>
          <a:p>
            <a:pPr marL="172684" indent="-172684">
              <a:buFontTx/>
              <a:buChar char="-"/>
            </a:pPr>
            <a:r>
              <a:rPr lang="en-US" dirty="0"/>
              <a:t>If a Violation Group includes any Out-of-Service or Driver Disqualifying violations, that group will be assigned a severity weight of 2.</a:t>
            </a:r>
          </a:p>
          <a:p>
            <a:pPr marL="172684" indent="-172684">
              <a:buFontTx/>
              <a:buChar char="-"/>
            </a:pPr>
            <a:r>
              <a:rPr lang="en-US" dirty="0"/>
              <a:t>If not, the Violation Group receives a severity weight of 1.</a:t>
            </a:r>
          </a:p>
          <a:p>
            <a:r>
              <a:rPr lang="en-US" dirty="0"/>
              <a:t>This makes it clearer why certain violations get a stronger weight and helps identify carriers with higher crash rates.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D607-55B7-4A42-B4F3-95A758245C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74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160528-55A3-C84B-8A9E-F15164DB6088}"/>
              </a:ext>
            </a:extLst>
          </p:cNvPr>
          <p:cNvCxnSpPr/>
          <p:nvPr userDrawn="1"/>
        </p:nvCxnSpPr>
        <p:spPr>
          <a:xfrm>
            <a:off x="1524000" y="2057400"/>
            <a:ext cx="9144000" cy="0"/>
          </a:xfrm>
          <a:prstGeom prst="line">
            <a:avLst/>
          </a:prstGeom>
          <a:ln w="25400">
            <a:solidFill>
              <a:srgbClr val="00164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65CB997-8201-42A0-AAF0-63E7D924E03F}"/>
              </a:ext>
            </a:extLst>
          </p:cNvPr>
          <p:cNvGrpSpPr/>
          <p:nvPr userDrawn="1"/>
        </p:nvGrpSpPr>
        <p:grpSpPr>
          <a:xfrm>
            <a:off x="967177" y="151069"/>
            <a:ext cx="1235425" cy="591488"/>
            <a:chOff x="1518720" y="1859276"/>
            <a:chExt cx="3326873" cy="1557354"/>
          </a:xfrm>
        </p:grpSpPr>
        <p:grpSp>
          <p:nvGrpSpPr>
            <p:cNvPr id="14" name="Graphic 6">
              <a:extLst>
                <a:ext uri="{FF2B5EF4-FFF2-40B4-BE49-F238E27FC236}">
                  <a16:creationId xmlns:a16="http://schemas.microsoft.com/office/drawing/2014/main" id="{9BC1BCFC-866B-43DE-8755-F39310F2B63F}"/>
                </a:ext>
              </a:extLst>
            </p:cNvPr>
            <p:cNvGrpSpPr/>
            <p:nvPr/>
          </p:nvGrpSpPr>
          <p:grpSpPr>
            <a:xfrm>
              <a:off x="1518720" y="1859276"/>
              <a:ext cx="3326873" cy="1557354"/>
              <a:chOff x="1518720" y="1859276"/>
              <a:chExt cx="3326873" cy="1557354"/>
            </a:xfrm>
          </p:grpSpPr>
          <p:sp>
            <p:nvSpPr>
              <p:cNvPr id="112" name="Freeform: Shape 111">
                <a:extLst>
                  <a:ext uri="{FF2B5EF4-FFF2-40B4-BE49-F238E27FC236}">
                    <a16:creationId xmlns:a16="http://schemas.microsoft.com/office/drawing/2014/main" id="{D303A875-E72D-418A-94D7-BFD126DD2025}"/>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E8B6AF7-BE53-4518-B4C2-E6351E29D407}"/>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EB777B6-9EB9-48F3-A379-E34A0C3B5C6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1394BD6-D577-46E2-BE21-7ACF5134BFD1}"/>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A4C8B13-9428-4DE7-A822-2AB648076C97}"/>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EB93FD37-57EA-4B9D-B3E3-FCD23ACB780A}"/>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BE1206B-175C-479C-B9B0-67BB2F3980EB}"/>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7" name="Graphic 6">
              <a:extLst>
                <a:ext uri="{FF2B5EF4-FFF2-40B4-BE49-F238E27FC236}">
                  <a16:creationId xmlns:a16="http://schemas.microsoft.com/office/drawing/2014/main" id="{DCFB9C07-8375-47B6-9E58-B7575369EFC0}"/>
                </a:ext>
              </a:extLst>
            </p:cNvPr>
            <p:cNvGrpSpPr/>
            <p:nvPr/>
          </p:nvGrpSpPr>
          <p:grpSpPr>
            <a:xfrm>
              <a:off x="2520788" y="2853687"/>
              <a:ext cx="849132" cy="97513"/>
              <a:chOff x="2520788" y="2853687"/>
              <a:chExt cx="849132" cy="97513"/>
            </a:xfrm>
            <a:solidFill>
              <a:srgbClr val="FFFFFF"/>
            </a:solidFill>
          </p:grpSpPr>
          <p:sp>
            <p:nvSpPr>
              <p:cNvPr id="102" name="Freeform: Shape 101">
                <a:extLst>
                  <a:ext uri="{FF2B5EF4-FFF2-40B4-BE49-F238E27FC236}">
                    <a16:creationId xmlns:a16="http://schemas.microsoft.com/office/drawing/2014/main" id="{78C30F23-295C-4648-97FC-5DA268B697AD}"/>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44EBBB0-75F0-4A08-9711-1A84BC3D78C4}"/>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4105A1C-B28C-4853-A4B0-00D132D66860}"/>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C061E01-500E-48AC-B52F-6BF9F723176C}"/>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BAC5E7-4DE3-4A5F-9523-DAE802DB3A57}"/>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2885B93-280B-4E3D-BC35-A570D93D10C3}"/>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FBA9C3E-7D8F-4047-BADC-B006BD498703}"/>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1C2BF65-9112-405C-A8B4-F28D39BB4DA0}"/>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344A45F-F1F5-4EB7-AA1A-E70672A16E29}"/>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68B2CAD-0BCB-4119-99AB-013AD9D4B08E}"/>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532B771E-3C96-425E-B71E-831D3FC126E0}"/>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19" name="Graphic 6">
              <a:extLst>
                <a:ext uri="{FF2B5EF4-FFF2-40B4-BE49-F238E27FC236}">
                  <a16:creationId xmlns:a16="http://schemas.microsoft.com/office/drawing/2014/main" id="{BAAE204B-CF7C-491F-90CE-757AA94F0B5B}"/>
                </a:ext>
              </a:extLst>
            </p:cNvPr>
            <p:cNvGrpSpPr/>
            <p:nvPr/>
          </p:nvGrpSpPr>
          <p:grpSpPr>
            <a:xfrm>
              <a:off x="3634705" y="2853687"/>
              <a:ext cx="579784" cy="80618"/>
              <a:chOff x="3634705" y="2853687"/>
              <a:chExt cx="579784" cy="80618"/>
            </a:xfrm>
            <a:solidFill>
              <a:srgbClr val="FFFFFF"/>
            </a:solidFill>
          </p:grpSpPr>
          <p:sp>
            <p:nvSpPr>
              <p:cNvPr id="94" name="Freeform: Shape 93">
                <a:extLst>
                  <a:ext uri="{FF2B5EF4-FFF2-40B4-BE49-F238E27FC236}">
                    <a16:creationId xmlns:a16="http://schemas.microsoft.com/office/drawing/2014/main" id="{5C3DB8BC-F06A-4CA8-92F7-CFCE646FA940}"/>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61CA7F1-A6B4-477A-A6F9-53630985E90A}"/>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EB3231A-5514-4AB5-8DC2-B463AD2CA6CF}"/>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5ACDB33-E4A9-406F-B654-A97CEE503FBB}"/>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74D33E5-194F-41A9-A467-8EA0F4FB2DBF}"/>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DBE6401-BDBE-4DB9-A339-B34660796B5D}"/>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4DAA28B-B509-45D9-9B39-F25D1683BAFC}"/>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0361C93-47E3-479C-9984-186B9C2FDA45}"/>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AE2C9F5D-DA15-45A2-85CE-5D27E99B9437}"/>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7A6470-C68D-49E8-BA02-933893A1EE31}"/>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877FB75-BF4B-4C03-8D3A-2DBD1ED129B6}"/>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 name="Graphic 6">
              <a:extLst>
                <a:ext uri="{FF2B5EF4-FFF2-40B4-BE49-F238E27FC236}">
                  <a16:creationId xmlns:a16="http://schemas.microsoft.com/office/drawing/2014/main" id="{7ADDBA2C-ADF9-4842-A728-30449F085ADD}"/>
                </a:ext>
              </a:extLst>
            </p:cNvPr>
            <p:cNvGrpSpPr/>
            <p:nvPr/>
          </p:nvGrpSpPr>
          <p:grpSpPr>
            <a:xfrm>
              <a:off x="4358294" y="2860545"/>
              <a:ext cx="116413" cy="90655"/>
              <a:chOff x="4358294" y="2860545"/>
              <a:chExt cx="116413" cy="90655"/>
            </a:xfrm>
            <a:solidFill>
              <a:srgbClr val="FFFFFF"/>
            </a:solidFill>
          </p:grpSpPr>
          <p:sp>
            <p:nvSpPr>
              <p:cNvPr id="92" name="Freeform: Shape 91">
                <a:extLst>
                  <a:ext uri="{FF2B5EF4-FFF2-40B4-BE49-F238E27FC236}">
                    <a16:creationId xmlns:a16="http://schemas.microsoft.com/office/drawing/2014/main" id="{8EBF8FFE-5DD9-440E-8BEE-1B1975292F41}"/>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9E2ACFD-5C76-46E9-8E5D-F1EF7EBF9E5B}"/>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36DFFE2E-C87A-481D-917B-72B76A7A74DD}"/>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6E57A5-9316-4890-80CA-3E9D93D695A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394476-5007-4AF2-969B-954122AAAA61}"/>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ECF12C-5860-4A92-B972-D2414005908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8" name="Graphic 6">
              <a:extLst>
                <a:ext uri="{FF2B5EF4-FFF2-40B4-BE49-F238E27FC236}">
                  <a16:creationId xmlns:a16="http://schemas.microsoft.com/office/drawing/2014/main" id="{110EA1A4-8FE9-425B-A038-B0421BF66EE6}"/>
                </a:ext>
              </a:extLst>
            </p:cNvPr>
            <p:cNvGrpSpPr/>
            <p:nvPr/>
          </p:nvGrpSpPr>
          <p:grpSpPr>
            <a:xfrm>
              <a:off x="1956982" y="2138168"/>
              <a:ext cx="2095440" cy="635508"/>
              <a:chOff x="1956982" y="2138168"/>
              <a:chExt cx="2095440" cy="635508"/>
            </a:xfrm>
          </p:grpSpPr>
          <p:sp>
            <p:nvSpPr>
              <p:cNvPr id="29" name="Freeform: Shape 28">
                <a:extLst>
                  <a:ext uri="{FF2B5EF4-FFF2-40B4-BE49-F238E27FC236}">
                    <a16:creationId xmlns:a16="http://schemas.microsoft.com/office/drawing/2014/main" id="{9AF911EA-E29A-4894-A492-9C5DF93544D9}"/>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9DC19E8-932D-46EF-9F2E-EFCA1336515C}"/>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712497-14BE-410C-A7F9-2438345EBB42}"/>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A543256-B78F-4C37-A3E6-044AE0CE81AC}"/>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700A3E4-7758-4716-91E7-1D07B854906E}"/>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A1BCE-95EA-4E03-866B-23FACFF76441}"/>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66B1968-22EA-40EA-9930-62A6D387F001}"/>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387631C-A504-40A1-A877-C612E0642DD9}"/>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52B679-B10B-4FC8-A74A-838B020F45E3}"/>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D374BD4-753C-42A5-8CD6-A716DEE4BE5A}"/>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01797D8-B555-4C7A-B588-CA4AEE5405B9}"/>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01EB68A-3C43-4B35-BC89-0053D1F3444E}"/>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804F1B-0C59-4127-95BE-59A665ABFEAB}"/>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B08B498-701C-42C6-A213-2B0473943685}"/>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8D72473-32E7-4B19-B180-94A60B9722BA}"/>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B4B463E-63E4-4826-A325-EC564C1C143C}"/>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E81065F-5ED4-4FC7-9503-AEBDACC6B520}"/>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D4A1290-A53F-4ABC-B93C-6B302439B4BD}"/>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2CB3D26-860D-4107-9A47-B567A24B062F}"/>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EFBEAE2-EE21-41DA-9E01-7689FF75BEB5}"/>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6DEF425-928B-4ED8-9C32-2B4C61DE9EB0}"/>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6D38AC2-EAA8-46BE-A3E0-3F40D8DCD25A}"/>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C6F5B1C-8B9A-420D-A26D-D76DCC9C2CB6}"/>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1AFD43E-8BA6-4D40-AEEF-41EC1545A850}"/>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50B63C5-8D45-45FD-9ABD-3E9E007A7747}"/>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42069AB-A2C2-456D-A351-B1E53E883449}"/>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09A36F-F6B0-4013-92E9-1EB28E2805AF}"/>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882267C-A8E7-4907-B907-87ECA64FF0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B8A1AF5-2946-4CDB-9FD7-BC47A69871A1}"/>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924C644-1894-4ACB-B96D-F5A08A394706}"/>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CC58FDC-6E80-4D61-9DE1-24A86E8F4D65}"/>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69A895A-3CAE-48B3-9583-35D1FFA768F5}"/>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1EB2519-312B-4415-9628-CDFD63996AC2}"/>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E2AE803-FC4D-4110-B401-62994CB05F30}"/>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C8A802A-8FE9-49E2-915A-E45B750883CE}"/>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6104F0D-9D1B-430E-B6C6-147898D7CF43}"/>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3F76939-1E4A-48B9-8D63-1C28B6A8F6BC}"/>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76420CC-D014-402F-B713-109675F34AA0}"/>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5BA389-E52F-419E-8BAB-3347E58EB3FB}"/>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1ACB283-7116-478B-958A-E2A91C473C7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034577D-8C6A-42CE-8168-753CD54DC5D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D5A753A-BF8B-4E23-9B0B-3DB2D14E9D17}"/>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E801154-9BDC-45A3-9E8F-89D5F262AC0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BA8F741-E47D-4B18-8B67-8A0CD8CC4C84}"/>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DEAECB0-69A5-4607-912B-77C075D21F57}"/>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A531FC5-25C8-4910-9394-340F37FB8997}"/>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F76BC82-DB36-474B-B5CA-1433269461A4}"/>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433A488-2ACE-46F1-8616-38F81EC48301}"/>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172ACD9-8B7E-49BB-A2D1-B8D8F76687C3}"/>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175226E-12DA-4BD9-90F5-8AF6B9070A45}"/>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CE6634D-AE69-4CD8-A7EF-FCED1A4364A0}"/>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DC98AEF-786C-4BF5-A039-ECD7519FA3A1}"/>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ACDECAF-C705-448D-8956-F32C065834E2}"/>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E952432-F821-4CB3-9293-2BDF084C6C78}"/>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32DC95E-CC69-4B92-B1ED-28AA7A14F3C9}"/>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F33E465-9037-4533-9150-43644A4F5E9C}"/>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7E50908-FDE2-4F82-BF93-9745E09FDC23}"/>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96081B5-3C9F-4D0F-8A4F-63AA4C2773FD}"/>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47009D8-D810-4720-994A-9E956D5F645B}"/>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901E584-5B2B-4A18-AAC5-8B1BE117C7D1}"/>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7F2E4B1-ECA3-4541-8E8B-0E2D8C31926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4F20CFE-755E-4D8A-BE63-E84BFA9B564F}"/>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8832710-1E46-45FC-BC08-3FC59A11B576}"/>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pic>
        <p:nvPicPr>
          <p:cNvPr id="117" name="Picture 116" descr="Graphical user interface, text&#10;&#10;Description automatically generated">
            <a:extLst>
              <a:ext uri="{FF2B5EF4-FFF2-40B4-BE49-F238E27FC236}">
                <a16:creationId xmlns:a16="http://schemas.microsoft.com/office/drawing/2014/main" id="{F3C5A5AA-BBCD-41DA-ADAB-50847F09AF71}"/>
              </a:ext>
            </a:extLst>
          </p:cNvPr>
          <p:cNvPicPr>
            <a:picLocks noChangeAspect="1"/>
          </p:cNvPicPr>
          <p:nvPr userDrawn="1"/>
        </p:nvPicPr>
        <p:blipFill>
          <a:blip r:embed="rId2"/>
          <a:stretch>
            <a:fillRect/>
          </a:stretch>
        </p:blipFill>
        <p:spPr>
          <a:xfrm>
            <a:off x="8545483" y="147005"/>
            <a:ext cx="1956262" cy="587415"/>
          </a:xfrm>
          <a:prstGeom prst="rect">
            <a:avLst/>
          </a:prstGeom>
        </p:spPr>
      </p:pic>
      <p:sp>
        <p:nvSpPr>
          <p:cNvPr id="3" name="TextBox 2">
            <a:extLst>
              <a:ext uri="{FF2B5EF4-FFF2-40B4-BE49-F238E27FC236}">
                <a16:creationId xmlns:a16="http://schemas.microsoft.com/office/drawing/2014/main" id="{F612B2DD-C3E1-FEE5-E476-34B33F7491E8}"/>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396055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7FC4-DE48-DD44-A767-98D26121C5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7BD33C-DDCE-574A-921C-91717B917694}"/>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4" name="Footer Placeholder 3">
            <a:extLst>
              <a:ext uri="{FF2B5EF4-FFF2-40B4-BE49-F238E27FC236}">
                <a16:creationId xmlns:a16="http://schemas.microsoft.com/office/drawing/2014/main" id="{1C1B2683-96CB-504C-A1A8-CB5FBCE6A2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98C90A-F9BE-0A4C-B057-15C0429DB038}"/>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316639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oogle Shape;6;p1">
            <a:extLst>
              <a:ext uri="{FF2B5EF4-FFF2-40B4-BE49-F238E27FC236}">
                <a16:creationId xmlns:a16="http://schemas.microsoft.com/office/drawing/2014/main" id="{453D3BA6-5733-D041-ADFB-2CEEB4DD04A7}"/>
              </a:ext>
            </a:extLst>
          </p:cNvPr>
          <p:cNvGrpSpPr/>
          <p:nvPr userDrawn="1"/>
        </p:nvGrpSpPr>
        <p:grpSpPr>
          <a:xfrm>
            <a:off x="296218" y="-285997"/>
            <a:ext cx="11599563" cy="7143997"/>
            <a:chOff x="381000" y="-18750"/>
            <a:chExt cx="8382000" cy="5181000"/>
          </a:xfrm>
        </p:grpSpPr>
        <p:cxnSp>
          <p:nvCxnSpPr>
            <p:cNvPr id="6" name="Google Shape;7;p1">
              <a:extLst>
                <a:ext uri="{FF2B5EF4-FFF2-40B4-BE49-F238E27FC236}">
                  <a16:creationId xmlns:a16="http://schemas.microsoft.com/office/drawing/2014/main" id="{8516CB1E-5F39-1544-A551-7DCD132CE29C}"/>
                </a:ext>
              </a:extLst>
            </p:cNvPr>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7" name="Google Shape;8;p1">
              <a:extLst>
                <a:ext uri="{FF2B5EF4-FFF2-40B4-BE49-F238E27FC236}">
                  <a16:creationId xmlns:a16="http://schemas.microsoft.com/office/drawing/2014/main" id="{26AE14E3-3998-254A-93AE-0F695B2E0DDB}"/>
                </a:ext>
              </a:extLst>
            </p:cNvPr>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8" name="Google Shape;9;p1">
              <a:extLst>
                <a:ext uri="{FF2B5EF4-FFF2-40B4-BE49-F238E27FC236}">
                  <a16:creationId xmlns:a16="http://schemas.microsoft.com/office/drawing/2014/main" id="{0B95AE85-B66D-7348-B1A6-EAE6E77C2092}"/>
                </a:ext>
              </a:extLst>
            </p:cNvPr>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9" name="Google Shape;10;p1">
              <a:extLst>
                <a:ext uri="{FF2B5EF4-FFF2-40B4-BE49-F238E27FC236}">
                  <a16:creationId xmlns:a16="http://schemas.microsoft.com/office/drawing/2014/main" id="{B760E89F-2ECD-6546-A026-AAB10361C40A}"/>
                </a:ext>
              </a:extLst>
            </p:cNvPr>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0" name="Google Shape;11;p1">
              <a:extLst>
                <a:ext uri="{FF2B5EF4-FFF2-40B4-BE49-F238E27FC236}">
                  <a16:creationId xmlns:a16="http://schemas.microsoft.com/office/drawing/2014/main" id="{E839CFF0-0BB3-F645-B047-B2D658867D9F}"/>
                </a:ext>
              </a:extLst>
            </p:cNvPr>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2;p1">
              <a:extLst>
                <a:ext uri="{FF2B5EF4-FFF2-40B4-BE49-F238E27FC236}">
                  <a16:creationId xmlns:a16="http://schemas.microsoft.com/office/drawing/2014/main" id="{1664D507-3A47-C64C-BD0D-6754AF9A6566}"/>
                </a:ext>
              </a:extLst>
            </p:cNvPr>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3;p1">
              <a:extLst>
                <a:ext uri="{FF2B5EF4-FFF2-40B4-BE49-F238E27FC236}">
                  <a16:creationId xmlns:a16="http://schemas.microsoft.com/office/drawing/2014/main" id="{740AAC1C-F945-ED46-B4D2-8C4FFE477074}"/>
                </a:ext>
              </a:extLst>
            </p:cNvPr>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4;p1">
              <a:extLst>
                <a:ext uri="{FF2B5EF4-FFF2-40B4-BE49-F238E27FC236}">
                  <a16:creationId xmlns:a16="http://schemas.microsoft.com/office/drawing/2014/main" id="{7688CF43-B6F3-2D41-85F6-7B5C52266141}"/>
                </a:ext>
              </a:extLst>
            </p:cNvPr>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5;p1">
              <a:extLst>
                <a:ext uri="{FF2B5EF4-FFF2-40B4-BE49-F238E27FC236}">
                  <a16:creationId xmlns:a16="http://schemas.microsoft.com/office/drawing/2014/main" id="{B227A548-E7B1-9849-AF3F-522BDE46B499}"/>
                </a:ext>
              </a:extLst>
            </p:cNvPr>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6;p1">
              <a:extLst>
                <a:ext uri="{FF2B5EF4-FFF2-40B4-BE49-F238E27FC236}">
                  <a16:creationId xmlns:a16="http://schemas.microsoft.com/office/drawing/2014/main" id="{C7581DF5-5B8A-C346-83FF-136388D08524}"/>
                </a:ext>
              </a:extLst>
            </p:cNvPr>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7;p1">
              <a:extLst>
                <a:ext uri="{FF2B5EF4-FFF2-40B4-BE49-F238E27FC236}">
                  <a16:creationId xmlns:a16="http://schemas.microsoft.com/office/drawing/2014/main" id="{65E7F16D-1A3E-6244-BF68-3AAF4745F5CA}"/>
                </a:ext>
              </a:extLst>
            </p:cNvPr>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8;p1">
              <a:extLst>
                <a:ext uri="{FF2B5EF4-FFF2-40B4-BE49-F238E27FC236}">
                  <a16:creationId xmlns:a16="http://schemas.microsoft.com/office/drawing/2014/main" id="{C0EF2C0D-A7BC-9B44-BA4E-B04E6B88EB89}"/>
                </a:ext>
              </a:extLst>
            </p:cNvPr>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8" name="Google Shape;19;p1">
              <a:extLst>
                <a:ext uri="{FF2B5EF4-FFF2-40B4-BE49-F238E27FC236}">
                  <a16:creationId xmlns:a16="http://schemas.microsoft.com/office/drawing/2014/main" id="{B7ED0D31-2104-C949-B0A7-9CA9F0E4FCC2}"/>
                </a:ext>
              </a:extLst>
            </p:cNvPr>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9" name="Google Shape;20;p1">
              <a:extLst>
                <a:ext uri="{FF2B5EF4-FFF2-40B4-BE49-F238E27FC236}">
                  <a16:creationId xmlns:a16="http://schemas.microsoft.com/office/drawing/2014/main" id="{A55C380A-1ECF-7C40-993A-81BF517D9A7A}"/>
                </a:ext>
              </a:extLst>
            </p:cNvPr>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0" name="Google Shape;21;p1">
              <a:extLst>
                <a:ext uri="{FF2B5EF4-FFF2-40B4-BE49-F238E27FC236}">
                  <a16:creationId xmlns:a16="http://schemas.microsoft.com/office/drawing/2014/main" id="{82541861-5F19-A142-B276-51C46CB0BB36}"/>
                </a:ext>
              </a:extLst>
            </p:cNvPr>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1" name="Google Shape;22;p1">
              <a:extLst>
                <a:ext uri="{FF2B5EF4-FFF2-40B4-BE49-F238E27FC236}">
                  <a16:creationId xmlns:a16="http://schemas.microsoft.com/office/drawing/2014/main" id="{E4576339-E7EF-BF4F-9AEC-97BF2AF72930}"/>
                </a:ext>
              </a:extLst>
            </p:cNvPr>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2" name="Google Shape;23;p1">
              <a:extLst>
                <a:ext uri="{FF2B5EF4-FFF2-40B4-BE49-F238E27FC236}">
                  <a16:creationId xmlns:a16="http://schemas.microsoft.com/office/drawing/2014/main" id="{88468110-F3D1-254C-93BF-79A21C531A4E}"/>
                </a:ext>
              </a:extLst>
            </p:cNvPr>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3" name="Google Shape;24;p1">
              <a:extLst>
                <a:ext uri="{FF2B5EF4-FFF2-40B4-BE49-F238E27FC236}">
                  <a16:creationId xmlns:a16="http://schemas.microsoft.com/office/drawing/2014/main" id="{5772E009-5C78-E747-8B3D-87854385E810}"/>
                </a:ext>
              </a:extLst>
            </p:cNvPr>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4" name="Google Shape;25;p1">
              <a:extLst>
                <a:ext uri="{FF2B5EF4-FFF2-40B4-BE49-F238E27FC236}">
                  <a16:creationId xmlns:a16="http://schemas.microsoft.com/office/drawing/2014/main" id="{ADAC28A5-C13C-C844-BE83-EB4437C41394}"/>
                </a:ext>
              </a:extLst>
            </p:cNvPr>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5" name="Google Shape;26;p1">
              <a:extLst>
                <a:ext uri="{FF2B5EF4-FFF2-40B4-BE49-F238E27FC236}">
                  <a16:creationId xmlns:a16="http://schemas.microsoft.com/office/drawing/2014/main" id="{3F435250-F5F6-4E40-9005-33501FA9B987}"/>
                </a:ext>
              </a:extLst>
            </p:cNvPr>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27;p1">
              <a:extLst>
                <a:ext uri="{FF2B5EF4-FFF2-40B4-BE49-F238E27FC236}">
                  <a16:creationId xmlns:a16="http://schemas.microsoft.com/office/drawing/2014/main" id="{DF76D6C9-FD52-4243-8682-AF853A5CE069}"/>
                </a:ext>
              </a:extLst>
            </p:cNvPr>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8;p1">
              <a:extLst>
                <a:ext uri="{FF2B5EF4-FFF2-40B4-BE49-F238E27FC236}">
                  <a16:creationId xmlns:a16="http://schemas.microsoft.com/office/drawing/2014/main" id="{4E51AC91-4801-4C43-A192-79BB7361554D}"/>
                </a:ext>
              </a:extLst>
            </p:cNvPr>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9;p1">
              <a:extLst>
                <a:ext uri="{FF2B5EF4-FFF2-40B4-BE49-F238E27FC236}">
                  <a16:creationId xmlns:a16="http://schemas.microsoft.com/office/drawing/2014/main" id="{97B393DF-1012-9A44-91E8-261C4ADCABD0}"/>
                </a:ext>
              </a:extLst>
            </p:cNvPr>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Tree>
    <p:extLst>
      <p:ext uri="{BB962C8B-B14F-4D97-AF65-F5344CB8AC3E}">
        <p14:creationId xmlns:p14="http://schemas.microsoft.com/office/powerpoint/2010/main" val="568111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283F-F91C-A54E-A699-6B405AE0CD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87CB57-CD11-9449-82F2-51126332F30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873B0B-2BFB-704A-9BA0-E73E030755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D6B5F5-E42B-DA46-8FDC-29CF5A038EC1}"/>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6" name="Footer Placeholder 5">
            <a:extLst>
              <a:ext uri="{FF2B5EF4-FFF2-40B4-BE49-F238E27FC236}">
                <a16:creationId xmlns:a16="http://schemas.microsoft.com/office/drawing/2014/main" id="{3AD7F2A0-A0DE-134D-A08E-2A5019CC5F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9C347E-43B1-1F44-88C2-0BAD57587180}"/>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2494640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7ABD-33DB-F444-83DB-1DAAD860B9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96DFC2-029F-354C-B9DA-71384A1CB5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97B8B-8DD8-154F-98EB-9E17E5EC0E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AFE705-8E28-B94D-B069-A016467046E9}"/>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6" name="Footer Placeholder 5">
            <a:extLst>
              <a:ext uri="{FF2B5EF4-FFF2-40B4-BE49-F238E27FC236}">
                <a16:creationId xmlns:a16="http://schemas.microsoft.com/office/drawing/2014/main" id="{9793D53B-18C0-F247-B462-A4EE351A56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6FCEDC-9105-6146-82D8-9F4C849D1AD5}"/>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45117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A470-9991-0B4F-BF68-82CBFC1317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A683F-8AFB-CF4A-B459-453BE6E995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CEA56-A888-6D48-82CB-B4F5F28B2846}"/>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5" name="Footer Placeholder 4">
            <a:extLst>
              <a:ext uri="{FF2B5EF4-FFF2-40B4-BE49-F238E27FC236}">
                <a16:creationId xmlns:a16="http://schemas.microsoft.com/office/drawing/2014/main" id="{0B5DDA46-8C4D-4C43-B193-1461CB5B43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5FC05-434E-D443-88E3-DF68A4C7B094}"/>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184236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EC1F35-044E-BE47-A331-187F6B141D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B854E1-C05A-4D48-A59C-2230AEB317F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0C5E9-D3DF-C248-93EB-B7563E5B6E13}"/>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5" name="Footer Placeholder 4">
            <a:extLst>
              <a:ext uri="{FF2B5EF4-FFF2-40B4-BE49-F238E27FC236}">
                <a16:creationId xmlns:a16="http://schemas.microsoft.com/office/drawing/2014/main" id="{C17EFE42-145B-2F41-AEB1-D8F619A934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2503F5-394E-D845-BFA0-B54A8112B648}"/>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2305898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862D-2105-4F5C-902A-E4731D952454}"/>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4FDE684-7FD3-4E21-91FC-632F76D3C355}"/>
              </a:ext>
            </a:extLst>
          </p:cNvPr>
          <p:cNvSpPr/>
          <p:nvPr userDrawn="1"/>
        </p:nvSpPr>
        <p:spPr>
          <a:xfrm>
            <a:off x="0" y="6230454"/>
            <a:ext cx="12192000" cy="627546"/>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a:extLst>
              <a:ext uri="{FF2B5EF4-FFF2-40B4-BE49-F238E27FC236}">
                <a16:creationId xmlns:a16="http://schemas.microsoft.com/office/drawing/2014/main" id="{61CC96A0-A3D7-49F5-9434-CBA7380946A8}"/>
              </a:ext>
            </a:extLst>
          </p:cNvPr>
          <p:cNvPicPr>
            <a:picLocks noChangeAspect="1"/>
          </p:cNvPicPr>
          <p:nvPr userDrawn="1"/>
        </p:nvPicPr>
        <p:blipFill>
          <a:blip r:embed="rId2"/>
          <a:stretch>
            <a:fillRect/>
          </a:stretch>
        </p:blipFill>
        <p:spPr>
          <a:xfrm>
            <a:off x="838200" y="6294392"/>
            <a:ext cx="1593699" cy="478547"/>
          </a:xfrm>
          <a:prstGeom prst="rect">
            <a:avLst/>
          </a:prstGeom>
        </p:spPr>
      </p:pic>
    </p:spTree>
    <p:extLst>
      <p:ext uri="{BB962C8B-B14F-4D97-AF65-F5344CB8AC3E}">
        <p14:creationId xmlns:p14="http://schemas.microsoft.com/office/powerpoint/2010/main" val="2018234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2512" y="5903843"/>
            <a:ext cx="2445602" cy="681275"/>
          </a:xfrm>
          <a:prstGeom prst="rect">
            <a:avLst/>
          </a:prstGeom>
        </p:spPr>
      </p:pic>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5192309"/>
            <a:ext cx="7951306" cy="639079"/>
          </a:xfrm>
        </p:spPr>
        <p:txBody>
          <a:bodyPr anchor="t">
            <a:normAutofit/>
          </a:bodyPr>
          <a:lstStyle>
            <a:lvl1pPr>
              <a:defRPr sz="3400" b="1">
                <a:solidFill>
                  <a:srgbClr val="001647"/>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F9D14477-8DCF-5049-BC0B-028B71AB8F1A}"/>
              </a:ext>
            </a:extLst>
          </p:cNvPr>
          <p:cNvSpPr/>
          <p:nvPr userDrawn="1"/>
        </p:nvSpPr>
        <p:spPr>
          <a:xfrm>
            <a:off x="9294349" y="2878812"/>
            <a:ext cx="2452172" cy="2056602"/>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EF461F-F5AA-C345-BCFB-F894F4E1BB4A}"/>
              </a:ext>
            </a:extLst>
          </p:cNvPr>
          <p:cNvSpPr/>
          <p:nvPr userDrawn="1"/>
        </p:nvSpPr>
        <p:spPr>
          <a:xfrm>
            <a:off x="4347509" y="460059"/>
            <a:ext cx="2104087" cy="566553"/>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1AA06FB-437F-EF40-B8C0-C4D5BA17799E}"/>
              </a:ext>
            </a:extLst>
          </p:cNvPr>
          <p:cNvSpPr/>
          <p:nvPr userDrawn="1"/>
        </p:nvSpPr>
        <p:spPr>
          <a:xfrm>
            <a:off x="10430111" y="460059"/>
            <a:ext cx="1316410" cy="2280897"/>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B00CA12-6F05-304D-99A5-F371775BE839}"/>
              </a:ext>
            </a:extLst>
          </p:cNvPr>
          <p:cNvSpPr/>
          <p:nvPr userDrawn="1"/>
        </p:nvSpPr>
        <p:spPr>
          <a:xfrm>
            <a:off x="7843414" y="2878812"/>
            <a:ext cx="1316410"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AA753C7-587D-4644-B155-38C8D859A0BC}"/>
              </a:ext>
            </a:extLst>
          </p:cNvPr>
          <p:cNvSpPr/>
          <p:nvPr userDrawn="1"/>
        </p:nvSpPr>
        <p:spPr>
          <a:xfrm>
            <a:off x="503518" y="4566081"/>
            <a:ext cx="2257060" cy="369333"/>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ECC4D7-182D-9C4D-82CC-076B3A059A8B}"/>
              </a:ext>
            </a:extLst>
          </p:cNvPr>
          <p:cNvSpPr/>
          <p:nvPr userDrawn="1"/>
        </p:nvSpPr>
        <p:spPr>
          <a:xfrm>
            <a:off x="503518" y="2878811"/>
            <a:ext cx="2257060"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BF5BC0E-F317-834A-8A09-85F409B229B4}"/>
              </a:ext>
            </a:extLst>
          </p:cNvPr>
          <p:cNvSpPr/>
          <p:nvPr userDrawn="1"/>
        </p:nvSpPr>
        <p:spPr>
          <a:xfrm>
            <a:off x="4347509" y="1164467"/>
            <a:ext cx="2104087" cy="1576485"/>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446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BB05AF72-2623-FD46-B079-6576912A3F5E}"/>
              </a:ext>
            </a:extLst>
          </p:cNvPr>
          <p:cNvSpPr>
            <a:spLocks noGrp="1"/>
          </p:cNvSpPr>
          <p:nvPr>
            <p:ph type="pic" sz="quarter" idx="10"/>
          </p:nvPr>
        </p:nvSpPr>
        <p:spPr>
          <a:xfrm>
            <a:off x="503238" y="460375"/>
            <a:ext cx="3709987" cy="2281238"/>
          </a:xfrm>
          <a:solidFill>
            <a:schemeClr val="bg1">
              <a:lumMod val="50000"/>
            </a:schemeClr>
          </a:solidFill>
        </p:spPr>
        <p:txBody>
          <a:bodyPr>
            <a:normAutofit/>
          </a:bodyPr>
          <a:lstStyle>
            <a:lvl1pPr marL="0" indent="0">
              <a:buNone/>
              <a:defRPr sz="1500">
                <a:solidFill>
                  <a:schemeClr val="bg1">
                    <a:lumMod val="95000"/>
                  </a:schemeClr>
                </a:solidFill>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83274518-1C46-0E40-82ED-079802A2D970}"/>
              </a:ext>
            </a:extLst>
          </p:cNvPr>
          <p:cNvSpPr>
            <a:spLocks noGrp="1"/>
          </p:cNvSpPr>
          <p:nvPr>
            <p:ph type="pic" sz="quarter" idx="11"/>
          </p:nvPr>
        </p:nvSpPr>
        <p:spPr>
          <a:xfrm>
            <a:off x="6585604" y="460375"/>
            <a:ext cx="3709987" cy="2281238"/>
          </a:xfrm>
          <a:solidFill>
            <a:schemeClr val="bg1">
              <a:lumMod val="50000"/>
            </a:schemeClr>
          </a:solidFill>
        </p:spPr>
        <p:txBody>
          <a:bodyPr>
            <a:normAutofit/>
          </a:bodyPr>
          <a:lstStyle>
            <a:lvl1pPr marL="0" indent="0">
              <a:buNone/>
              <a:defRPr sz="1500">
                <a:solidFill>
                  <a:schemeClr val="bg1">
                    <a:lumMod val="95000"/>
                  </a:schemeClr>
                </a:solidFill>
              </a:defRPr>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48F0348D-0198-2446-B87F-B8C389E09EB8}"/>
              </a:ext>
            </a:extLst>
          </p:cNvPr>
          <p:cNvSpPr>
            <a:spLocks noGrp="1"/>
          </p:cNvSpPr>
          <p:nvPr>
            <p:ph type="pic" sz="quarter" idx="12"/>
          </p:nvPr>
        </p:nvSpPr>
        <p:spPr>
          <a:xfrm>
            <a:off x="2901696" y="2878813"/>
            <a:ext cx="4807204" cy="2056601"/>
          </a:xfrm>
          <a:solidFill>
            <a:schemeClr val="bg1">
              <a:lumMod val="50000"/>
            </a:schemeClr>
          </a:solidFill>
        </p:spPr>
        <p:txBody>
          <a:bodyPr>
            <a:normAutofit/>
          </a:bodyPr>
          <a:lstStyle>
            <a:lvl1pPr marL="0" indent="0">
              <a:buNone/>
              <a:defRPr sz="1500">
                <a:solidFill>
                  <a:schemeClr val="bg1"/>
                </a:solidFill>
              </a:defRPr>
            </a:lvl1pPr>
          </a:lstStyle>
          <a:p>
            <a:r>
              <a:rPr lang="en-US"/>
              <a:t>Click icon to add picture</a:t>
            </a:r>
            <a:endParaRPr lang="en-US" dirty="0"/>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2512" y="5903843"/>
            <a:ext cx="2445602" cy="681275"/>
          </a:xfrm>
          <a:prstGeom prst="rect">
            <a:avLst/>
          </a:prstGeom>
        </p:spPr>
      </p:pic>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5192309"/>
            <a:ext cx="7951306" cy="639079"/>
          </a:xfrm>
        </p:spPr>
        <p:txBody>
          <a:bodyPr anchor="t">
            <a:normAutofit/>
          </a:bodyPr>
          <a:lstStyle>
            <a:lvl1pPr>
              <a:defRPr sz="3400" b="1">
                <a:solidFill>
                  <a:srgbClr val="001647"/>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F9D14477-8DCF-5049-BC0B-028B71AB8F1A}"/>
              </a:ext>
            </a:extLst>
          </p:cNvPr>
          <p:cNvSpPr/>
          <p:nvPr userDrawn="1"/>
        </p:nvSpPr>
        <p:spPr>
          <a:xfrm>
            <a:off x="9294349" y="2878812"/>
            <a:ext cx="2452172" cy="2056602"/>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EF461F-F5AA-C345-BCFB-F894F4E1BB4A}"/>
              </a:ext>
            </a:extLst>
          </p:cNvPr>
          <p:cNvSpPr/>
          <p:nvPr userDrawn="1"/>
        </p:nvSpPr>
        <p:spPr>
          <a:xfrm>
            <a:off x="4347509" y="460059"/>
            <a:ext cx="2104087" cy="566553"/>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1AA06FB-437F-EF40-B8C0-C4D5BA17799E}"/>
              </a:ext>
            </a:extLst>
          </p:cNvPr>
          <p:cNvSpPr/>
          <p:nvPr userDrawn="1"/>
        </p:nvSpPr>
        <p:spPr>
          <a:xfrm>
            <a:off x="10430111" y="460059"/>
            <a:ext cx="1316410" cy="2280897"/>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B00CA12-6F05-304D-99A5-F371775BE839}"/>
              </a:ext>
            </a:extLst>
          </p:cNvPr>
          <p:cNvSpPr/>
          <p:nvPr userDrawn="1"/>
        </p:nvSpPr>
        <p:spPr>
          <a:xfrm>
            <a:off x="7843414" y="2878812"/>
            <a:ext cx="1316410"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AA753C7-587D-4644-B155-38C8D859A0BC}"/>
              </a:ext>
            </a:extLst>
          </p:cNvPr>
          <p:cNvSpPr/>
          <p:nvPr userDrawn="1"/>
        </p:nvSpPr>
        <p:spPr>
          <a:xfrm>
            <a:off x="503518" y="4566081"/>
            <a:ext cx="2257060" cy="369333"/>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ECC4D7-182D-9C4D-82CC-076B3A059A8B}"/>
              </a:ext>
            </a:extLst>
          </p:cNvPr>
          <p:cNvSpPr/>
          <p:nvPr userDrawn="1"/>
        </p:nvSpPr>
        <p:spPr>
          <a:xfrm>
            <a:off x="503518" y="2878811"/>
            <a:ext cx="2257060"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BF5BC0E-F317-834A-8A09-85F409B229B4}"/>
              </a:ext>
            </a:extLst>
          </p:cNvPr>
          <p:cNvSpPr/>
          <p:nvPr userDrawn="1"/>
        </p:nvSpPr>
        <p:spPr>
          <a:xfrm>
            <a:off x="4347509" y="1164467"/>
            <a:ext cx="2104087" cy="1576485"/>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135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2512" y="5903843"/>
            <a:ext cx="2445602" cy="681275"/>
          </a:xfrm>
          <a:prstGeom prst="rect">
            <a:avLst/>
          </a:prstGeom>
        </p:spPr>
      </p:pic>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5192309"/>
            <a:ext cx="7951306" cy="639079"/>
          </a:xfrm>
        </p:spPr>
        <p:txBody>
          <a:bodyPr anchor="t">
            <a:normAutofit/>
          </a:bodyPr>
          <a:lstStyle>
            <a:lvl1pPr>
              <a:defRPr sz="3400" b="1">
                <a:solidFill>
                  <a:srgbClr val="001647"/>
                </a:solidFill>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43E64729-008F-0540-8B0B-F185B4CE91B3}"/>
              </a:ext>
            </a:extLst>
          </p:cNvPr>
          <p:cNvSpPr/>
          <p:nvPr userDrawn="1"/>
        </p:nvSpPr>
        <p:spPr>
          <a:xfrm>
            <a:off x="503518" y="4566081"/>
            <a:ext cx="9864870" cy="369333"/>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4D15A2F-0CD7-4B4F-8A76-6B6B10A5A488}"/>
              </a:ext>
            </a:extLst>
          </p:cNvPr>
          <p:cNvSpPr/>
          <p:nvPr userDrawn="1"/>
        </p:nvSpPr>
        <p:spPr>
          <a:xfrm>
            <a:off x="7076695" y="2213967"/>
            <a:ext cx="1231651" cy="2205633"/>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AF5964A-4A20-4242-A078-680487CE34F6}"/>
              </a:ext>
            </a:extLst>
          </p:cNvPr>
          <p:cNvSpPr/>
          <p:nvPr userDrawn="1"/>
        </p:nvSpPr>
        <p:spPr>
          <a:xfrm>
            <a:off x="10514869" y="4566081"/>
            <a:ext cx="1231651" cy="369333"/>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44E7C3F-9969-6B42-879C-6489B18A2BD2}"/>
              </a:ext>
            </a:extLst>
          </p:cNvPr>
          <p:cNvSpPr/>
          <p:nvPr userDrawn="1"/>
        </p:nvSpPr>
        <p:spPr>
          <a:xfrm>
            <a:off x="10514869" y="459714"/>
            <a:ext cx="1231651" cy="1607771"/>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938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160528-55A3-C84B-8A9E-F15164DB6088}"/>
              </a:ext>
            </a:extLst>
          </p:cNvPr>
          <p:cNvCxnSpPr/>
          <p:nvPr userDrawn="1"/>
        </p:nvCxnSpPr>
        <p:spPr>
          <a:xfrm>
            <a:off x="1524000" y="2057400"/>
            <a:ext cx="9144000" cy="0"/>
          </a:xfrm>
          <a:prstGeom prst="line">
            <a:avLst/>
          </a:prstGeom>
          <a:ln w="25400">
            <a:solidFill>
              <a:srgbClr val="00164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65CB997-8201-42A0-AAF0-63E7D924E03F}"/>
              </a:ext>
            </a:extLst>
          </p:cNvPr>
          <p:cNvGrpSpPr/>
          <p:nvPr userDrawn="1"/>
        </p:nvGrpSpPr>
        <p:grpSpPr>
          <a:xfrm>
            <a:off x="967177" y="151069"/>
            <a:ext cx="1235425" cy="591488"/>
            <a:chOff x="1518720" y="1859276"/>
            <a:chExt cx="3326873" cy="1557354"/>
          </a:xfrm>
        </p:grpSpPr>
        <p:grpSp>
          <p:nvGrpSpPr>
            <p:cNvPr id="14" name="Graphic 6">
              <a:extLst>
                <a:ext uri="{FF2B5EF4-FFF2-40B4-BE49-F238E27FC236}">
                  <a16:creationId xmlns:a16="http://schemas.microsoft.com/office/drawing/2014/main" id="{9BC1BCFC-866B-43DE-8755-F39310F2B63F}"/>
                </a:ext>
              </a:extLst>
            </p:cNvPr>
            <p:cNvGrpSpPr/>
            <p:nvPr/>
          </p:nvGrpSpPr>
          <p:grpSpPr>
            <a:xfrm>
              <a:off x="1518720" y="1859276"/>
              <a:ext cx="3326873" cy="1557354"/>
              <a:chOff x="1518720" y="1859276"/>
              <a:chExt cx="3326873" cy="1557354"/>
            </a:xfrm>
          </p:grpSpPr>
          <p:sp>
            <p:nvSpPr>
              <p:cNvPr id="112" name="Freeform: Shape 111">
                <a:extLst>
                  <a:ext uri="{FF2B5EF4-FFF2-40B4-BE49-F238E27FC236}">
                    <a16:creationId xmlns:a16="http://schemas.microsoft.com/office/drawing/2014/main" id="{D303A875-E72D-418A-94D7-BFD126DD2025}"/>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E8B6AF7-BE53-4518-B4C2-E6351E29D407}"/>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EB777B6-9EB9-48F3-A379-E34A0C3B5C6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1394BD6-D577-46E2-BE21-7ACF5134BFD1}"/>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A4C8B13-9428-4DE7-A822-2AB648076C97}"/>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EB93FD37-57EA-4B9D-B3E3-FCD23ACB780A}"/>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BE1206B-175C-479C-B9B0-67BB2F3980EB}"/>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17" name="Graphic 6">
              <a:extLst>
                <a:ext uri="{FF2B5EF4-FFF2-40B4-BE49-F238E27FC236}">
                  <a16:creationId xmlns:a16="http://schemas.microsoft.com/office/drawing/2014/main" id="{DCFB9C07-8375-47B6-9E58-B7575369EFC0}"/>
                </a:ext>
              </a:extLst>
            </p:cNvPr>
            <p:cNvGrpSpPr/>
            <p:nvPr/>
          </p:nvGrpSpPr>
          <p:grpSpPr>
            <a:xfrm>
              <a:off x="2520788" y="2853687"/>
              <a:ext cx="849132" cy="97513"/>
              <a:chOff x="2520788" y="2853687"/>
              <a:chExt cx="849132" cy="97513"/>
            </a:xfrm>
            <a:solidFill>
              <a:srgbClr val="FFFFFF"/>
            </a:solidFill>
          </p:grpSpPr>
          <p:sp>
            <p:nvSpPr>
              <p:cNvPr id="102" name="Freeform: Shape 101">
                <a:extLst>
                  <a:ext uri="{FF2B5EF4-FFF2-40B4-BE49-F238E27FC236}">
                    <a16:creationId xmlns:a16="http://schemas.microsoft.com/office/drawing/2014/main" id="{78C30F23-295C-4648-97FC-5DA268B697AD}"/>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44EBBB0-75F0-4A08-9711-1A84BC3D78C4}"/>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4105A1C-B28C-4853-A4B0-00D132D66860}"/>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C061E01-500E-48AC-B52F-6BF9F723176C}"/>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BAC5E7-4DE3-4A5F-9523-DAE802DB3A57}"/>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2885B93-280B-4E3D-BC35-A570D93D10C3}"/>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FBA9C3E-7D8F-4047-BADC-B006BD498703}"/>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1C2BF65-9112-405C-A8B4-F28D39BB4DA0}"/>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344A45F-F1F5-4EB7-AA1A-E70672A16E29}"/>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68B2CAD-0BCB-4119-99AB-013AD9D4B08E}"/>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532B771E-3C96-425E-B71E-831D3FC126E0}"/>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19" name="Graphic 6">
              <a:extLst>
                <a:ext uri="{FF2B5EF4-FFF2-40B4-BE49-F238E27FC236}">
                  <a16:creationId xmlns:a16="http://schemas.microsoft.com/office/drawing/2014/main" id="{BAAE204B-CF7C-491F-90CE-757AA94F0B5B}"/>
                </a:ext>
              </a:extLst>
            </p:cNvPr>
            <p:cNvGrpSpPr/>
            <p:nvPr/>
          </p:nvGrpSpPr>
          <p:grpSpPr>
            <a:xfrm>
              <a:off x="3634705" y="2853687"/>
              <a:ext cx="579784" cy="80618"/>
              <a:chOff x="3634705" y="2853687"/>
              <a:chExt cx="579784" cy="80618"/>
            </a:xfrm>
            <a:solidFill>
              <a:srgbClr val="FFFFFF"/>
            </a:solidFill>
          </p:grpSpPr>
          <p:sp>
            <p:nvSpPr>
              <p:cNvPr id="94" name="Freeform: Shape 93">
                <a:extLst>
                  <a:ext uri="{FF2B5EF4-FFF2-40B4-BE49-F238E27FC236}">
                    <a16:creationId xmlns:a16="http://schemas.microsoft.com/office/drawing/2014/main" id="{5C3DB8BC-F06A-4CA8-92F7-CFCE646FA940}"/>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61CA7F1-A6B4-477A-A6F9-53630985E90A}"/>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EB3231A-5514-4AB5-8DC2-B463AD2CA6CF}"/>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5ACDB33-E4A9-406F-B654-A97CEE503FBB}"/>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74D33E5-194F-41A9-A467-8EA0F4FB2DBF}"/>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DBE6401-BDBE-4DB9-A339-B34660796B5D}"/>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4DAA28B-B509-45D9-9B39-F25D1683BAFC}"/>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0361C93-47E3-479C-9984-186B9C2FDA45}"/>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AE2C9F5D-DA15-45A2-85CE-5D27E99B9437}"/>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7A6470-C68D-49E8-BA02-933893A1EE31}"/>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877FB75-BF4B-4C03-8D3A-2DBD1ED129B6}"/>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 name="Graphic 6">
              <a:extLst>
                <a:ext uri="{FF2B5EF4-FFF2-40B4-BE49-F238E27FC236}">
                  <a16:creationId xmlns:a16="http://schemas.microsoft.com/office/drawing/2014/main" id="{7ADDBA2C-ADF9-4842-A728-30449F085ADD}"/>
                </a:ext>
              </a:extLst>
            </p:cNvPr>
            <p:cNvGrpSpPr/>
            <p:nvPr/>
          </p:nvGrpSpPr>
          <p:grpSpPr>
            <a:xfrm>
              <a:off x="4358294" y="2860545"/>
              <a:ext cx="116413" cy="90655"/>
              <a:chOff x="4358294" y="2860545"/>
              <a:chExt cx="116413" cy="90655"/>
            </a:xfrm>
            <a:solidFill>
              <a:srgbClr val="FFFFFF"/>
            </a:solidFill>
          </p:grpSpPr>
          <p:sp>
            <p:nvSpPr>
              <p:cNvPr id="92" name="Freeform: Shape 91">
                <a:extLst>
                  <a:ext uri="{FF2B5EF4-FFF2-40B4-BE49-F238E27FC236}">
                    <a16:creationId xmlns:a16="http://schemas.microsoft.com/office/drawing/2014/main" id="{8EBF8FFE-5DD9-440E-8BEE-1B1975292F41}"/>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9E2ACFD-5C76-46E9-8E5D-F1EF7EBF9E5B}"/>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36DFFE2E-C87A-481D-917B-72B76A7A74DD}"/>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6E57A5-9316-4890-80CA-3E9D93D695A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394476-5007-4AF2-969B-954122AAAA61}"/>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ECF12C-5860-4A92-B972-D2414005908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8" name="Graphic 6">
              <a:extLst>
                <a:ext uri="{FF2B5EF4-FFF2-40B4-BE49-F238E27FC236}">
                  <a16:creationId xmlns:a16="http://schemas.microsoft.com/office/drawing/2014/main" id="{110EA1A4-8FE9-425B-A038-B0421BF66EE6}"/>
                </a:ext>
              </a:extLst>
            </p:cNvPr>
            <p:cNvGrpSpPr/>
            <p:nvPr/>
          </p:nvGrpSpPr>
          <p:grpSpPr>
            <a:xfrm>
              <a:off x="1956982" y="2138168"/>
              <a:ext cx="2095440" cy="635508"/>
              <a:chOff x="1956982" y="2138168"/>
              <a:chExt cx="2095440" cy="635508"/>
            </a:xfrm>
          </p:grpSpPr>
          <p:sp>
            <p:nvSpPr>
              <p:cNvPr id="29" name="Freeform: Shape 28">
                <a:extLst>
                  <a:ext uri="{FF2B5EF4-FFF2-40B4-BE49-F238E27FC236}">
                    <a16:creationId xmlns:a16="http://schemas.microsoft.com/office/drawing/2014/main" id="{9AF911EA-E29A-4894-A492-9C5DF93544D9}"/>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9DC19E8-932D-46EF-9F2E-EFCA1336515C}"/>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712497-14BE-410C-A7F9-2438345EBB42}"/>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A543256-B78F-4C37-A3E6-044AE0CE81AC}"/>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700A3E4-7758-4716-91E7-1D07B854906E}"/>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6EA1BCE-95EA-4E03-866B-23FACFF76441}"/>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66B1968-22EA-40EA-9930-62A6D387F001}"/>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387631C-A504-40A1-A877-C612E0642DD9}"/>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52B679-B10B-4FC8-A74A-838B020F45E3}"/>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D374BD4-753C-42A5-8CD6-A716DEE4BE5A}"/>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01797D8-B555-4C7A-B588-CA4AEE5405B9}"/>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01EB68A-3C43-4B35-BC89-0053D1F3444E}"/>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804F1B-0C59-4127-95BE-59A665ABFEAB}"/>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B08B498-701C-42C6-A213-2B0473943685}"/>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8D72473-32E7-4B19-B180-94A60B9722BA}"/>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B4B463E-63E4-4826-A325-EC564C1C143C}"/>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E81065F-5ED4-4FC7-9503-AEBDACC6B520}"/>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D4A1290-A53F-4ABC-B93C-6B302439B4BD}"/>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2CB3D26-860D-4107-9A47-B567A24B062F}"/>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EFBEAE2-EE21-41DA-9E01-7689FF75BEB5}"/>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6DEF425-928B-4ED8-9C32-2B4C61DE9EB0}"/>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6D38AC2-EAA8-46BE-A3E0-3F40D8DCD25A}"/>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C6F5B1C-8B9A-420D-A26D-D76DCC9C2CB6}"/>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1AFD43E-8BA6-4D40-AEEF-41EC1545A850}"/>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50B63C5-8D45-45FD-9ABD-3E9E007A7747}"/>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42069AB-A2C2-456D-A351-B1E53E883449}"/>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09A36F-F6B0-4013-92E9-1EB28E2805AF}"/>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882267C-A8E7-4907-B907-87ECA64FF0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B8A1AF5-2946-4CDB-9FD7-BC47A69871A1}"/>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924C644-1894-4ACB-B96D-F5A08A394706}"/>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CC58FDC-6E80-4D61-9DE1-24A86E8F4D65}"/>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69A895A-3CAE-48B3-9583-35D1FFA768F5}"/>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1EB2519-312B-4415-9628-CDFD63996AC2}"/>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E2AE803-FC4D-4110-B401-62994CB05F30}"/>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C8A802A-8FE9-49E2-915A-E45B750883CE}"/>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6104F0D-9D1B-430E-B6C6-147898D7CF43}"/>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3F76939-1E4A-48B9-8D63-1C28B6A8F6BC}"/>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76420CC-D014-402F-B713-109675F34AA0}"/>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5BA389-E52F-419E-8BAB-3347E58EB3FB}"/>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1ACB283-7116-478B-958A-E2A91C473C7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034577D-8C6A-42CE-8168-753CD54DC5D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D5A753A-BF8B-4E23-9B0B-3DB2D14E9D17}"/>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E801154-9BDC-45A3-9E8F-89D5F262AC0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BA8F741-E47D-4B18-8B67-8A0CD8CC4C84}"/>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DEAECB0-69A5-4607-912B-77C075D21F57}"/>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A531FC5-25C8-4910-9394-340F37FB8997}"/>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F76BC82-DB36-474B-B5CA-1433269461A4}"/>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433A488-2ACE-46F1-8616-38F81EC48301}"/>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172ACD9-8B7E-49BB-A2D1-B8D8F76687C3}"/>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175226E-12DA-4BD9-90F5-8AF6B9070A45}"/>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CE6634D-AE69-4CD8-A7EF-FCED1A4364A0}"/>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DC98AEF-786C-4BF5-A039-ECD7519FA3A1}"/>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ACDECAF-C705-448D-8956-F32C065834E2}"/>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E952432-F821-4CB3-9293-2BDF084C6C78}"/>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32DC95E-CC69-4B92-B1ED-28AA7A14F3C9}"/>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F33E465-9037-4533-9150-43644A4F5E9C}"/>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7E50908-FDE2-4F82-BF93-9745E09FDC23}"/>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96081B5-3C9F-4D0F-8A4F-63AA4C2773FD}"/>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47009D8-D810-4720-994A-9E956D5F645B}"/>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901E584-5B2B-4A18-AAC5-8B1BE117C7D1}"/>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7F2E4B1-ECA3-4541-8E8B-0E2D8C31926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4F20CFE-755E-4D8A-BE63-E84BFA9B564F}"/>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8832710-1E46-45FC-BC08-3FC59A11B576}"/>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pic>
        <p:nvPicPr>
          <p:cNvPr id="117" name="Picture 116" descr="Graphical user interface, text&#10;&#10;Description automatically generated">
            <a:extLst>
              <a:ext uri="{FF2B5EF4-FFF2-40B4-BE49-F238E27FC236}">
                <a16:creationId xmlns:a16="http://schemas.microsoft.com/office/drawing/2014/main" id="{F3C5A5AA-BBCD-41DA-ADAB-50847F09AF71}"/>
              </a:ext>
            </a:extLst>
          </p:cNvPr>
          <p:cNvPicPr>
            <a:picLocks noChangeAspect="1"/>
          </p:cNvPicPr>
          <p:nvPr userDrawn="1"/>
        </p:nvPicPr>
        <p:blipFill>
          <a:blip r:embed="rId2"/>
          <a:stretch>
            <a:fillRect/>
          </a:stretch>
        </p:blipFill>
        <p:spPr>
          <a:xfrm>
            <a:off x="8545483" y="147005"/>
            <a:ext cx="1956262" cy="587415"/>
          </a:xfrm>
          <a:prstGeom prst="rect">
            <a:avLst/>
          </a:prstGeom>
        </p:spPr>
      </p:pic>
      <p:sp>
        <p:nvSpPr>
          <p:cNvPr id="2" name="TextBox 1">
            <a:extLst>
              <a:ext uri="{FF2B5EF4-FFF2-40B4-BE49-F238E27FC236}">
                <a16:creationId xmlns:a16="http://schemas.microsoft.com/office/drawing/2014/main" id="{7C9A7AD4-FD2A-0061-44C7-DD357D8498F2}"/>
              </a:ext>
            </a:extLst>
          </p:cNvPr>
          <p:cNvSpPr txBox="1"/>
          <p:nvPr userDrawn="1"/>
        </p:nvSpPr>
        <p:spPr>
          <a:xfrm>
            <a:off x="2202602" y="254686"/>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4221957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2512" y="5903843"/>
            <a:ext cx="2445602" cy="681275"/>
          </a:xfrm>
          <a:prstGeom prst="rect">
            <a:avLst/>
          </a:prstGeom>
        </p:spPr>
      </p:pic>
      <p:sp>
        <p:nvSpPr>
          <p:cNvPr id="2" name="Title 1">
            <a:extLst>
              <a:ext uri="{FF2B5EF4-FFF2-40B4-BE49-F238E27FC236}">
                <a16:creationId xmlns:a16="http://schemas.microsoft.com/office/drawing/2014/main" id="{56A38438-2038-FF43-8270-6F0682C6A54D}"/>
              </a:ext>
            </a:extLst>
          </p:cNvPr>
          <p:cNvSpPr>
            <a:spLocks noGrp="1"/>
          </p:cNvSpPr>
          <p:nvPr>
            <p:ph type="title"/>
          </p:nvPr>
        </p:nvSpPr>
        <p:spPr>
          <a:xfrm>
            <a:off x="506895" y="5192309"/>
            <a:ext cx="7951306" cy="639079"/>
          </a:xfrm>
        </p:spPr>
        <p:txBody>
          <a:bodyPr anchor="t">
            <a:normAutofit/>
          </a:bodyPr>
          <a:lstStyle>
            <a:lvl1pPr>
              <a:defRPr sz="3400" b="1">
                <a:solidFill>
                  <a:srgbClr val="001647"/>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F9D14477-8DCF-5049-BC0B-028B71AB8F1A}"/>
              </a:ext>
            </a:extLst>
          </p:cNvPr>
          <p:cNvSpPr/>
          <p:nvPr userDrawn="1"/>
        </p:nvSpPr>
        <p:spPr>
          <a:xfrm>
            <a:off x="9294349" y="2878812"/>
            <a:ext cx="2452172" cy="2056602"/>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EF461F-F5AA-C345-BCFB-F894F4E1BB4A}"/>
              </a:ext>
            </a:extLst>
          </p:cNvPr>
          <p:cNvSpPr/>
          <p:nvPr userDrawn="1"/>
        </p:nvSpPr>
        <p:spPr>
          <a:xfrm>
            <a:off x="4347509" y="460059"/>
            <a:ext cx="2104087" cy="566553"/>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1AA06FB-437F-EF40-B8C0-C4D5BA17799E}"/>
              </a:ext>
            </a:extLst>
          </p:cNvPr>
          <p:cNvSpPr/>
          <p:nvPr userDrawn="1"/>
        </p:nvSpPr>
        <p:spPr>
          <a:xfrm>
            <a:off x="10430111" y="460059"/>
            <a:ext cx="1316410" cy="2280897"/>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B00CA12-6F05-304D-99A5-F371775BE839}"/>
              </a:ext>
            </a:extLst>
          </p:cNvPr>
          <p:cNvSpPr/>
          <p:nvPr userDrawn="1"/>
        </p:nvSpPr>
        <p:spPr>
          <a:xfrm>
            <a:off x="7843414" y="2878812"/>
            <a:ext cx="1316410" cy="2056602"/>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AA753C7-587D-4644-B155-38C8D859A0BC}"/>
              </a:ext>
            </a:extLst>
          </p:cNvPr>
          <p:cNvSpPr/>
          <p:nvPr userDrawn="1"/>
        </p:nvSpPr>
        <p:spPr>
          <a:xfrm>
            <a:off x="503518" y="4566081"/>
            <a:ext cx="2257060" cy="369333"/>
          </a:xfrm>
          <a:prstGeom prst="rect">
            <a:avLst/>
          </a:prstGeom>
          <a:solidFill>
            <a:srgbClr val="CCC2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ECC4D7-182D-9C4D-82CC-076B3A059A8B}"/>
              </a:ext>
            </a:extLst>
          </p:cNvPr>
          <p:cNvSpPr/>
          <p:nvPr userDrawn="1"/>
        </p:nvSpPr>
        <p:spPr>
          <a:xfrm>
            <a:off x="503518" y="2878811"/>
            <a:ext cx="2257060" cy="1555989"/>
          </a:xfrm>
          <a:prstGeom prst="rect">
            <a:avLst/>
          </a:prstGeom>
          <a:solidFill>
            <a:srgbClr val="EEB1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BF5BC0E-F317-834A-8A09-85F409B229B4}"/>
              </a:ext>
            </a:extLst>
          </p:cNvPr>
          <p:cNvSpPr/>
          <p:nvPr userDrawn="1"/>
        </p:nvSpPr>
        <p:spPr>
          <a:xfrm>
            <a:off x="4347509" y="1164467"/>
            <a:ext cx="2104087" cy="1576485"/>
          </a:xfrm>
          <a:prstGeom prst="rect">
            <a:avLst/>
          </a:prstGeom>
          <a:solidFill>
            <a:srgbClr val="CCC2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DEEF8D0-629A-A046-936E-78DC33C64624}"/>
              </a:ext>
            </a:extLst>
          </p:cNvPr>
          <p:cNvSpPr/>
          <p:nvPr userDrawn="1"/>
        </p:nvSpPr>
        <p:spPr>
          <a:xfrm>
            <a:off x="503518" y="460059"/>
            <a:ext cx="3709667" cy="2280893"/>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ACDBAB-DF67-E641-9711-6FE6C858740A}"/>
              </a:ext>
            </a:extLst>
          </p:cNvPr>
          <p:cNvSpPr/>
          <p:nvPr userDrawn="1"/>
        </p:nvSpPr>
        <p:spPr>
          <a:xfrm>
            <a:off x="2895103" y="2878812"/>
            <a:ext cx="4813786" cy="20566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847D1EA-9B50-274A-B38B-0050B8146691}"/>
              </a:ext>
            </a:extLst>
          </p:cNvPr>
          <p:cNvSpPr/>
          <p:nvPr userDrawn="1"/>
        </p:nvSpPr>
        <p:spPr>
          <a:xfrm>
            <a:off x="6585920" y="460059"/>
            <a:ext cx="3709666" cy="2280897"/>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309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6028" y="6030180"/>
            <a:ext cx="1992085" cy="554938"/>
          </a:xfrm>
          <a:prstGeom prst="rect">
            <a:avLst/>
          </a:prstGeom>
        </p:spPr>
      </p:pic>
      <p:sp>
        <p:nvSpPr>
          <p:cNvPr id="15" name="Rectangle 14">
            <a:extLst>
              <a:ext uri="{FF2B5EF4-FFF2-40B4-BE49-F238E27FC236}">
                <a16:creationId xmlns:a16="http://schemas.microsoft.com/office/drawing/2014/main" id="{1B2FE139-1C95-6D4E-8696-4D8DE804C3F2}"/>
              </a:ext>
            </a:extLst>
          </p:cNvPr>
          <p:cNvSpPr/>
          <p:nvPr userDrawn="1"/>
        </p:nvSpPr>
        <p:spPr>
          <a:xfrm>
            <a:off x="460252" y="2020193"/>
            <a:ext cx="783613" cy="1881102"/>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BC8"/>
              </a:solidFill>
            </a:endParaRPr>
          </a:p>
        </p:txBody>
      </p:sp>
      <p:sp>
        <p:nvSpPr>
          <p:cNvPr id="16" name="Rectangle 15">
            <a:extLst>
              <a:ext uri="{FF2B5EF4-FFF2-40B4-BE49-F238E27FC236}">
                <a16:creationId xmlns:a16="http://schemas.microsoft.com/office/drawing/2014/main" id="{6461583C-FC04-CB40-913A-23D0EA118801}"/>
              </a:ext>
            </a:extLst>
          </p:cNvPr>
          <p:cNvSpPr/>
          <p:nvPr userDrawn="1"/>
        </p:nvSpPr>
        <p:spPr>
          <a:xfrm>
            <a:off x="460252" y="4058017"/>
            <a:ext cx="783613" cy="783614"/>
          </a:xfrm>
          <a:prstGeom prst="rect">
            <a:avLst/>
          </a:prstGeom>
          <a:solidFill>
            <a:srgbClr val="F1B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B111"/>
              </a:solidFill>
            </a:endParaRPr>
          </a:p>
        </p:txBody>
      </p:sp>
      <p:sp>
        <p:nvSpPr>
          <p:cNvPr id="17" name="Rectangle 16">
            <a:extLst>
              <a:ext uri="{FF2B5EF4-FFF2-40B4-BE49-F238E27FC236}">
                <a16:creationId xmlns:a16="http://schemas.microsoft.com/office/drawing/2014/main" id="{46EEFDCE-03DF-9D47-91A2-96A3C7D88B1D}"/>
              </a:ext>
            </a:extLst>
          </p:cNvPr>
          <p:cNvSpPr/>
          <p:nvPr userDrawn="1"/>
        </p:nvSpPr>
        <p:spPr>
          <a:xfrm>
            <a:off x="10948135" y="2016369"/>
            <a:ext cx="783613" cy="2825262"/>
          </a:xfrm>
          <a:prstGeom prst="rect">
            <a:avLst/>
          </a:prstGeom>
          <a:solidFill>
            <a:srgbClr val="F1B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B111"/>
              </a:solidFill>
            </a:endParaRPr>
          </a:p>
        </p:txBody>
      </p:sp>
      <p:sp>
        <p:nvSpPr>
          <p:cNvPr id="18" name="Rectangle 17">
            <a:extLst>
              <a:ext uri="{FF2B5EF4-FFF2-40B4-BE49-F238E27FC236}">
                <a16:creationId xmlns:a16="http://schemas.microsoft.com/office/drawing/2014/main" id="{72A14A91-FDF6-2943-B386-776E1C90F29F}"/>
              </a:ext>
            </a:extLst>
          </p:cNvPr>
          <p:cNvSpPr/>
          <p:nvPr userDrawn="1"/>
        </p:nvSpPr>
        <p:spPr>
          <a:xfrm>
            <a:off x="1389326" y="2016369"/>
            <a:ext cx="9400811" cy="2825262"/>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3E7E"/>
              </a:solidFill>
            </a:endParaRPr>
          </a:p>
        </p:txBody>
      </p:sp>
      <p:sp>
        <p:nvSpPr>
          <p:cNvPr id="4" name="Title 3">
            <a:extLst>
              <a:ext uri="{FF2B5EF4-FFF2-40B4-BE49-F238E27FC236}">
                <a16:creationId xmlns:a16="http://schemas.microsoft.com/office/drawing/2014/main" id="{71A04CE1-43CF-204D-9093-587FFF6E2C01}"/>
              </a:ext>
            </a:extLst>
          </p:cNvPr>
          <p:cNvSpPr>
            <a:spLocks noGrp="1"/>
          </p:cNvSpPr>
          <p:nvPr>
            <p:ph type="title"/>
          </p:nvPr>
        </p:nvSpPr>
        <p:spPr>
          <a:xfrm>
            <a:off x="1401863" y="2352807"/>
            <a:ext cx="9388274" cy="2055399"/>
          </a:xfrm>
        </p:spPr>
        <p:txBody>
          <a:bodyPr anchor="ctr" anchorCtr="0">
            <a:normAutofit/>
          </a:bodyPr>
          <a:lstStyle>
            <a:lvl1pPr algn="ct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134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E3D3-71A2-5A4F-8165-057F8919CA6B}"/>
              </a:ext>
            </a:extLst>
          </p:cNvPr>
          <p:cNvSpPr>
            <a:spLocks noGrp="1"/>
          </p:cNvSpPr>
          <p:nvPr>
            <p:ph type="title" hasCustomPrompt="1"/>
          </p:nvPr>
        </p:nvSpPr>
        <p:spPr>
          <a:xfrm>
            <a:off x="457200" y="127000"/>
            <a:ext cx="11277600" cy="916609"/>
          </a:xfrm>
        </p:spPr>
        <p:txBody>
          <a:bodyPr l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FBB5894F-9A26-4745-9C9F-A876D4CAC35D}"/>
              </a:ext>
            </a:extLst>
          </p:cNvPr>
          <p:cNvSpPr>
            <a:spLocks noGrp="1"/>
          </p:cNvSpPr>
          <p:nvPr>
            <p:ph idx="1"/>
          </p:nvPr>
        </p:nvSpPr>
        <p:spPr>
          <a:xfrm>
            <a:off x="457200" y="1343443"/>
            <a:ext cx="11277600" cy="4938088"/>
          </a:xfrm>
        </p:spPr>
        <p:txBody>
          <a:bodyPr/>
          <a:lstStyle>
            <a:lvl2pPr>
              <a:buClr>
                <a:srgbClr val="EEB111"/>
              </a:buClr>
              <a:defRPr/>
            </a:lvl2pPr>
            <a:lvl3pPr>
              <a:buClr>
                <a:srgbClr val="001647"/>
              </a:buClr>
              <a:defRPr/>
            </a:lvl3pPr>
            <a:lvl4pPr>
              <a:buClr>
                <a:srgbClr val="EEB111"/>
              </a:buClr>
              <a:defRPr/>
            </a:lvl4pPr>
            <a:lvl5pPr>
              <a:buClr>
                <a:srgbClr val="00164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45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Call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0C1E76A-21C1-8046-95B1-19A747590EAF}"/>
              </a:ext>
            </a:extLst>
          </p:cNvPr>
          <p:cNvSpPr>
            <a:spLocks noGrp="1"/>
          </p:cNvSpPr>
          <p:nvPr>
            <p:ph idx="1"/>
          </p:nvPr>
        </p:nvSpPr>
        <p:spPr>
          <a:xfrm>
            <a:off x="457200" y="1975338"/>
            <a:ext cx="11277598" cy="4302370"/>
          </a:xfrm>
          <a:prstGeom prst="roundRect">
            <a:avLst>
              <a:gd name="adj" fmla="val 11069"/>
            </a:avLst>
          </a:prstGeom>
          <a:solidFill>
            <a:srgbClr val="CCC2BD">
              <a:alpha val="30000"/>
            </a:srgbClr>
          </a:solidFill>
        </p:spPr>
        <p:txBody>
          <a:bodyPr lIns="91440" tIns="91440" rIns="91440" bIns="91440"/>
          <a:lstStyle>
            <a:lvl1pPr marL="171450" indent="-171450">
              <a:buClr>
                <a:srgbClr val="15396C"/>
              </a:buClr>
              <a:tabLst/>
              <a:defRPr sz="2000"/>
            </a:lvl1pPr>
            <a:lvl2pPr marL="403225" indent="-173038">
              <a:buClr>
                <a:srgbClr val="F1B01F"/>
              </a:buClr>
              <a:buFont typeface="Arial" charset="0"/>
              <a:buChar char="•"/>
              <a:tabLst/>
              <a:defRPr sz="2000"/>
            </a:lvl2pPr>
            <a:lvl3pPr marL="635000" indent="-176213">
              <a:buClr>
                <a:srgbClr val="15396C"/>
              </a:buClr>
              <a:tabLst/>
              <a:defRPr sz="2000"/>
            </a:lvl3pPr>
            <a:lvl4pPr marL="858838" indent="-171450">
              <a:buClr>
                <a:srgbClr val="F1B01F"/>
              </a:buClr>
              <a:buFont typeface="Arial" charset="0"/>
              <a:buChar char="•"/>
              <a:tabLst/>
              <a:defRPr sz="2000"/>
            </a:lvl4pPr>
            <a:lvl5pPr marL="1090613" indent="-173038">
              <a:buClr>
                <a:srgbClr val="15396C"/>
              </a:buClr>
              <a:buFont typeface="Arial" charset="0"/>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a:extLst>
              <a:ext uri="{FF2B5EF4-FFF2-40B4-BE49-F238E27FC236}">
                <a16:creationId xmlns:a16="http://schemas.microsoft.com/office/drawing/2014/main" id="{17FA3D55-2508-1044-808E-332D169BD5E5}"/>
              </a:ext>
            </a:extLst>
          </p:cNvPr>
          <p:cNvSpPr>
            <a:spLocks noGrp="1"/>
          </p:cNvSpPr>
          <p:nvPr>
            <p:ph type="body" sz="quarter" idx="10"/>
          </p:nvPr>
        </p:nvSpPr>
        <p:spPr>
          <a:xfrm>
            <a:off x="470450" y="1515774"/>
            <a:ext cx="11277600" cy="399930"/>
          </a:xfrm>
        </p:spPr>
        <p:txBody>
          <a:bodyPr/>
          <a:lstStyle>
            <a:lvl1pPr marL="0" indent="0" algn="r">
              <a:buNone/>
              <a:defRPr sz="2000" i="1"/>
            </a:lvl1pPr>
            <a:lvl2pPr marL="230187" indent="0" algn="r">
              <a:buNone/>
              <a:defRPr sz="2000" i="1"/>
            </a:lvl2pPr>
            <a:lvl3pPr marL="458787" indent="0" algn="r">
              <a:buNone/>
              <a:defRPr sz="2000" i="1"/>
            </a:lvl3pPr>
            <a:lvl4pPr marL="687388" indent="0" algn="r">
              <a:buNone/>
              <a:defRPr sz="2000" i="1"/>
            </a:lvl4pPr>
            <a:lvl5pPr marL="919163" indent="0" algn="r">
              <a:buNone/>
              <a:defRPr sz="2000" i="1"/>
            </a:lvl5pPr>
          </a:lstStyle>
          <a:p>
            <a:pPr lvl="0"/>
            <a:r>
              <a:rPr lang="en-US"/>
              <a:t>Click to edit Master text styles</a:t>
            </a:r>
          </a:p>
        </p:txBody>
      </p:sp>
      <p:sp>
        <p:nvSpPr>
          <p:cNvPr id="2" name="Title 1">
            <a:extLst>
              <a:ext uri="{FF2B5EF4-FFF2-40B4-BE49-F238E27FC236}">
                <a16:creationId xmlns:a16="http://schemas.microsoft.com/office/drawing/2014/main" id="{C718E3D3-71A2-5A4F-8165-057F8919CA6B}"/>
              </a:ext>
            </a:extLst>
          </p:cNvPr>
          <p:cNvSpPr>
            <a:spLocks noGrp="1"/>
          </p:cNvSpPr>
          <p:nvPr>
            <p:ph type="title" hasCustomPrompt="1"/>
          </p:nvPr>
        </p:nvSpPr>
        <p:spPr>
          <a:xfrm>
            <a:off x="457200" y="127000"/>
            <a:ext cx="11277600" cy="916609"/>
          </a:xfrm>
        </p:spPr>
        <p:txBody>
          <a:bodyPr lIns="0" anchor="b" anchorCtr="0"/>
          <a:lstStyle/>
          <a:p>
            <a:r>
              <a:rPr lang="en-US" dirty="0"/>
              <a:t>Click to edit master title style</a:t>
            </a:r>
          </a:p>
        </p:txBody>
      </p:sp>
    </p:spTree>
    <p:extLst>
      <p:ext uri="{BB962C8B-B14F-4D97-AF65-F5344CB8AC3E}">
        <p14:creationId xmlns:p14="http://schemas.microsoft.com/office/powerpoint/2010/main" val="21156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467E3-CFC5-0E43-9BB1-2425FADC651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S DOT FMCSA logo">
            <a:extLst>
              <a:ext uri="{FF2B5EF4-FFF2-40B4-BE49-F238E27FC236}">
                <a16:creationId xmlns:a16="http://schemas.microsoft.com/office/drawing/2014/main" id="{F377FF18-0CE1-0E41-8A1C-22DE46C83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6028" y="6030180"/>
            <a:ext cx="1992085" cy="554938"/>
          </a:xfrm>
          <a:prstGeom prst="rect">
            <a:avLst/>
          </a:prstGeom>
        </p:spPr>
      </p:pic>
    </p:spTree>
    <p:extLst>
      <p:ext uri="{BB962C8B-B14F-4D97-AF65-F5344CB8AC3E}">
        <p14:creationId xmlns:p14="http://schemas.microsoft.com/office/powerpoint/2010/main" val="15641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no lin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4C69E4E4-3893-4D7C-A014-90ED11D3135A}"/>
              </a:ext>
            </a:extLst>
          </p:cNvPr>
          <p:cNvPicPr>
            <a:picLocks noChangeAspect="1"/>
          </p:cNvPicPr>
          <p:nvPr userDrawn="1"/>
        </p:nvPicPr>
        <p:blipFill>
          <a:blip r:embed="rId2"/>
          <a:stretch>
            <a:fillRect/>
          </a:stretch>
        </p:blipFill>
        <p:spPr>
          <a:xfrm>
            <a:off x="8545483" y="147005"/>
            <a:ext cx="1956262" cy="587415"/>
          </a:xfrm>
          <a:prstGeom prst="rect">
            <a:avLst/>
          </a:prstGeom>
        </p:spPr>
      </p:pic>
      <p:grpSp>
        <p:nvGrpSpPr>
          <p:cNvPr id="222" name="Group 221">
            <a:extLst>
              <a:ext uri="{FF2B5EF4-FFF2-40B4-BE49-F238E27FC236}">
                <a16:creationId xmlns:a16="http://schemas.microsoft.com/office/drawing/2014/main" id="{494177C6-006A-4188-8336-70EE5DD27651}"/>
              </a:ext>
            </a:extLst>
          </p:cNvPr>
          <p:cNvGrpSpPr/>
          <p:nvPr userDrawn="1"/>
        </p:nvGrpSpPr>
        <p:grpSpPr>
          <a:xfrm>
            <a:off x="967177" y="151069"/>
            <a:ext cx="1235425" cy="591488"/>
            <a:chOff x="1518720" y="1859276"/>
            <a:chExt cx="3326873" cy="1557354"/>
          </a:xfrm>
        </p:grpSpPr>
        <p:grpSp>
          <p:nvGrpSpPr>
            <p:cNvPr id="223" name="Graphic 6">
              <a:extLst>
                <a:ext uri="{FF2B5EF4-FFF2-40B4-BE49-F238E27FC236}">
                  <a16:creationId xmlns:a16="http://schemas.microsoft.com/office/drawing/2014/main" id="{90464A04-0BAA-4B89-A9B8-793866C0558D}"/>
                </a:ext>
              </a:extLst>
            </p:cNvPr>
            <p:cNvGrpSpPr/>
            <p:nvPr/>
          </p:nvGrpSpPr>
          <p:grpSpPr>
            <a:xfrm>
              <a:off x="1518720" y="1859276"/>
              <a:ext cx="3326873" cy="1557354"/>
              <a:chOff x="1518720" y="1859276"/>
              <a:chExt cx="3326873" cy="1557354"/>
            </a:xfrm>
          </p:grpSpPr>
          <p:sp>
            <p:nvSpPr>
              <p:cNvPr id="321" name="Freeform: Shape 320">
                <a:extLst>
                  <a:ext uri="{FF2B5EF4-FFF2-40B4-BE49-F238E27FC236}">
                    <a16:creationId xmlns:a16="http://schemas.microsoft.com/office/drawing/2014/main" id="{DF41080D-BB11-44CC-92D6-38AC34F1EB70}"/>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7530FEA1-A033-4656-9743-216342B0CB3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90308E5-B2B9-4885-A83A-837BE8FBD80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4FB4395-9018-429A-BFB1-0FBD032A493D}"/>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52116308-239C-40BA-A3D3-F85C584EFBF2}"/>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224" name="Freeform: Shape 223">
              <a:extLst>
                <a:ext uri="{FF2B5EF4-FFF2-40B4-BE49-F238E27FC236}">
                  <a16:creationId xmlns:a16="http://schemas.microsoft.com/office/drawing/2014/main" id="{98EE3C7D-D079-412D-A684-75B8077DC249}"/>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91703B6-A543-4ED4-8BD4-0447C7769D5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6" name="Graphic 6">
              <a:extLst>
                <a:ext uri="{FF2B5EF4-FFF2-40B4-BE49-F238E27FC236}">
                  <a16:creationId xmlns:a16="http://schemas.microsoft.com/office/drawing/2014/main" id="{2B131A4C-233F-4EC3-9D11-E1DC2EF29F90}"/>
                </a:ext>
              </a:extLst>
            </p:cNvPr>
            <p:cNvGrpSpPr/>
            <p:nvPr/>
          </p:nvGrpSpPr>
          <p:grpSpPr>
            <a:xfrm>
              <a:off x="2520788" y="2853687"/>
              <a:ext cx="849132" cy="97513"/>
              <a:chOff x="2520788" y="2853687"/>
              <a:chExt cx="849132" cy="97513"/>
            </a:xfrm>
            <a:solidFill>
              <a:srgbClr val="FFFFFF"/>
            </a:solidFill>
          </p:grpSpPr>
          <p:sp>
            <p:nvSpPr>
              <p:cNvPr id="311" name="Freeform: Shape 310">
                <a:extLst>
                  <a:ext uri="{FF2B5EF4-FFF2-40B4-BE49-F238E27FC236}">
                    <a16:creationId xmlns:a16="http://schemas.microsoft.com/office/drawing/2014/main" id="{A815CBB9-056B-40D5-9D93-AEEC798D1B55}"/>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7D7E3FE-C9B7-45DD-B4BE-312DD14FCBD7}"/>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10720D-7288-45C6-A637-BBB7C16F0175}"/>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6962005-8004-410C-8CE5-69E2AF578420}"/>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4DB12BE-7902-4F88-99E8-F06696B402A6}"/>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3AEC5CE-39AE-4633-89AE-819499F07B65}"/>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90FC03-477C-475F-87C9-91AD9CCCD06B}"/>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CE05878-2BA1-4588-AF8E-B73BF5C153CC}"/>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6661AB4-028D-447B-801F-F239F8FD630B}"/>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90541809-1468-4C58-ADCB-016BEBFFF7B2}"/>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27" name="Freeform: Shape 226">
              <a:extLst>
                <a:ext uri="{FF2B5EF4-FFF2-40B4-BE49-F238E27FC236}">
                  <a16:creationId xmlns:a16="http://schemas.microsoft.com/office/drawing/2014/main" id="{A61ADCDE-BC5C-40E5-9414-C681178D273B}"/>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228" name="Graphic 6">
              <a:extLst>
                <a:ext uri="{FF2B5EF4-FFF2-40B4-BE49-F238E27FC236}">
                  <a16:creationId xmlns:a16="http://schemas.microsoft.com/office/drawing/2014/main" id="{B90C5F3E-122A-474B-982F-78C8A99DA678}"/>
                </a:ext>
              </a:extLst>
            </p:cNvPr>
            <p:cNvGrpSpPr/>
            <p:nvPr/>
          </p:nvGrpSpPr>
          <p:grpSpPr>
            <a:xfrm>
              <a:off x="3634705" y="2853687"/>
              <a:ext cx="579784" cy="80618"/>
              <a:chOff x="3634705" y="2853687"/>
              <a:chExt cx="579784" cy="80618"/>
            </a:xfrm>
            <a:solidFill>
              <a:srgbClr val="FFFFFF"/>
            </a:solidFill>
          </p:grpSpPr>
          <p:sp>
            <p:nvSpPr>
              <p:cNvPr id="303" name="Freeform: Shape 302">
                <a:extLst>
                  <a:ext uri="{FF2B5EF4-FFF2-40B4-BE49-F238E27FC236}">
                    <a16:creationId xmlns:a16="http://schemas.microsoft.com/office/drawing/2014/main" id="{1E635652-375D-4247-A4E7-BCFF3382171F}"/>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CA8C700-F9AE-49F8-8CD4-12D06C17BB6F}"/>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79D078B-9AB2-4C22-9986-9E85784D85F7}"/>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BE95615D-2CA8-4544-B181-70C615E09225}"/>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6D870855-C502-487F-8F56-84DCE2A2AEAE}"/>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5F7EFD6-A64B-4756-90F2-0E29B80F93F5}"/>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4631D6D-A8CA-47F8-9CDC-CEAB46908C93}"/>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E1C5109-81CB-4F46-9E1B-F79ABCFB30C1}"/>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D09D5AD3-2750-4D29-BE14-65D22CBEA59F}"/>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CD90BA3-5215-4DFC-AAAB-C1B79CA680FF}"/>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4463486-6C7E-4B2C-A5AE-B1D3E4720CB0}"/>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2" name="Graphic 6">
              <a:extLst>
                <a:ext uri="{FF2B5EF4-FFF2-40B4-BE49-F238E27FC236}">
                  <a16:creationId xmlns:a16="http://schemas.microsoft.com/office/drawing/2014/main" id="{CC23F52A-419D-4C85-9780-814E625A5CDF}"/>
                </a:ext>
              </a:extLst>
            </p:cNvPr>
            <p:cNvGrpSpPr/>
            <p:nvPr/>
          </p:nvGrpSpPr>
          <p:grpSpPr>
            <a:xfrm>
              <a:off x="4358294" y="2860545"/>
              <a:ext cx="116413" cy="90655"/>
              <a:chOff x="4358294" y="2860545"/>
              <a:chExt cx="116413" cy="90655"/>
            </a:xfrm>
            <a:solidFill>
              <a:srgbClr val="FFFFFF"/>
            </a:solidFill>
          </p:grpSpPr>
          <p:sp>
            <p:nvSpPr>
              <p:cNvPr id="301" name="Freeform: Shape 300">
                <a:extLst>
                  <a:ext uri="{FF2B5EF4-FFF2-40B4-BE49-F238E27FC236}">
                    <a16:creationId xmlns:a16="http://schemas.microsoft.com/office/drawing/2014/main" id="{9EFA9909-BA1E-44D0-B7A7-E865F6AE078E}"/>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B11864DB-859B-4A9F-A2D6-B043B2B15277}"/>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3" name="Freeform: Shape 232">
              <a:extLst>
                <a:ext uri="{FF2B5EF4-FFF2-40B4-BE49-F238E27FC236}">
                  <a16:creationId xmlns:a16="http://schemas.microsoft.com/office/drawing/2014/main" id="{66BCCA06-5EF9-4095-AF7F-AF1B4F0A32FA}"/>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D4F170C-923E-441D-936C-4C443513993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3DDEE37-37AC-4810-A546-40EF22F4CF5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262DB8A-6975-427D-89F5-680CE9C9B218}"/>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37" name="Graphic 6">
              <a:extLst>
                <a:ext uri="{FF2B5EF4-FFF2-40B4-BE49-F238E27FC236}">
                  <a16:creationId xmlns:a16="http://schemas.microsoft.com/office/drawing/2014/main" id="{B6B17C70-D0F4-47F4-9B50-6311869A599A}"/>
                </a:ext>
              </a:extLst>
            </p:cNvPr>
            <p:cNvGrpSpPr/>
            <p:nvPr/>
          </p:nvGrpSpPr>
          <p:grpSpPr>
            <a:xfrm>
              <a:off x="1956982" y="2138168"/>
              <a:ext cx="2095440" cy="635508"/>
              <a:chOff x="1956982" y="2138168"/>
              <a:chExt cx="2095440" cy="635508"/>
            </a:xfrm>
          </p:grpSpPr>
          <p:sp>
            <p:nvSpPr>
              <p:cNvPr id="238" name="Freeform: Shape 237">
                <a:extLst>
                  <a:ext uri="{FF2B5EF4-FFF2-40B4-BE49-F238E27FC236}">
                    <a16:creationId xmlns:a16="http://schemas.microsoft.com/office/drawing/2014/main" id="{ECEFAA58-1E84-4BA4-B2D1-5814BCB76836}"/>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E32BFCC-5A40-4E26-90AF-F205A47E3FCE}"/>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8FEDB894-68B2-4104-8318-37FE88AFB955}"/>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B200871-95A6-4226-B5A2-D28E6AE88561}"/>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842ABA4-A5D5-495A-9E3E-8F9663EF8BD5}"/>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6C93019-A788-4C0F-A1C7-A6262036C917}"/>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B74E26A-92C7-45FD-B03E-1F2B54498123}"/>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C2C9BA1-BE68-47CB-A0DE-5DC2E5D732B4}"/>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2352397-7BCF-4782-9C60-43459E08E460}"/>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70DC057-1E7A-447D-8D21-F02D55571090}"/>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8320473-7ED9-4015-AAEC-232D4EBD2CAF}"/>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6EBC55B-2995-4D4A-9903-A55B774EC6BB}"/>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4D9E353-69D8-4C92-8BC4-E25A02B5AF7D}"/>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EC7350F-58DA-436B-A2F4-0E3D3E3F156E}"/>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5206BDF5-B3B6-4EFD-8F72-F5CDF033EAD3}"/>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5B920B24-6046-457F-8B69-09E93A4502BF}"/>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686D888B-7714-4CEA-AF00-DE625615032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865EB17-5861-4678-B2A6-390BF925D490}"/>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F0BA031-EC7F-490F-B094-FD24ED8F02F3}"/>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F33C15B-0B89-4E13-B253-02F30294303B}"/>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C42FFD6-7C9C-44DF-A0E4-62581EC114D9}"/>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A3A58A8-80C8-4968-9539-52ABCFA84C48}"/>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2DEA4C4-6814-4BC9-A81E-EB4ABF9AEE41}"/>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C5EC5F-35E2-4DEA-A119-5BA92183D104}"/>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074FF5C-AE57-4BC8-9ABC-64988CBFA2D0}"/>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967F4D5-3B1A-4B8C-8D4C-87B6BA27D4B7}"/>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2A81F85-384A-4345-BE50-028EFB7B85A5}"/>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F5EC5D02-6DB9-451B-9106-CB1AD3782A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D915571-7B9F-43E3-8755-A1ED3CE4F3E6}"/>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F0699C67-B465-459E-81C0-924588785253}"/>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CE6B459-FC03-46E9-A3F6-6BF7A1D0AD92}"/>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BA442B2-46E0-406E-B6C9-9EDE4B356F36}"/>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D5104FD-1F1B-4F5A-9139-28C1DC0B4230}"/>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19FB2D2D-D5E4-489B-A3CD-045BC9E0A08B}"/>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0EAE85F-5A25-484C-A819-00E6AE196F21}"/>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843D48F-DE70-45A0-8309-8B99FC8E519B}"/>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9F07976-C722-42D2-9209-C56D5494C5F3}"/>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2D0EDA0-1A00-4F32-926D-E0A537ADDF1E}"/>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34111D9-44F2-4248-BDA3-4441B2803F3D}"/>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E99C7996-9E72-4412-8E1E-5DF0536FD490}"/>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743BDB9-B5DD-4168-A297-AA927FB5C5C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598F03A-4EB4-4A46-B95F-8708CA2E90E1}"/>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745E1FD-C62D-4412-947A-5E7EE27C807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BE448D6-9872-43CA-983C-3BF550756377}"/>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9B5F3E0-F10B-44B5-B475-B9EBCA5F75BA}"/>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F23F56D-1AD5-432B-A284-AA48D3D00CFC}"/>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69830C28-2042-40FD-A220-038892487BEF}"/>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CE8328B-D736-4549-B06C-8F63725F70F0}"/>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5C6DDBD-2310-4782-BEAE-2102EA6260F2}"/>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7C88ACC-89DF-4BF8-9B11-8D064E81CD9E}"/>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3EF394D9-6B01-457B-B933-0649BB3A1A3D}"/>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DE6C3D9-0E80-4538-ACE8-AC857D6EAC00}"/>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12A6C3C-2315-48FD-9FDC-B145529DF343}"/>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DFEB322-6F24-47E8-A79E-9CE3A79C8D53}"/>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8E89B67-9C5D-4EFC-8204-B2FA3393A385}"/>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6586794-D427-4854-8B4C-2F5E433AB8D4}"/>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9461B9-5276-4D5D-A6E2-7086797D45D6}"/>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0D6DAF4-9E2F-471F-B941-DB49012A581F}"/>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05DE249-42C8-4768-9E8E-C78B7269D697}"/>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0BCC419-5BDB-452F-90F4-B4DD908D55FC}"/>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AF11CE1-4313-4DF5-9003-86D339651DF3}"/>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CFD967A-AE07-4E89-AB42-2565DC4C41F7}"/>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5E8DEBD-7DD5-4202-A048-55009D0DECA4}"/>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D5647F0B-73AD-5325-C4E3-261A6FB24DEB}"/>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64721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no lin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4C69E4E4-3893-4D7C-A014-90ED11D3135A}"/>
              </a:ext>
            </a:extLst>
          </p:cNvPr>
          <p:cNvPicPr>
            <a:picLocks noChangeAspect="1"/>
          </p:cNvPicPr>
          <p:nvPr userDrawn="1"/>
        </p:nvPicPr>
        <p:blipFill>
          <a:blip r:embed="rId2"/>
          <a:stretch>
            <a:fillRect/>
          </a:stretch>
        </p:blipFill>
        <p:spPr>
          <a:xfrm>
            <a:off x="8545483" y="147005"/>
            <a:ext cx="1956262" cy="587415"/>
          </a:xfrm>
          <a:prstGeom prst="rect">
            <a:avLst/>
          </a:prstGeom>
        </p:spPr>
      </p:pic>
      <p:grpSp>
        <p:nvGrpSpPr>
          <p:cNvPr id="222" name="Group 221">
            <a:extLst>
              <a:ext uri="{FF2B5EF4-FFF2-40B4-BE49-F238E27FC236}">
                <a16:creationId xmlns:a16="http://schemas.microsoft.com/office/drawing/2014/main" id="{494177C6-006A-4188-8336-70EE5DD27651}"/>
              </a:ext>
            </a:extLst>
          </p:cNvPr>
          <p:cNvGrpSpPr/>
          <p:nvPr userDrawn="1"/>
        </p:nvGrpSpPr>
        <p:grpSpPr>
          <a:xfrm>
            <a:off x="967177" y="151069"/>
            <a:ext cx="1235425" cy="591488"/>
            <a:chOff x="1518720" y="1859276"/>
            <a:chExt cx="3326873" cy="1557354"/>
          </a:xfrm>
        </p:grpSpPr>
        <p:grpSp>
          <p:nvGrpSpPr>
            <p:cNvPr id="223" name="Graphic 6">
              <a:extLst>
                <a:ext uri="{FF2B5EF4-FFF2-40B4-BE49-F238E27FC236}">
                  <a16:creationId xmlns:a16="http://schemas.microsoft.com/office/drawing/2014/main" id="{90464A04-0BAA-4B89-A9B8-793866C0558D}"/>
                </a:ext>
              </a:extLst>
            </p:cNvPr>
            <p:cNvGrpSpPr/>
            <p:nvPr/>
          </p:nvGrpSpPr>
          <p:grpSpPr>
            <a:xfrm>
              <a:off x="1518720" y="1859276"/>
              <a:ext cx="3326873" cy="1557354"/>
              <a:chOff x="1518720" y="1859276"/>
              <a:chExt cx="3326873" cy="1557354"/>
            </a:xfrm>
          </p:grpSpPr>
          <p:sp>
            <p:nvSpPr>
              <p:cNvPr id="321" name="Freeform: Shape 320">
                <a:extLst>
                  <a:ext uri="{FF2B5EF4-FFF2-40B4-BE49-F238E27FC236}">
                    <a16:creationId xmlns:a16="http://schemas.microsoft.com/office/drawing/2014/main" id="{DF41080D-BB11-44CC-92D6-38AC34F1EB70}"/>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7530FEA1-A033-4656-9743-216342B0CB3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90308E5-B2B9-4885-A83A-837BE8FBD80E}"/>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4FB4395-9018-429A-BFB1-0FBD032A493D}"/>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52116308-239C-40BA-A3D3-F85C584EFBF2}"/>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224" name="Freeform: Shape 223">
              <a:extLst>
                <a:ext uri="{FF2B5EF4-FFF2-40B4-BE49-F238E27FC236}">
                  <a16:creationId xmlns:a16="http://schemas.microsoft.com/office/drawing/2014/main" id="{98EE3C7D-D079-412D-A684-75B8077DC249}"/>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491703B6-A543-4ED4-8BD4-0447C7769D5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6" name="Graphic 6">
              <a:extLst>
                <a:ext uri="{FF2B5EF4-FFF2-40B4-BE49-F238E27FC236}">
                  <a16:creationId xmlns:a16="http://schemas.microsoft.com/office/drawing/2014/main" id="{2B131A4C-233F-4EC3-9D11-E1DC2EF29F90}"/>
                </a:ext>
              </a:extLst>
            </p:cNvPr>
            <p:cNvGrpSpPr/>
            <p:nvPr/>
          </p:nvGrpSpPr>
          <p:grpSpPr>
            <a:xfrm>
              <a:off x="2520788" y="2853687"/>
              <a:ext cx="849132" cy="97513"/>
              <a:chOff x="2520788" y="2853687"/>
              <a:chExt cx="849132" cy="97513"/>
            </a:xfrm>
            <a:solidFill>
              <a:srgbClr val="FFFFFF"/>
            </a:solidFill>
          </p:grpSpPr>
          <p:sp>
            <p:nvSpPr>
              <p:cNvPr id="311" name="Freeform: Shape 310">
                <a:extLst>
                  <a:ext uri="{FF2B5EF4-FFF2-40B4-BE49-F238E27FC236}">
                    <a16:creationId xmlns:a16="http://schemas.microsoft.com/office/drawing/2014/main" id="{A815CBB9-056B-40D5-9D93-AEEC798D1B55}"/>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7D7E3FE-C9B7-45DD-B4BE-312DD14FCBD7}"/>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010720D-7288-45C6-A637-BBB7C16F0175}"/>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6962005-8004-410C-8CE5-69E2AF578420}"/>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4DB12BE-7902-4F88-99E8-F06696B402A6}"/>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3AEC5CE-39AE-4633-89AE-819499F07B65}"/>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90FC03-477C-475F-87C9-91AD9CCCD06B}"/>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CE05878-2BA1-4588-AF8E-B73BF5C153CC}"/>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6661AB4-028D-447B-801F-F239F8FD630B}"/>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90541809-1468-4C58-ADCB-016BEBFFF7B2}"/>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27" name="Freeform: Shape 226">
              <a:extLst>
                <a:ext uri="{FF2B5EF4-FFF2-40B4-BE49-F238E27FC236}">
                  <a16:creationId xmlns:a16="http://schemas.microsoft.com/office/drawing/2014/main" id="{A61ADCDE-BC5C-40E5-9414-C681178D273B}"/>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228" name="Graphic 6">
              <a:extLst>
                <a:ext uri="{FF2B5EF4-FFF2-40B4-BE49-F238E27FC236}">
                  <a16:creationId xmlns:a16="http://schemas.microsoft.com/office/drawing/2014/main" id="{B90C5F3E-122A-474B-982F-78C8A99DA678}"/>
                </a:ext>
              </a:extLst>
            </p:cNvPr>
            <p:cNvGrpSpPr/>
            <p:nvPr/>
          </p:nvGrpSpPr>
          <p:grpSpPr>
            <a:xfrm>
              <a:off x="3634705" y="2853687"/>
              <a:ext cx="579784" cy="80618"/>
              <a:chOff x="3634705" y="2853687"/>
              <a:chExt cx="579784" cy="80618"/>
            </a:xfrm>
            <a:solidFill>
              <a:srgbClr val="FFFFFF"/>
            </a:solidFill>
          </p:grpSpPr>
          <p:sp>
            <p:nvSpPr>
              <p:cNvPr id="303" name="Freeform: Shape 302">
                <a:extLst>
                  <a:ext uri="{FF2B5EF4-FFF2-40B4-BE49-F238E27FC236}">
                    <a16:creationId xmlns:a16="http://schemas.microsoft.com/office/drawing/2014/main" id="{1E635652-375D-4247-A4E7-BCFF3382171F}"/>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CA8C700-F9AE-49F8-8CD4-12D06C17BB6F}"/>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79D078B-9AB2-4C22-9986-9E85784D85F7}"/>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BE95615D-2CA8-4544-B181-70C615E09225}"/>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6D870855-C502-487F-8F56-84DCE2A2AEAE}"/>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5F7EFD6-A64B-4756-90F2-0E29B80F93F5}"/>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4631D6D-A8CA-47F8-9CDC-CEAB46908C93}"/>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E1C5109-81CB-4F46-9E1B-F79ABCFB30C1}"/>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D09D5AD3-2750-4D29-BE14-65D22CBEA59F}"/>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CD90BA3-5215-4DFC-AAAB-C1B79CA680FF}"/>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4463486-6C7E-4B2C-A5AE-B1D3E4720CB0}"/>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2" name="Graphic 6">
              <a:extLst>
                <a:ext uri="{FF2B5EF4-FFF2-40B4-BE49-F238E27FC236}">
                  <a16:creationId xmlns:a16="http://schemas.microsoft.com/office/drawing/2014/main" id="{CC23F52A-419D-4C85-9780-814E625A5CDF}"/>
                </a:ext>
              </a:extLst>
            </p:cNvPr>
            <p:cNvGrpSpPr/>
            <p:nvPr/>
          </p:nvGrpSpPr>
          <p:grpSpPr>
            <a:xfrm>
              <a:off x="4358294" y="2860545"/>
              <a:ext cx="116413" cy="90655"/>
              <a:chOff x="4358294" y="2860545"/>
              <a:chExt cx="116413" cy="90655"/>
            </a:xfrm>
            <a:solidFill>
              <a:srgbClr val="FFFFFF"/>
            </a:solidFill>
          </p:grpSpPr>
          <p:sp>
            <p:nvSpPr>
              <p:cNvPr id="301" name="Freeform: Shape 300">
                <a:extLst>
                  <a:ext uri="{FF2B5EF4-FFF2-40B4-BE49-F238E27FC236}">
                    <a16:creationId xmlns:a16="http://schemas.microsoft.com/office/drawing/2014/main" id="{9EFA9909-BA1E-44D0-B7A7-E865F6AE078E}"/>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B11864DB-859B-4A9F-A2D6-B043B2B15277}"/>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3" name="Freeform: Shape 232">
              <a:extLst>
                <a:ext uri="{FF2B5EF4-FFF2-40B4-BE49-F238E27FC236}">
                  <a16:creationId xmlns:a16="http://schemas.microsoft.com/office/drawing/2014/main" id="{66BCCA06-5EF9-4095-AF7F-AF1B4F0A32FA}"/>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D4F170C-923E-441D-936C-4C4435139937}"/>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3DDEE37-37AC-4810-A546-40EF22F4CF5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262DB8A-6975-427D-89F5-680CE9C9B218}"/>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37" name="Graphic 6">
              <a:extLst>
                <a:ext uri="{FF2B5EF4-FFF2-40B4-BE49-F238E27FC236}">
                  <a16:creationId xmlns:a16="http://schemas.microsoft.com/office/drawing/2014/main" id="{B6B17C70-D0F4-47F4-9B50-6311869A599A}"/>
                </a:ext>
              </a:extLst>
            </p:cNvPr>
            <p:cNvGrpSpPr/>
            <p:nvPr/>
          </p:nvGrpSpPr>
          <p:grpSpPr>
            <a:xfrm>
              <a:off x="1956982" y="2138168"/>
              <a:ext cx="2095440" cy="635508"/>
              <a:chOff x="1956982" y="2138168"/>
              <a:chExt cx="2095440" cy="635508"/>
            </a:xfrm>
          </p:grpSpPr>
          <p:sp>
            <p:nvSpPr>
              <p:cNvPr id="238" name="Freeform: Shape 237">
                <a:extLst>
                  <a:ext uri="{FF2B5EF4-FFF2-40B4-BE49-F238E27FC236}">
                    <a16:creationId xmlns:a16="http://schemas.microsoft.com/office/drawing/2014/main" id="{ECEFAA58-1E84-4BA4-B2D1-5814BCB76836}"/>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E32BFCC-5A40-4E26-90AF-F205A47E3FCE}"/>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8FEDB894-68B2-4104-8318-37FE88AFB955}"/>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B200871-95A6-4226-B5A2-D28E6AE88561}"/>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842ABA4-A5D5-495A-9E3E-8F9663EF8BD5}"/>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6C93019-A788-4C0F-A1C7-A6262036C917}"/>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B74E26A-92C7-45FD-B03E-1F2B54498123}"/>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C2C9BA1-BE68-47CB-A0DE-5DC2E5D732B4}"/>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2352397-7BCF-4782-9C60-43459E08E460}"/>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70DC057-1E7A-447D-8D21-F02D55571090}"/>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8320473-7ED9-4015-AAEC-232D4EBD2CAF}"/>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6EBC55B-2995-4D4A-9903-A55B774EC6BB}"/>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4D9E353-69D8-4C92-8BC4-E25A02B5AF7D}"/>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EC7350F-58DA-436B-A2F4-0E3D3E3F156E}"/>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5206BDF5-B3B6-4EFD-8F72-F5CDF033EAD3}"/>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5B920B24-6046-457F-8B69-09E93A4502BF}"/>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686D888B-7714-4CEA-AF00-DE625615032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865EB17-5861-4678-B2A6-390BF925D490}"/>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F0BA031-EC7F-490F-B094-FD24ED8F02F3}"/>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F33C15B-0B89-4E13-B253-02F30294303B}"/>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C42FFD6-7C9C-44DF-A0E4-62581EC114D9}"/>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A3A58A8-80C8-4968-9539-52ABCFA84C48}"/>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2DEA4C4-6814-4BC9-A81E-EB4ABF9AEE41}"/>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C5EC5F-35E2-4DEA-A119-5BA92183D104}"/>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074FF5C-AE57-4BC8-9ABC-64988CBFA2D0}"/>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967F4D5-3B1A-4B8C-8D4C-87B6BA27D4B7}"/>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2A81F85-384A-4345-BE50-028EFB7B85A5}"/>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F5EC5D02-6DB9-451B-9106-CB1AD3782AB9}"/>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D915571-7B9F-43E3-8755-A1ED3CE4F3E6}"/>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F0699C67-B465-459E-81C0-924588785253}"/>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CE6B459-FC03-46E9-A3F6-6BF7A1D0AD92}"/>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BA442B2-46E0-406E-B6C9-9EDE4B356F36}"/>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D5104FD-1F1B-4F5A-9139-28C1DC0B4230}"/>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19FB2D2D-D5E4-489B-A3CD-045BC9E0A08B}"/>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0EAE85F-5A25-484C-A819-00E6AE196F21}"/>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843D48F-DE70-45A0-8309-8B99FC8E519B}"/>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9F07976-C722-42D2-9209-C56D5494C5F3}"/>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2D0EDA0-1A00-4F32-926D-E0A537ADDF1E}"/>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34111D9-44F2-4248-BDA3-4441B2803F3D}"/>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E99C7996-9E72-4412-8E1E-5DF0536FD490}"/>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743BDB9-B5DD-4168-A297-AA927FB5C5C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598F03A-4EB4-4A46-B95F-8708CA2E90E1}"/>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745E1FD-C62D-4412-947A-5E7EE27C8073}"/>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BE448D6-9872-43CA-983C-3BF550756377}"/>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9B5F3E0-F10B-44B5-B475-B9EBCA5F75BA}"/>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F23F56D-1AD5-432B-A284-AA48D3D00CFC}"/>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69830C28-2042-40FD-A220-038892487BEF}"/>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CE8328B-D736-4549-B06C-8F63725F70F0}"/>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5C6DDBD-2310-4782-BEAE-2102EA6260F2}"/>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7C88ACC-89DF-4BF8-9B11-8D064E81CD9E}"/>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3EF394D9-6B01-457B-B933-0649BB3A1A3D}"/>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DE6C3D9-0E80-4538-ACE8-AC857D6EAC00}"/>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12A6C3C-2315-48FD-9FDC-B145529DF343}"/>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DFEB322-6F24-47E8-A79E-9CE3A79C8D53}"/>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8E89B67-9C5D-4EFC-8204-B2FA3393A385}"/>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6586794-D427-4854-8B4C-2F5E433AB8D4}"/>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9461B9-5276-4D5D-A6E2-7086797D45D6}"/>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0D6DAF4-9E2F-471F-B941-DB49012A581F}"/>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05DE249-42C8-4768-9E8E-C78B7269D697}"/>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0BCC419-5BDB-452F-90F4-B4DD908D55FC}"/>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AF11CE1-4313-4DF5-9003-86D339651DF3}"/>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CFD967A-AE07-4E89-AB42-2565DC4C41F7}"/>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5E8DEBD-7DD5-4202-A048-55009D0DECA4}"/>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4" name="TextBox 3">
            <a:extLst>
              <a:ext uri="{FF2B5EF4-FFF2-40B4-BE49-F238E27FC236}">
                <a16:creationId xmlns:a16="http://schemas.microsoft.com/office/drawing/2014/main" id="{3C1F1F1A-E324-DF2B-9474-44AA8FB282EB}"/>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237335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A160528-55A3-C84B-8A9E-F15164DB6088}"/>
              </a:ext>
            </a:extLst>
          </p:cNvPr>
          <p:cNvCxnSpPr/>
          <p:nvPr userDrawn="1"/>
        </p:nvCxnSpPr>
        <p:spPr>
          <a:xfrm>
            <a:off x="1524000" y="2057400"/>
            <a:ext cx="9144000" cy="0"/>
          </a:xfrm>
          <a:prstGeom prst="line">
            <a:avLst/>
          </a:prstGeom>
          <a:ln w="25400">
            <a:solidFill>
              <a:srgbClr val="001647"/>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074DF251-40FE-D54E-866D-F74C99CD7BAC}"/>
              </a:ext>
            </a:extLst>
          </p:cNvPr>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a:t>Click to edit title with a single line of text</a:t>
            </a:r>
          </a:p>
        </p:txBody>
      </p:sp>
      <p:sp>
        <p:nvSpPr>
          <p:cNvPr id="9" name="Text Placeholder 4">
            <a:extLst>
              <a:ext uri="{FF2B5EF4-FFF2-40B4-BE49-F238E27FC236}">
                <a16:creationId xmlns:a16="http://schemas.microsoft.com/office/drawing/2014/main" id="{80E91A04-304A-7E42-BFAE-377B9C25DA04}"/>
              </a:ext>
            </a:extLst>
          </p:cNvPr>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BF049FFB-0701-5A47-815E-D554C938B603}"/>
              </a:ext>
            </a:extLst>
          </p:cNvPr>
          <p:cNvSpPr/>
          <p:nvPr userDrawn="1"/>
        </p:nvSpPr>
        <p:spPr>
          <a:xfrm>
            <a:off x="0" y="0"/>
            <a:ext cx="12192000" cy="794479"/>
          </a:xfrm>
          <a:prstGeom prst="rect">
            <a:avLst/>
          </a:prstGeom>
          <a:solidFill>
            <a:srgbClr val="0016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2" name="Picture 221" descr="Graphical user interface, text&#10;&#10;Description automatically generated">
            <a:extLst>
              <a:ext uri="{FF2B5EF4-FFF2-40B4-BE49-F238E27FC236}">
                <a16:creationId xmlns:a16="http://schemas.microsoft.com/office/drawing/2014/main" id="{28E5134E-E6A7-4D90-9780-3CD43EE37E34}"/>
              </a:ext>
            </a:extLst>
          </p:cNvPr>
          <p:cNvPicPr>
            <a:picLocks noChangeAspect="1"/>
          </p:cNvPicPr>
          <p:nvPr userDrawn="1"/>
        </p:nvPicPr>
        <p:blipFill>
          <a:blip r:embed="rId2"/>
          <a:stretch>
            <a:fillRect/>
          </a:stretch>
        </p:blipFill>
        <p:spPr>
          <a:xfrm>
            <a:off x="8545483" y="147005"/>
            <a:ext cx="1956262" cy="587415"/>
          </a:xfrm>
          <a:prstGeom prst="rect">
            <a:avLst/>
          </a:prstGeom>
        </p:spPr>
      </p:pic>
      <p:grpSp>
        <p:nvGrpSpPr>
          <p:cNvPr id="224" name="Group 223">
            <a:extLst>
              <a:ext uri="{FF2B5EF4-FFF2-40B4-BE49-F238E27FC236}">
                <a16:creationId xmlns:a16="http://schemas.microsoft.com/office/drawing/2014/main" id="{CBDAEED8-80B9-4E40-8431-87376121D6E8}"/>
              </a:ext>
            </a:extLst>
          </p:cNvPr>
          <p:cNvGrpSpPr/>
          <p:nvPr userDrawn="1"/>
        </p:nvGrpSpPr>
        <p:grpSpPr>
          <a:xfrm>
            <a:off x="967177" y="151069"/>
            <a:ext cx="1235425" cy="591488"/>
            <a:chOff x="1518720" y="1859276"/>
            <a:chExt cx="3326873" cy="1557354"/>
          </a:xfrm>
        </p:grpSpPr>
        <p:grpSp>
          <p:nvGrpSpPr>
            <p:cNvPr id="225" name="Graphic 6">
              <a:extLst>
                <a:ext uri="{FF2B5EF4-FFF2-40B4-BE49-F238E27FC236}">
                  <a16:creationId xmlns:a16="http://schemas.microsoft.com/office/drawing/2014/main" id="{F8EC52C7-F8D7-4A01-A99B-5C318BC76CD3}"/>
                </a:ext>
              </a:extLst>
            </p:cNvPr>
            <p:cNvGrpSpPr/>
            <p:nvPr/>
          </p:nvGrpSpPr>
          <p:grpSpPr>
            <a:xfrm>
              <a:off x="1518720" y="1859276"/>
              <a:ext cx="3326873" cy="1557354"/>
              <a:chOff x="1518720" y="1859276"/>
              <a:chExt cx="3326873" cy="1557354"/>
            </a:xfrm>
          </p:grpSpPr>
          <p:sp>
            <p:nvSpPr>
              <p:cNvPr id="323" name="Freeform: Shape 322">
                <a:extLst>
                  <a:ext uri="{FF2B5EF4-FFF2-40B4-BE49-F238E27FC236}">
                    <a16:creationId xmlns:a16="http://schemas.microsoft.com/office/drawing/2014/main" id="{76BF289E-E296-459D-B9CF-992465A7FDFA}"/>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FBC3C09-F7B9-4D49-A7A1-1A721A9BB86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3A2B6C1-CC20-45DB-804A-292ABB4568D3}"/>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7CFC717-2713-42C4-BEC7-35F9EE9B0739}"/>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A0DCCD6-5E63-47D7-B745-8B9F16F3690E}"/>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endParaRPr lang="en-US"/>
              </a:p>
            </p:txBody>
          </p:sp>
        </p:grpSp>
        <p:sp>
          <p:nvSpPr>
            <p:cNvPr id="226" name="Freeform: Shape 225">
              <a:extLst>
                <a:ext uri="{FF2B5EF4-FFF2-40B4-BE49-F238E27FC236}">
                  <a16:creationId xmlns:a16="http://schemas.microsoft.com/office/drawing/2014/main" id="{470D4C60-6549-4793-9197-AD1E100A6AEF}"/>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16B351F-7350-4153-95CF-8270680D61D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28" name="Graphic 6">
              <a:extLst>
                <a:ext uri="{FF2B5EF4-FFF2-40B4-BE49-F238E27FC236}">
                  <a16:creationId xmlns:a16="http://schemas.microsoft.com/office/drawing/2014/main" id="{159AB55E-3211-4B82-870D-6033725304E4}"/>
                </a:ext>
              </a:extLst>
            </p:cNvPr>
            <p:cNvGrpSpPr/>
            <p:nvPr/>
          </p:nvGrpSpPr>
          <p:grpSpPr>
            <a:xfrm>
              <a:off x="2520788" y="2853687"/>
              <a:ext cx="849132" cy="97513"/>
              <a:chOff x="2520788" y="2853687"/>
              <a:chExt cx="849132" cy="97513"/>
            </a:xfrm>
            <a:solidFill>
              <a:srgbClr val="FFFFFF"/>
            </a:solidFill>
          </p:grpSpPr>
          <p:sp>
            <p:nvSpPr>
              <p:cNvPr id="313" name="Freeform: Shape 312">
                <a:extLst>
                  <a:ext uri="{FF2B5EF4-FFF2-40B4-BE49-F238E27FC236}">
                    <a16:creationId xmlns:a16="http://schemas.microsoft.com/office/drawing/2014/main" id="{D0F29844-F5A8-4E81-A6E1-F0F0660A8AA4}"/>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F1BF9B0-1F40-494E-BB48-2CD2BF2BB96E}"/>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ED5D88B2-66C5-46D9-81EE-EF705D464281}"/>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010C1AE1-AB75-44B7-A094-2843FDFC61DF}"/>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C4E8FE2-4C43-4C5E-B763-318A0DEC6E25}"/>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3F413CD-3093-472F-B547-F5347A124558}"/>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E8538F64-A76B-45D2-8656-BE0448A71E80}"/>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700ECB7-853E-4133-98DD-BAF919AD1C05}"/>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E2D51406-97E0-4D6F-858B-4A1678F5DF4F}"/>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CA03B12E-3658-472D-B391-F06E26F9B9AE}"/>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AC446AAF-490C-47EF-B833-C703592C16E1}"/>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endParaRPr lang="en-US"/>
            </a:p>
          </p:txBody>
        </p:sp>
        <p:grpSp>
          <p:nvGrpSpPr>
            <p:cNvPr id="230" name="Graphic 6">
              <a:extLst>
                <a:ext uri="{FF2B5EF4-FFF2-40B4-BE49-F238E27FC236}">
                  <a16:creationId xmlns:a16="http://schemas.microsoft.com/office/drawing/2014/main" id="{EE927CE4-F5C7-4936-B842-B51E36631103}"/>
                </a:ext>
              </a:extLst>
            </p:cNvPr>
            <p:cNvGrpSpPr/>
            <p:nvPr/>
          </p:nvGrpSpPr>
          <p:grpSpPr>
            <a:xfrm>
              <a:off x="3634705" y="2853687"/>
              <a:ext cx="579784" cy="80618"/>
              <a:chOff x="3634705" y="2853687"/>
              <a:chExt cx="579784" cy="80618"/>
            </a:xfrm>
            <a:solidFill>
              <a:srgbClr val="FFFFFF"/>
            </a:solidFill>
          </p:grpSpPr>
          <p:sp>
            <p:nvSpPr>
              <p:cNvPr id="305" name="Freeform: Shape 304">
                <a:extLst>
                  <a:ext uri="{FF2B5EF4-FFF2-40B4-BE49-F238E27FC236}">
                    <a16:creationId xmlns:a16="http://schemas.microsoft.com/office/drawing/2014/main" id="{2ADE761C-8528-4EB8-8D99-9D031130D69C}"/>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03891011-B0AD-4CA0-8519-6D757E8A05F2}"/>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9A289D0-525F-4A39-BCFA-5B8EC4C4CA47}"/>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AF042C26-01DF-4A1E-9EF8-1547CAF8C764}"/>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4710BF7-BB99-4C43-87FF-E6A1445E87D6}"/>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150961ED-766D-4359-9998-820A587647EF}"/>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C5CF0B7-422E-437B-A2D5-776C1E4FEAB3}"/>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104CE30-9154-4054-821E-E0EE12AA70B0}"/>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endParaRPr lang="en-US"/>
              </a:p>
            </p:txBody>
          </p:sp>
        </p:grpSp>
        <p:sp>
          <p:nvSpPr>
            <p:cNvPr id="231" name="Freeform: Shape 230">
              <a:extLst>
                <a:ext uri="{FF2B5EF4-FFF2-40B4-BE49-F238E27FC236}">
                  <a16:creationId xmlns:a16="http://schemas.microsoft.com/office/drawing/2014/main" id="{BAAC31ED-B476-45A4-AA3F-DC5BF2FEF289}"/>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D0DE9A7-FEB7-410E-A456-3996C9EA3788}"/>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837CE4A-649E-495E-A0AA-9E2DC7B5A226}"/>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endParaRPr lang="en-US"/>
            </a:p>
          </p:txBody>
        </p:sp>
        <p:grpSp>
          <p:nvGrpSpPr>
            <p:cNvPr id="234" name="Graphic 6">
              <a:extLst>
                <a:ext uri="{FF2B5EF4-FFF2-40B4-BE49-F238E27FC236}">
                  <a16:creationId xmlns:a16="http://schemas.microsoft.com/office/drawing/2014/main" id="{174E8018-1F7F-48E1-A685-B02A34D04B7F}"/>
                </a:ext>
              </a:extLst>
            </p:cNvPr>
            <p:cNvGrpSpPr/>
            <p:nvPr/>
          </p:nvGrpSpPr>
          <p:grpSpPr>
            <a:xfrm>
              <a:off x="4358294" y="2860545"/>
              <a:ext cx="116413" cy="90655"/>
              <a:chOff x="4358294" y="2860545"/>
              <a:chExt cx="116413" cy="90655"/>
            </a:xfrm>
            <a:solidFill>
              <a:srgbClr val="FFFFFF"/>
            </a:solidFill>
          </p:grpSpPr>
          <p:sp>
            <p:nvSpPr>
              <p:cNvPr id="303" name="Freeform: Shape 302">
                <a:extLst>
                  <a:ext uri="{FF2B5EF4-FFF2-40B4-BE49-F238E27FC236}">
                    <a16:creationId xmlns:a16="http://schemas.microsoft.com/office/drawing/2014/main" id="{7C58385E-2EE5-4CB7-8E3F-CF4B4E210E2A}"/>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93AE8266-0469-4EF0-B432-D5E8A4639326}"/>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endParaRPr lang="en-US"/>
              </a:p>
            </p:txBody>
          </p:sp>
        </p:grpSp>
        <p:sp>
          <p:nvSpPr>
            <p:cNvPr id="235" name="Freeform: Shape 234">
              <a:extLst>
                <a:ext uri="{FF2B5EF4-FFF2-40B4-BE49-F238E27FC236}">
                  <a16:creationId xmlns:a16="http://schemas.microsoft.com/office/drawing/2014/main" id="{FFA2519A-2D3A-4E5F-99B2-23B6A38FE4B6}"/>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B5D73D0F-082D-4F5F-A9CD-CE2DFCECC82A}"/>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A441A6D4-4AB5-4495-B74D-DD91FFBDFAF6}"/>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C648499-A0CC-4F61-ACB6-5D5B5D7EAA6B}"/>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endParaRPr lang="en-US"/>
            </a:p>
          </p:txBody>
        </p:sp>
        <p:grpSp>
          <p:nvGrpSpPr>
            <p:cNvPr id="239" name="Graphic 6">
              <a:extLst>
                <a:ext uri="{FF2B5EF4-FFF2-40B4-BE49-F238E27FC236}">
                  <a16:creationId xmlns:a16="http://schemas.microsoft.com/office/drawing/2014/main" id="{60E96253-3166-4C54-BED9-0BE0C999BF5E}"/>
                </a:ext>
              </a:extLst>
            </p:cNvPr>
            <p:cNvGrpSpPr/>
            <p:nvPr/>
          </p:nvGrpSpPr>
          <p:grpSpPr>
            <a:xfrm>
              <a:off x="1956982" y="2138168"/>
              <a:ext cx="2095440" cy="635508"/>
              <a:chOff x="1956982" y="2138168"/>
              <a:chExt cx="2095440" cy="635508"/>
            </a:xfrm>
          </p:grpSpPr>
          <p:sp>
            <p:nvSpPr>
              <p:cNvPr id="240" name="Freeform: Shape 239">
                <a:extLst>
                  <a:ext uri="{FF2B5EF4-FFF2-40B4-BE49-F238E27FC236}">
                    <a16:creationId xmlns:a16="http://schemas.microsoft.com/office/drawing/2014/main" id="{84D53F90-6096-43C5-957D-D24782534044}"/>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366B52C-DB11-4D51-92FD-E1AAB8715EA0}"/>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94C44807-5385-4B21-B7E9-52B6FF0AD429}"/>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5F7B336-0DAD-42E7-BAF2-54B6D4359A26}"/>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28662A8F-92D3-4973-B878-1F524F1987B9}"/>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8701F3F-9284-47B1-84B8-C16EBAE3B037}"/>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9C4DF6C-63F6-4BB2-83BA-75F5D1F720B9}"/>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8951E3A-173D-4ED4-849E-B3E0977C6F5A}"/>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99DE9CCF-4799-4BB8-925B-CCAE0636C9D5}"/>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112D05F-680E-431F-83CC-82DB036867AF}"/>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2A0FE20A-14E2-45A5-B958-483986200B2D}"/>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0CDDE36-5377-4D78-AC7D-DDBA15CE7F5F}"/>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2F67AA82-18B7-49FD-844A-CC4011E2191C}"/>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1F0FE05B-389D-448A-9DBE-3AC8C2209545}"/>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0B08BEB-B22F-44C5-8D5E-646B674E39E9}"/>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FCDBA59-8FC1-408E-A58B-7E4E1733254B}"/>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43E851A8-E777-4F34-B17A-0D92120AE49E}"/>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5ABAD304-FF73-4B0C-83CD-B219095B0559}"/>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02B3CFAC-FF1A-428E-83B5-9529B008A1F6}"/>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A7B37CBA-FE60-4C26-BE40-A925A9DCBACE}"/>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0F207BA-A3DA-4CF2-ABFC-9C2542458F7E}"/>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83F7288-46FE-4F24-AD03-9A4D544A83FC}"/>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53B98F0-B8F1-4E2E-A725-FBC5740D3C6F}"/>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94FD206-00E8-4122-BA8B-9E76F256D6B5}"/>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5CBF152-9133-4AA5-A8CD-D14DDAA32961}"/>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07E3547-5AA0-4C3D-B32E-C9FF8F45D0E6}"/>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04AE1ED-A75E-4907-9CA6-21C3ADFA67CB}"/>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D13BD48-EBAB-4D49-9AAE-0345CEC90276}"/>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21DC048-ECD2-488E-8DF7-D6D8B2BE7F31}"/>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C04950E-D458-44BC-859E-E39BB5DE3658}"/>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84DF7010-F664-48CA-8A01-08676B3E9308}"/>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B0ADE7C-6902-462E-B595-772159505855}"/>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2C01617-F1DE-46A6-8B86-63E65B6160B2}"/>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0C5630D-A912-4F6F-9E44-45FA5B58A41D}"/>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1B29F766-32CE-4DE5-BB81-56BF7E0EDF56}"/>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7823C76D-3499-4243-97B2-BC4F19A102AC}"/>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14F7DEF8-1809-458D-9E8A-5342E23EA7E0}"/>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C26ED19-A923-458D-B3AC-D5CE73B52B51}"/>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20A2959-F2CF-4888-A4B4-848E72098F27}"/>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49C55A80-06ED-4FA2-B439-A73B402677D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33C855D-6F59-4646-A27F-BFC6055F5E9D}"/>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C19E0D94-5549-4D23-BCFB-FEDBAF3E30BF}"/>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16EEC09-48CF-4BA5-B418-630B144478BA}"/>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6015429-E219-46DB-95F7-245979008E72}"/>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C6E55CEF-0CC2-40BC-ACDD-2203FF640B75}"/>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398F0000-9C31-4DA4-A79D-5F1125D58529}"/>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5C76C5E4-D10E-454B-AB65-F091480C7BE4}"/>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BEBBCD11-C2FB-4173-A4A7-CD4E62C3AA8F}"/>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2274F0D-0B7D-45D9-85A7-A6F5C6AD9EF8}"/>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CCFC39E6-6BF0-4429-AFF0-FDF88F03C6A7}"/>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DBFC99A-877C-43F9-AE5E-C50BCD509652}"/>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B212A74C-1CCA-428C-9550-96244F8FABB4}"/>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3506F4CF-2461-405E-9D16-F94E800493E3}"/>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08A4CB80-027B-4DEE-A7E6-0F7C213ABFD7}"/>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7BB2139-F01E-4016-9CB9-3709817271BE}"/>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94995162-6C56-4771-BF83-0AFBB6D24EED}"/>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1E4E1907-00CB-4D3D-AFAE-E19AA1A46EF4}"/>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C3370339-E723-409A-9EFB-7DB3B1F26656}"/>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9EC3F776-C740-4887-8BCD-8C80B11187F7}"/>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18E22C91-50B8-4888-B34D-55BC752F1E3B}"/>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DAFBE1A-6E77-4CB3-8937-EB81EA72946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C0F527E1-57A2-4DBA-91A8-CD988038D160}"/>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03BCD45-1819-4174-9308-9F8389ED5A95}"/>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endParaRPr lang="en-US"/>
              </a:p>
            </p:txBody>
          </p:sp>
        </p:grpSp>
      </p:grpSp>
      <p:sp>
        <p:nvSpPr>
          <p:cNvPr id="3" name="TextBox 2">
            <a:extLst>
              <a:ext uri="{FF2B5EF4-FFF2-40B4-BE49-F238E27FC236}">
                <a16:creationId xmlns:a16="http://schemas.microsoft.com/office/drawing/2014/main" id="{9645FBD0-F975-03D7-19E5-262A691F5FB4}"/>
              </a:ext>
            </a:extLst>
          </p:cNvPr>
          <p:cNvSpPr txBox="1"/>
          <p:nvPr userDrawn="1"/>
        </p:nvSpPr>
        <p:spPr>
          <a:xfrm>
            <a:off x="2220867" y="267139"/>
            <a:ext cx="2793569" cy="261610"/>
          </a:xfrm>
          <a:prstGeom prst="rect">
            <a:avLst/>
          </a:prstGeom>
          <a:noFill/>
        </p:spPr>
        <p:txBody>
          <a:bodyPr wrap="square" lIns="91440" tIns="45720" rIns="91440" bIns="45720" rtlCol="0" anchor="t">
            <a:spAutoFit/>
          </a:bodyPr>
          <a:lstStyle/>
          <a:p>
            <a:r>
              <a:rPr lang="en-US" sz="1100" b="1" cap="all">
                <a:solidFill>
                  <a:schemeClr val="bg1"/>
                </a:solidFill>
                <a:latin typeface="Arial Black" panose="020B0A04020102020204" pitchFamily="34" charset="0"/>
                <a:cs typeface="Arial"/>
              </a:rPr>
              <a:t>Prioritization: </a:t>
            </a:r>
            <a:r>
              <a:rPr lang="en-US" sz="1100" cap="all">
                <a:solidFill>
                  <a:schemeClr val="bg1"/>
                </a:solidFill>
                <a:latin typeface="Arial Nova" panose="020B0504020202020204" pitchFamily="34" charset="0"/>
                <a:cs typeface="Arial"/>
              </a:rPr>
              <a:t>Updating SMS</a:t>
            </a:r>
          </a:p>
        </p:txBody>
      </p:sp>
    </p:spTree>
    <p:extLst>
      <p:ext uri="{BB962C8B-B14F-4D97-AF65-F5344CB8AC3E}">
        <p14:creationId xmlns:p14="http://schemas.microsoft.com/office/powerpoint/2010/main" val="103874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8A5A-21FA-1042-BF24-94848534C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6B6AD6-F8BF-A043-B105-F0E2C48971B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2123E-4142-D544-8DAE-069C25F2D070}"/>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5" name="Footer Placeholder 4">
            <a:extLst>
              <a:ext uri="{FF2B5EF4-FFF2-40B4-BE49-F238E27FC236}">
                <a16:creationId xmlns:a16="http://schemas.microsoft.com/office/drawing/2014/main" id="{9CCC3C86-CBE2-314C-834D-A9FF6A34C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324261-3AE4-5843-9FF4-A8E49271AD29}"/>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274253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FF34-5950-1A49-9E6C-1661597D98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9DD96D-22D2-5A4E-8A72-4B11FAF4A9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16EBAC-CECB-1D42-AA0C-24DA1332A7F5}"/>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5" name="Footer Placeholder 4">
            <a:extLst>
              <a:ext uri="{FF2B5EF4-FFF2-40B4-BE49-F238E27FC236}">
                <a16:creationId xmlns:a16="http://schemas.microsoft.com/office/drawing/2014/main" id="{4479C186-54A9-AE4B-9972-FD1ECF9CAD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215B3E-5730-FB4F-BCF4-35491E9FEB3F}"/>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177878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4EAB-A0AB-5F4A-AE62-EB2F97C8A5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7C30FC3-A703-074E-99DD-4A5786322966}"/>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ED668-A586-164F-8975-C3CBAA755CC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79A3BB-0522-554B-B89C-34F990129356}"/>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6" name="Footer Placeholder 5">
            <a:extLst>
              <a:ext uri="{FF2B5EF4-FFF2-40B4-BE49-F238E27FC236}">
                <a16:creationId xmlns:a16="http://schemas.microsoft.com/office/drawing/2014/main" id="{71D65F80-C7ED-A64E-9DED-43A94A0669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8D987E-EFBB-D149-8556-87ECF4EDD6BE}"/>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324050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9109-3309-C847-998A-E94B375B7D5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73DD2F5-A721-2F4F-A946-0D3860E450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E3001B-2675-FC45-9376-F2DD4A7B020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24D65-E56F-7D4C-87A8-C4542CC2798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EAFC74-3202-564E-BDAE-60CDF75EF98B}"/>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FE3C8-416F-F14F-9D2C-77B23B790486}"/>
              </a:ext>
            </a:extLst>
          </p:cNvPr>
          <p:cNvSpPr>
            <a:spLocks noGrp="1"/>
          </p:cNvSpPr>
          <p:nvPr>
            <p:ph type="dt" sz="half" idx="10"/>
          </p:nvPr>
        </p:nvSpPr>
        <p:spPr>
          <a:xfrm>
            <a:off x="838200" y="6356350"/>
            <a:ext cx="2743200" cy="365125"/>
          </a:xfrm>
          <a:prstGeom prst="rect">
            <a:avLst/>
          </a:prstGeom>
        </p:spPr>
        <p:txBody>
          <a:bodyPr/>
          <a:lstStyle/>
          <a:p>
            <a:fld id="{DC74232E-ABE2-324F-B2A2-291AC8011BE2}" type="datetimeFigureOut">
              <a:rPr lang="en-US" smtClean="0"/>
              <a:t>2/18/2026</a:t>
            </a:fld>
            <a:endParaRPr lang="en-US"/>
          </a:p>
        </p:txBody>
      </p:sp>
      <p:sp>
        <p:nvSpPr>
          <p:cNvPr id="8" name="Footer Placeholder 7">
            <a:extLst>
              <a:ext uri="{FF2B5EF4-FFF2-40B4-BE49-F238E27FC236}">
                <a16:creationId xmlns:a16="http://schemas.microsoft.com/office/drawing/2014/main" id="{CB1BB97B-96ED-9A4F-8B59-C882DD234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E134E8-92F5-944F-9C6B-D1C04147A39F}"/>
              </a:ext>
            </a:extLst>
          </p:cNvPr>
          <p:cNvSpPr>
            <a:spLocks noGrp="1"/>
          </p:cNvSpPr>
          <p:nvPr>
            <p:ph type="sldNum" sz="quarter" idx="12"/>
          </p:nvPr>
        </p:nvSpPr>
        <p:spPr>
          <a:xfrm>
            <a:off x="8610600" y="6356350"/>
            <a:ext cx="2743200" cy="365125"/>
          </a:xfrm>
          <a:prstGeom prst="rect">
            <a:avLst/>
          </a:prstGeom>
        </p:spPr>
        <p:txBody>
          <a:bodyPr/>
          <a:lstStyle/>
          <a:p>
            <a:fld id="{1193EB7D-0AF5-834B-9200-D49ED592A606}" type="slidenum">
              <a:rPr lang="en-US" smtClean="0"/>
              <a:t>‹#›</a:t>
            </a:fld>
            <a:endParaRPr lang="en-US"/>
          </a:p>
        </p:txBody>
      </p:sp>
    </p:spTree>
    <p:extLst>
      <p:ext uri="{BB962C8B-B14F-4D97-AF65-F5344CB8AC3E}">
        <p14:creationId xmlns:p14="http://schemas.microsoft.com/office/powerpoint/2010/main" val="1158710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C9A0F-32E3-CD4E-9235-67671CFA6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DFDCE-1DBF-E84D-8C24-108FB148B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6C5C1452-4FDA-C847-B4A3-CDDD49A5B1D2}"/>
              </a:ext>
            </a:extLst>
          </p:cNvPr>
          <p:cNvSpPr txBox="1">
            <a:spLocks/>
          </p:cNvSpPr>
          <p:nvPr userDrawn="1"/>
        </p:nvSpPr>
        <p:spPr>
          <a:xfrm>
            <a:off x="10134600" y="6553200"/>
            <a:ext cx="1823888" cy="152400"/>
          </a:xfrm>
          <a:prstGeom prst="rect">
            <a:avLst/>
          </a:prstGeom>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65FE864-16CE-FE4A-A993-B49BF4C82E26}" type="slidenum">
              <a:rPr lang="en-US" sz="800" baseline="0" smtClean="0">
                <a:solidFill>
                  <a:schemeClr val="tx2"/>
                </a:solidFill>
                <a:latin typeface="whitney book" charset="0"/>
                <a:cs typeface="Arial"/>
              </a:rPr>
              <a:pPr algn="r"/>
              <a:t>‹#›</a:t>
            </a:fld>
            <a:endParaRPr lang="en-US" sz="800" baseline="0">
              <a:solidFill>
                <a:schemeClr val="tx2"/>
              </a:solidFill>
              <a:latin typeface="whitney book" charset="0"/>
              <a:cs typeface="Arial"/>
            </a:endParaRPr>
          </a:p>
        </p:txBody>
      </p:sp>
    </p:spTree>
    <p:extLst>
      <p:ext uri="{BB962C8B-B14F-4D97-AF65-F5344CB8AC3E}">
        <p14:creationId xmlns:p14="http://schemas.microsoft.com/office/powerpoint/2010/main" val="3981055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A50C1-1106-9441-8A8F-B8F35F1736F2}"/>
              </a:ext>
            </a:extLst>
          </p:cNvPr>
          <p:cNvSpPr>
            <a:spLocks noGrp="1"/>
          </p:cNvSpPr>
          <p:nvPr>
            <p:ph type="title"/>
          </p:nvPr>
        </p:nvSpPr>
        <p:spPr>
          <a:xfrm>
            <a:off x="457199" y="174625"/>
            <a:ext cx="11277601" cy="868984"/>
          </a:xfrm>
          <a:prstGeom prst="rect">
            <a:avLst/>
          </a:prstGeom>
        </p:spPr>
        <p:txBody>
          <a:bodyPr vert="horz" lIns="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193E2E-96D7-A64C-8153-9475D6B3A900}"/>
              </a:ext>
            </a:extLst>
          </p:cNvPr>
          <p:cNvSpPr>
            <a:spLocks noGrp="1"/>
          </p:cNvSpPr>
          <p:nvPr>
            <p:ph type="body" idx="1"/>
          </p:nvPr>
        </p:nvSpPr>
        <p:spPr>
          <a:xfrm>
            <a:off x="457200" y="1343441"/>
            <a:ext cx="11277600" cy="48732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A3C0D2D-261A-8C4B-BD78-A6F2C67E354A}"/>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B9E95-7467-304E-9F41-84779381ADD1}" type="slidenum">
              <a:rPr lang="en-US" smtClean="0"/>
              <a:t>‹#›</a:t>
            </a:fld>
            <a:endParaRPr lang="en-US"/>
          </a:p>
        </p:txBody>
      </p:sp>
      <p:cxnSp>
        <p:nvCxnSpPr>
          <p:cNvPr id="7" name="Straight Connector 6">
            <a:extLst>
              <a:ext uri="{FF2B5EF4-FFF2-40B4-BE49-F238E27FC236}">
                <a16:creationId xmlns:a16="http://schemas.microsoft.com/office/drawing/2014/main" id="{8D0A7EA4-4FDB-B140-A016-F68C59ED3BF7}"/>
              </a:ext>
            </a:extLst>
          </p:cNvPr>
          <p:cNvCxnSpPr>
            <a:cxnSpLocks/>
          </p:cNvCxnSpPr>
          <p:nvPr userDrawn="1"/>
        </p:nvCxnSpPr>
        <p:spPr>
          <a:xfrm>
            <a:off x="457200" y="1080732"/>
            <a:ext cx="11277600" cy="0"/>
          </a:xfrm>
          <a:prstGeom prst="line">
            <a:avLst/>
          </a:prstGeom>
          <a:ln w="63500" cmpd="sng">
            <a:solidFill>
              <a:srgbClr val="F1B01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2684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i="0" kern="1200">
          <a:solidFill>
            <a:srgbClr val="001647"/>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1647"/>
        </a:buClr>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rgbClr val="414244"/>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ederalregister.gov/documents/2024/12/04/2024-28377/crash-preventability-determination-progra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csa.fmcsa.dot.gov/prioritizationprevie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csa-dev.fmcsa.dot.gov/PrioritizationPreview/resources/demo/story.html" TargetMode="External"/><Relationship Id="rId5" Type="http://schemas.openxmlformats.org/officeDocument/2006/relationships/image" Target="../media/image22.png"/><Relationship Id="rId4" Type="http://schemas.openxmlformats.org/officeDocument/2006/relationships/hyperlink" Target="https://csa.fmcsa.dot.gov/PrioritizationPreview/resources/demo/story.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csa.fmcsa.dot.gov/prioritizationpreview" TargetMode="External"/><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s://csa.fmcsa.dot.gov/safetyplanner/"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D36A3-8001-694F-8112-6D9A2A8BC7DE}"/>
              </a:ext>
            </a:extLst>
          </p:cNvPr>
          <p:cNvPicPr>
            <a:picLocks noChangeAspect="1"/>
          </p:cNvPicPr>
          <p:nvPr/>
        </p:nvPicPr>
        <p:blipFill rotWithShape="1">
          <a:blip r:embed="rId3"/>
          <a:srcRect l="12485"/>
          <a:stretch/>
        </p:blipFill>
        <p:spPr>
          <a:xfrm>
            <a:off x="0" y="0"/>
            <a:ext cx="12192000" cy="6908800"/>
          </a:xfrm>
          <a:prstGeom prst="rect">
            <a:avLst/>
          </a:prstGeom>
          <a:ln>
            <a:solidFill>
              <a:schemeClr val="bg1">
                <a:alpha val="41000"/>
              </a:schemeClr>
            </a:solidFill>
          </a:ln>
        </p:spPr>
      </p:pic>
      <p:pic>
        <p:nvPicPr>
          <p:cNvPr id="5" name="Picture 4">
            <a:extLst>
              <a:ext uri="{FF2B5EF4-FFF2-40B4-BE49-F238E27FC236}">
                <a16:creationId xmlns:a16="http://schemas.microsoft.com/office/drawing/2014/main" id="{9BBF4E21-D778-4144-8770-E2AD8D1E7650}"/>
              </a:ext>
            </a:extLst>
          </p:cNvPr>
          <p:cNvPicPr>
            <a:picLocks noChangeAspect="1"/>
          </p:cNvPicPr>
          <p:nvPr/>
        </p:nvPicPr>
        <p:blipFill>
          <a:blip r:embed="rId4"/>
          <a:stretch>
            <a:fillRect/>
          </a:stretch>
        </p:blipFill>
        <p:spPr>
          <a:xfrm>
            <a:off x="7662158" y="681567"/>
            <a:ext cx="3886376" cy="1113366"/>
          </a:xfrm>
          <a:prstGeom prst="rect">
            <a:avLst/>
          </a:prstGeom>
        </p:spPr>
      </p:pic>
      <p:sp>
        <p:nvSpPr>
          <p:cNvPr id="8" name="Rectangle 7">
            <a:extLst>
              <a:ext uri="{FF2B5EF4-FFF2-40B4-BE49-F238E27FC236}">
                <a16:creationId xmlns:a16="http://schemas.microsoft.com/office/drawing/2014/main" id="{6A07D917-9EB9-9F44-BD52-D312FC09C2A6}"/>
              </a:ext>
            </a:extLst>
          </p:cNvPr>
          <p:cNvSpPr/>
          <p:nvPr/>
        </p:nvSpPr>
        <p:spPr>
          <a:xfrm>
            <a:off x="0" y="4331278"/>
            <a:ext cx="12192000" cy="1718540"/>
          </a:xfrm>
          <a:prstGeom prst="rect">
            <a:avLst/>
          </a:prstGeom>
          <a:solidFill>
            <a:srgbClr val="0070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ECFCFCDA-90BE-438A-A1C2-2226DE108196}"/>
              </a:ext>
            </a:extLst>
          </p:cNvPr>
          <p:cNvGrpSpPr/>
          <p:nvPr/>
        </p:nvGrpSpPr>
        <p:grpSpPr>
          <a:xfrm>
            <a:off x="876201" y="4322983"/>
            <a:ext cx="3326873" cy="1557354"/>
            <a:chOff x="1518720" y="1859276"/>
            <a:chExt cx="3326873" cy="1557354"/>
          </a:xfrm>
        </p:grpSpPr>
        <p:grpSp>
          <p:nvGrpSpPr>
            <p:cNvPr id="6" name="Graphic 6">
              <a:extLst>
                <a:ext uri="{FF2B5EF4-FFF2-40B4-BE49-F238E27FC236}">
                  <a16:creationId xmlns:a16="http://schemas.microsoft.com/office/drawing/2014/main" id="{2A60F6A2-B7C7-4D4A-BDC7-68FEFE9D392E}"/>
                </a:ext>
              </a:extLst>
            </p:cNvPr>
            <p:cNvGrpSpPr/>
            <p:nvPr/>
          </p:nvGrpSpPr>
          <p:grpSpPr>
            <a:xfrm>
              <a:off x="1518720" y="1859276"/>
              <a:ext cx="3326873" cy="1557354"/>
              <a:chOff x="1518720" y="1859276"/>
              <a:chExt cx="3326873" cy="1557354"/>
            </a:xfrm>
          </p:grpSpPr>
          <p:sp>
            <p:nvSpPr>
              <p:cNvPr id="9" name="Freeform: Shape 8">
                <a:extLst>
                  <a:ext uri="{FF2B5EF4-FFF2-40B4-BE49-F238E27FC236}">
                    <a16:creationId xmlns:a16="http://schemas.microsoft.com/office/drawing/2014/main" id="{38BF6CC4-BC28-45DB-8F68-BDDCAED4E28D}"/>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AD3FEA1-9DE5-473F-8DF1-0303D241DD6B}"/>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71B77D6-EE9F-4802-B415-BB6A374602FC}"/>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8CA515C-9E74-460B-8DE6-07241A174660}"/>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F0B9D61-A831-4A9F-A99C-30B665A7E5DA}"/>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998BA63F-20F6-4518-8BEF-DD1F7A34FEB2}"/>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AB0832A-263C-462B-9249-A92CEFAAF7CE}"/>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6">
              <a:extLst>
                <a:ext uri="{FF2B5EF4-FFF2-40B4-BE49-F238E27FC236}">
                  <a16:creationId xmlns:a16="http://schemas.microsoft.com/office/drawing/2014/main" id="{FFBC9754-DE5A-4CCC-A518-D47CB44D52AB}"/>
                </a:ext>
              </a:extLst>
            </p:cNvPr>
            <p:cNvGrpSpPr/>
            <p:nvPr/>
          </p:nvGrpSpPr>
          <p:grpSpPr>
            <a:xfrm>
              <a:off x="2520788" y="2853687"/>
              <a:ext cx="849132" cy="97513"/>
              <a:chOff x="2520788" y="2853687"/>
              <a:chExt cx="849132" cy="97513"/>
            </a:xfrm>
            <a:solidFill>
              <a:srgbClr val="FFFFFF"/>
            </a:solidFill>
          </p:grpSpPr>
          <p:sp>
            <p:nvSpPr>
              <p:cNvPr id="17" name="Freeform: Shape 16">
                <a:extLst>
                  <a:ext uri="{FF2B5EF4-FFF2-40B4-BE49-F238E27FC236}">
                    <a16:creationId xmlns:a16="http://schemas.microsoft.com/office/drawing/2014/main" id="{210FB75E-A926-4CA5-AFEA-019B261322E7}"/>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7CBC577-795C-4B8B-9CAE-C0628BB4CDE7}"/>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E347A62-6F3B-4594-B6B2-106A6A987DCE}"/>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0B35A0F-90B3-4744-ABED-4F346B5AD293}"/>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72AEE33-B7D5-42A2-AD2F-0FDE37D231EB}"/>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D93D8BD-E9E3-482F-9FD3-9BEC02EA96F7}"/>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1502068-914D-4CF3-B0B7-6532C45BDD6C}"/>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4A3BFE4-9EBF-43A5-937D-E6EEB7411331}"/>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F290432-F509-40AD-B055-88A038C59F32}"/>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D4BBAA1-A92B-4677-A83F-D85D40149664}"/>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7969D753-8123-43BD-AFDB-37C5665ADBB8}"/>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aphic 6">
              <a:extLst>
                <a:ext uri="{FF2B5EF4-FFF2-40B4-BE49-F238E27FC236}">
                  <a16:creationId xmlns:a16="http://schemas.microsoft.com/office/drawing/2014/main" id="{429884C9-B30E-4560-9079-C46E6DCDF28A}"/>
                </a:ext>
              </a:extLst>
            </p:cNvPr>
            <p:cNvGrpSpPr/>
            <p:nvPr/>
          </p:nvGrpSpPr>
          <p:grpSpPr>
            <a:xfrm>
              <a:off x="3634705" y="2853687"/>
              <a:ext cx="579784" cy="80618"/>
              <a:chOff x="3634705" y="2853687"/>
              <a:chExt cx="579784" cy="80618"/>
            </a:xfrm>
            <a:solidFill>
              <a:srgbClr val="FFFFFF"/>
            </a:solidFill>
          </p:grpSpPr>
          <p:sp>
            <p:nvSpPr>
              <p:cNvPr id="29" name="Freeform: Shape 28">
                <a:extLst>
                  <a:ext uri="{FF2B5EF4-FFF2-40B4-BE49-F238E27FC236}">
                    <a16:creationId xmlns:a16="http://schemas.microsoft.com/office/drawing/2014/main" id="{4E44EC22-2419-4696-B158-20905751242F}"/>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ED5F72-65C6-46CB-A68B-903E239B021E}"/>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A5A8136-6B02-4E0A-A0F3-1949F9FB9BC8}"/>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673B1B62-0542-4C13-B259-B60D6722C1D0}"/>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2726B-B024-48A5-9FEA-C6305A39E873}"/>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9373D844-5148-4962-9BA7-F5D324BFFC04}"/>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9F268018-DE13-4902-8BA1-E045EEDE1B6B}"/>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72A34155-60BD-4BB3-AD9A-B3F5F0099501}"/>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1" name="Freeform: Shape 100">
              <a:extLst>
                <a:ext uri="{FF2B5EF4-FFF2-40B4-BE49-F238E27FC236}">
                  <a16:creationId xmlns:a16="http://schemas.microsoft.com/office/drawing/2014/main" id="{9E2F0782-A50A-4ABE-BBD8-B5886BAAF68B}"/>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CFE7F41-EF79-4042-B916-5AC15BCE50B4}"/>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60834268-80E6-4E3E-8F53-42659BB27E9A}"/>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4" name="Graphic 6">
              <a:extLst>
                <a:ext uri="{FF2B5EF4-FFF2-40B4-BE49-F238E27FC236}">
                  <a16:creationId xmlns:a16="http://schemas.microsoft.com/office/drawing/2014/main" id="{EB6CDC1F-94D8-415E-A950-780D493B06B0}"/>
                </a:ext>
              </a:extLst>
            </p:cNvPr>
            <p:cNvGrpSpPr/>
            <p:nvPr/>
          </p:nvGrpSpPr>
          <p:grpSpPr>
            <a:xfrm>
              <a:off x="4358294" y="2860545"/>
              <a:ext cx="116413" cy="90655"/>
              <a:chOff x="4358294" y="2860545"/>
              <a:chExt cx="116413" cy="90655"/>
            </a:xfrm>
            <a:solidFill>
              <a:srgbClr val="FFFFFF"/>
            </a:solidFill>
          </p:grpSpPr>
          <p:sp>
            <p:nvSpPr>
              <p:cNvPr id="105" name="Freeform: Shape 104">
                <a:extLst>
                  <a:ext uri="{FF2B5EF4-FFF2-40B4-BE49-F238E27FC236}">
                    <a16:creationId xmlns:a16="http://schemas.microsoft.com/office/drawing/2014/main" id="{6631FCFF-BA0A-474D-8EC8-38AA1F5A9AA2}"/>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BF2CBD4-0207-4F3A-A5EC-D594862B0AD6}"/>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7" name="Freeform: Shape 106">
              <a:extLst>
                <a:ext uri="{FF2B5EF4-FFF2-40B4-BE49-F238E27FC236}">
                  <a16:creationId xmlns:a16="http://schemas.microsoft.com/office/drawing/2014/main" id="{26CDDF5E-5D06-474A-AC97-ADC91050AB6E}"/>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8FCBD03-6089-4799-88D2-58DB1C201138}"/>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555841FA-6C2A-4F53-B12F-AA5E227B316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2C63DB3-5581-4E99-BAC5-C4D57BFB15CE}"/>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1" name="Graphic 6">
              <a:extLst>
                <a:ext uri="{FF2B5EF4-FFF2-40B4-BE49-F238E27FC236}">
                  <a16:creationId xmlns:a16="http://schemas.microsoft.com/office/drawing/2014/main" id="{02B2EEB2-334D-448C-9B4C-A68CEBF36DE4}"/>
                </a:ext>
              </a:extLst>
            </p:cNvPr>
            <p:cNvGrpSpPr/>
            <p:nvPr/>
          </p:nvGrpSpPr>
          <p:grpSpPr>
            <a:xfrm>
              <a:off x="1956982" y="2138168"/>
              <a:ext cx="2095440" cy="635508"/>
              <a:chOff x="1956982" y="2138168"/>
              <a:chExt cx="2095440" cy="635508"/>
            </a:xfrm>
          </p:grpSpPr>
          <p:sp>
            <p:nvSpPr>
              <p:cNvPr id="112" name="Freeform: Shape 111">
                <a:extLst>
                  <a:ext uri="{FF2B5EF4-FFF2-40B4-BE49-F238E27FC236}">
                    <a16:creationId xmlns:a16="http://schemas.microsoft.com/office/drawing/2014/main" id="{C481967B-D991-4F72-9BCE-4BCFFA99F540}"/>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BACA061-B93B-4F48-80D8-FBED301E2235}"/>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B1232AAB-E85E-453A-A00E-090FD8263E9D}"/>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0328D2FD-0C7C-4F23-9EB2-EB44BE6E4D8C}"/>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B4152DC4-3856-483C-B2AF-3DD52FEF8458}"/>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CB7D2D26-33DC-4340-A7E5-0C681E78C874}"/>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20CB962-018B-46E0-AD34-21CEA88ADF60}"/>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D955B67-6BCA-435F-9313-977FDDFC0420}"/>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6B06F6E-A535-41CA-A80C-A2B84318B57E}"/>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89D1E18A-37D7-4282-BE18-E29204FF7FF4}"/>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87E1C875-C9C1-46C5-A7AE-AC43CF8CFE57}"/>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75100DA5-D349-40F3-8CEE-0FC12921047B}"/>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DED44431-DF82-4B88-AB34-3D1AE288AD59}"/>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78CE71C8-E63D-4610-B65A-188FBF65BD34}"/>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99A935CF-7478-44E0-B8C0-5E9784A92AFD}"/>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03C9C34B-6C50-4B95-A486-9D8587A5BCFD}"/>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DC836746-67FC-433A-ACD5-48EA3C0DFCB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AF924C8B-4D1D-4C32-968A-88D71D6E08E7}"/>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84E3EA5-2F1E-48CB-8CAD-70C64BFE66FC}"/>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ED1914F-43AB-4DE8-9BD7-97F9FB872154}"/>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DF4F2614-1722-4EAC-947C-222F2114C78F}"/>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DABD35B4-34CA-4BBC-8FFF-4807BD98EF9C}"/>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4FC45ADA-529E-42CD-847F-4D23B7CDA2A1}"/>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1FA78664-3B84-475D-ABEB-C1338DC1A3BC}"/>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60DB9087-F130-477A-8588-EB341D1E0105}"/>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31D893D-BC68-4E8F-800E-D7EBCD9220F7}"/>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42E36F50-84BC-49F9-9E5E-9A1B828C5CC0}"/>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9C5DBB65-17E1-4E3C-91CF-8E9E0A42AF86}"/>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8DD395F9-2BA8-4FC4-A2BE-2D356639DC67}"/>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EEAC26E0-5056-4721-8DA7-BC8644B4589B}"/>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15A92E4-720B-4711-BF2A-294E5021142F}"/>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EBB733A-E85E-4B9C-900A-683991E7B2B2}"/>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6753555-0BD1-47A1-A06F-151EB023F0F8}"/>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C8AEC2E-3B32-492F-B1A8-6075C729F180}"/>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9144ABF4-124D-4CDF-A472-B64471C095E7}"/>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C2192BD6-A391-416A-A78C-878BDB34CA16}"/>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BAC8932A-E9C4-4897-8E20-DB0A3CB05F59}"/>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2B9C86D7-097F-4FE9-BFD0-C92DB1834D23}"/>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71312B7A-C39F-41A7-AF1B-25F006F2FFFF}"/>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6FF56B7-00CF-4A32-8AEB-BB40A4B8EA79}"/>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691FE243-C060-4FC0-BAAB-74D1C1EED954}"/>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64EEBFF1-F940-43CF-BFA3-98B4E5C4ED36}"/>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EAAF7DF9-D6CD-4020-8F32-C2609F078E4E}"/>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B7FB07FD-A883-4D8D-9827-F0677E851085}"/>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88CE19A9-846A-4E47-A183-961941D2AC09}"/>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7040614F-9288-491E-B610-EF99E2EA1707}"/>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DD751D0C-54E6-443F-A9B5-EF95F4D8CF45}"/>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AA5BE0DF-91E9-46D2-8187-639076F988BD}"/>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59FCC84D-0B66-42D6-A3B7-BCB9242F82AE}"/>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A352EBA-7B6E-4BE4-98FF-B47F890FE8E5}"/>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D8CF28CD-FA2E-496A-855A-4DB0A73B4951}"/>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09DB9047-6908-48A3-A614-DE5CA0619807}"/>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85A18A3A-E129-4F15-BCAE-69B6A45E5C94}"/>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E7224DF0-5237-4D88-8F45-A0A9CD375681}"/>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BCE4B31-6503-4CEB-9037-DCA219D8B981}"/>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73578836-0B82-44DE-8E3A-555C275BB0A1}"/>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0325FBE0-A6CF-4593-AA15-D7630E6B1922}"/>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F3895E5E-E0EB-4F24-8231-7C62FC0DA826}"/>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E99CC7D9-D592-47AD-8B36-1C49C135C2BF}"/>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E16A9971-D467-4C75-81A8-A04B4D44AFE9}"/>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1381109-3AAE-46F2-996C-BBDB3C39D191}"/>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8CE7A6EF-0932-4C89-BE01-998D8933F4DD}"/>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F11D8B16-5EBE-46DF-8BD0-712AA9445FD2}"/>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9" name="TextBox 178">
            <a:extLst>
              <a:ext uri="{FF2B5EF4-FFF2-40B4-BE49-F238E27FC236}">
                <a16:creationId xmlns:a16="http://schemas.microsoft.com/office/drawing/2014/main" id="{0CE29993-C17D-4C4D-ADE9-E6A4DE0CF5C2}"/>
              </a:ext>
            </a:extLst>
          </p:cNvPr>
          <p:cNvSpPr txBox="1"/>
          <p:nvPr/>
        </p:nvSpPr>
        <p:spPr>
          <a:xfrm>
            <a:off x="4551212" y="5077902"/>
            <a:ext cx="6377143"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Arial"/>
              </a:rPr>
              <a:t>Presentation to </a:t>
            </a:r>
            <a:r>
              <a:rPr kumimoji="0" lang="en-US" sz="2000" b="0" i="0" u="none" strike="noStrike" kern="1200" cap="none" spc="0" normalizeH="0" baseline="0" noProof="0" dirty="0">
                <a:ln>
                  <a:noFill/>
                </a:ln>
                <a:solidFill>
                  <a:schemeClr val="bg1"/>
                </a:solidFill>
                <a:effectLst/>
                <a:uLnTx/>
                <a:uFillTx/>
                <a:latin typeface="Arial"/>
                <a:ea typeface="+mn-ea"/>
                <a:cs typeface="Arial"/>
              </a:rPr>
              <a:t>APA Winter Conference 2026</a:t>
            </a:r>
            <a:endParaRPr kumimoji="0" lang="en-US" sz="2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Arial"/>
                <a:cs typeface="Arial"/>
              </a:rPr>
              <a:t>February 19, 2026</a:t>
            </a: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
        <p:nvSpPr>
          <p:cNvPr id="176" name="TextBox 175">
            <a:extLst>
              <a:ext uri="{FF2B5EF4-FFF2-40B4-BE49-F238E27FC236}">
                <a16:creationId xmlns:a16="http://schemas.microsoft.com/office/drawing/2014/main" id="{208F0BC9-7F33-91D7-42C5-C00D61835B6C}"/>
              </a:ext>
            </a:extLst>
          </p:cNvPr>
          <p:cNvSpPr txBox="1"/>
          <p:nvPr/>
        </p:nvSpPr>
        <p:spPr>
          <a:xfrm>
            <a:off x="4551212" y="4573861"/>
            <a:ext cx="7668180"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a:ln>
                  <a:noFill/>
                </a:ln>
                <a:solidFill>
                  <a:prstClr val="white"/>
                </a:solidFill>
                <a:effectLst/>
                <a:uLnTx/>
                <a:uFillTx/>
                <a:latin typeface="Arial Black" panose="020B0A04020102020204" pitchFamily="34" charset="0"/>
                <a:ea typeface="+mn-ea"/>
                <a:cs typeface="Arial"/>
              </a:rPr>
              <a:t>Prioritization: </a:t>
            </a:r>
            <a:r>
              <a:rPr kumimoji="0" lang="en-US" sz="3200" b="0" i="0" u="none" strike="noStrike" kern="1200" cap="all" spc="0" normalizeH="0" baseline="0" noProof="0">
                <a:ln>
                  <a:noFill/>
                </a:ln>
                <a:solidFill>
                  <a:prstClr val="white"/>
                </a:solidFill>
                <a:effectLst/>
                <a:uLnTx/>
                <a:uFillTx/>
                <a:latin typeface="Arial Nova" panose="020B0504020202020204" pitchFamily="34" charset="0"/>
                <a:ea typeface="+mn-ea"/>
                <a:cs typeface="Arial"/>
              </a:rPr>
              <a:t>Updating SMS</a:t>
            </a:r>
          </a:p>
        </p:txBody>
      </p:sp>
    </p:spTree>
    <p:extLst>
      <p:ext uri="{BB962C8B-B14F-4D97-AF65-F5344CB8AC3E}">
        <p14:creationId xmlns:p14="http://schemas.microsoft.com/office/powerpoint/2010/main" val="7938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5B96D9-3EDD-C1DE-CCBE-3E4A966AF3D4}"/>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Improved Intervention Thresholds</a:t>
            </a:r>
          </a:p>
        </p:txBody>
      </p:sp>
      <p:sp>
        <p:nvSpPr>
          <p:cNvPr id="5" name="Text Placeholder 4">
            <a:extLst>
              <a:ext uri="{FF2B5EF4-FFF2-40B4-BE49-F238E27FC236}">
                <a16:creationId xmlns:a16="http://schemas.microsoft.com/office/drawing/2014/main" id="{E2722459-A24F-4206-054B-E80462F4F648}"/>
              </a:ext>
            </a:extLst>
          </p:cNvPr>
          <p:cNvSpPr>
            <a:spLocks noGrp="1"/>
          </p:cNvSpPr>
          <p:nvPr>
            <p:ph type="body" sz="quarter" idx="12"/>
          </p:nvPr>
        </p:nvSpPr>
        <p:spPr>
          <a:xfrm>
            <a:off x="4791073" y="2675857"/>
            <a:ext cx="6305551" cy="2277144"/>
          </a:xfrm>
        </p:spPr>
        <p:txBody>
          <a:bodyPr>
            <a:normAutofit lnSpcReduction="10000"/>
          </a:bodyPr>
          <a:lstStyle/>
          <a:p>
            <a:r>
              <a:rPr lang="en-US" dirty="0">
                <a:latin typeface="Arial" panose="020B0604020202020204" pitchFamily="34" charset="0"/>
                <a:cs typeface="Arial" panose="020B0604020202020204" pitchFamily="34" charset="0"/>
              </a:rPr>
              <a:t>Driver Fitness:</a:t>
            </a:r>
          </a:p>
          <a:p>
            <a:pPr lvl="1"/>
            <a:r>
              <a:rPr lang="en-US" sz="1800" dirty="0">
                <a:latin typeface="Arial" panose="020B0604020202020204" pitchFamily="34" charset="0"/>
                <a:cs typeface="Arial" panose="020B0604020202020204" pitchFamily="34" charset="0"/>
              </a:rPr>
              <a:t>90% (from 80%) for general carriers</a:t>
            </a:r>
          </a:p>
          <a:p>
            <a:pPr lvl="1"/>
            <a:r>
              <a:rPr lang="en-US" sz="1800" dirty="0">
                <a:latin typeface="Arial" panose="020B0604020202020204" pitchFamily="34" charset="0"/>
                <a:cs typeface="Arial" panose="020B0604020202020204" pitchFamily="34" charset="0"/>
              </a:rPr>
              <a:t>75% (from 65%) for passenger carriers</a:t>
            </a:r>
          </a:p>
          <a:p>
            <a:pPr lvl="1"/>
            <a:r>
              <a:rPr lang="en-US" sz="1800" dirty="0">
                <a:highlight>
                  <a:srgbClr val="FFFF00"/>
                </a:highlight>
                <a:latin typeface="Arial" panose="020B0604020202020204" pitchFamily="34" charset="0"/>
                <a:cs typeface="Arial" panose="020B0604020202020204" pitchFamily="34" charset="0"/>
              </a:rPr>
              <a:t>85% (from 75%) for HM carriers</a:t>
            </a:r>
          </a:p>
          <a:p>
            <a:r>
              <a:rPr lang="en-US" dirty="0">
                <a:highlight>
                  <a:srgbClr val="FFFF00"/>
                </a:highlight>
                <a:latin typeface="Arial" panose="020B0604020202020204" pitchFamily="34" charset="0"/>
                <a:cs typeface="Arial" panose="020B0604020202020204" pitchFamily="34" charset="0"/>
              </a:rPr>
              <a:t>HM Compliance: 90% (from 80%) for all carrier types</a:t>
            </a:r>
          </a:p>
          <a:p>
            <a:r>
              <a:rPr lang="en-US" dirty="0">
                <a:latin typeface="Arial" panose="020B0604020202020204" pitchFamily="34" charset="0"/>
                <a:cs typeface="Arial" panose="020B0604020202020204" pitchFamily="34" charset="0"/>
              </a:rPr>
              <a:t>VM: Driver Observed will have the same Intervention Thresholds as Vehicle Maintenance (80%, same as current SMS)</a:t>
            </a:r>
          </a:p>
        </p:txBody>
      </p:sp>
      <p:sp>
        <p:nvSpPr>
          <p:cNvPr id="7" name="Text Placeholder 3">
            <a:extLst>
              <a:ext uri="{FF2B5EF4-FFF2-40B4-BE49-F238E27FC236}">
                <a16:creationId xmlns:a16="http://schemas.microsoft.com/office/drawing/2014/main" id="{12841193-A68C-9AEC-F654-3351749C032D}"/>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grpSp>
        <p:nvGrpSpPr>
          <p:cNvPr id="8" name="Group 7">
            <a:extLst>
              <a:ext uri="{FF2B5EF4-FFF2-40B4-BE49-F238E27FC236}">
                <a16:creationId xmlns:a16="http://schemas.microsoft.com/office/drawing/2014/main" id="{5955184F-7CFC-D275-D524-FE4418E14FEF}"/>
              </a:ext>
            </a:extLst>
          </p:cNvPr>
          <p:cNvGrpSpPr/>
          <p:nvPr/>
        </p:nvGrpSpPr>
        <p:grpSpPr>
          <a:xfrm>
            <a:off x="556182" y="5598748"/>
            <a:ext cx="11079636" cy="1001125"/>
            <a:chOff x="609601" y="5718652"/>
            <a:chExt cx="11079636" cy="1001125"/>
          </a:xfrm>
        </p:grpSpPr>
        <p:sp>
          <p:nvSpPr>
            <p:cNvPr id="9" name="Rectangle 8">
              <a:extLst>
                <a:ext uri="{FF2B5EF4-FFF2-40B4-BE49-F238E27FC236}">
                  <a16:creationId xmlns:a16="http://schemas.microsoft.com/office/drawing/2014/main" id="{A8AC2AFE-BE32-C448-4355-3AFEBED1583F}"/>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2E774B-64AB-D410-6DC0-F5F3DF7EEDE6}"/>
                </a:ext>
              </a:extLst>
            </p:cNvPr>
            <p:cNvSpPr txBox="1"/>
            <p:nvPr/>
          </p:nvSpPr>
          <p:spPr>
            <a:xfrm>
              <a:off x="735291" y="5813071"/>
              <a:ext cx="10953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Every compliance category has a different relationship to crash rate, some having a higher correlation than others. This change ensures FMCSA focuses its enforcement program on carriers with the highest crash rates.</a:t>
              </a:r>
            </a:p>
          </p:txBody>
        </p:sp>
      </p:grpSp>
      <p:pic>
        <p:nvPicPr>
          <p:cNvPr id="12" name="Picture 11">
            <a:extLst>
              <a:ext uri="{FF2B5EF4-FFF2-40B4-BE49-F238E27FC236}">
                <a16:creationId xmlns:a16="http://schemas.microsoft.com/office/drawing/2014/main" id="{EFF51A7E-E58A-5B2D-309D-9F86C77CB953}"/>
              </a:ext>
            </a:extLst>
          </p:cNvPr>
          <p:cNvPicPr>
            <a:picLocks noChangeAspect="1"/>
          </p:cNvPicPr>
          <p:nvPr/>
        </p:nvPicPr>
        <p:blipFill>
          <a:blip r:embed="rId3"/>
          <a:stretch>
            <a:fillRect/>
          </a:stretch>
        </p:blipFill>
        <p:spPr>
          <a:xfrm>
            <a:off x="681872" y="2472213"/>
            <a:ext cx="3834372" cy="2322225"/>
          </a:xfrm>
          <a:prstGeom prst="rect">
            <a:avLst/>
          </a:prstGeom>
        </p:spPr>
      </p:pic>
    </p:spTree>
    <p:extLst>
      <p:ext uri="{BB962C8B-B14F-4D97-AF65-F5344CB8AC3E}">
        <p14:creationId xmlns:p14="http://schemas.microsoft.com/office/powerpoint/2010/main" val="412990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F1FE8A-5EAA-9822-3E96-B513F46DC83F}"/>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Proportionate Percentiles</a:t>
            </a:r>
          </a:p>
        </p:txBody>
      </p:sp>
      <p:sp>
        <p:nvSpPr>
          <p:cNvPr id="5" name="Text Placeholder 4">
            <a:extLst>
              <a:ext uri="{FF2B5EF4-FFF2-40B4-BE49-F238E27FC236}">
                <a16:creationId xmlns:a16="http://schemas.microsoft.com/office/drawing/2014/main" id="{8613599C-9397-4D88-DF53-D8C5BE4ADFA2}"/>
              </a:ext>
            </a:extLst>
          </p:cNvPr>
          <p:cNvSpPr>
            <a:spLocks noGrp="1"/>
          </p:cNvSpPr>
          <p:nvPr>
            <p:ph type="body" sz="quarter" idx="12"/>
          </p:nvPr>
        </p:nvSpPr>
        <p:spPr>
          <a:xfrm>
            <a:off x="4791074" y="2675856"/>
            <a:ext cx="5876925" cy="2418401"/>
          </a:xfrm>
        </p:spPr>
        <p:txBody>
          <a:bodyPr>
            <a:normAutofit/>
          </a:bodyPr>
          <a:lstStyle/>
          <a:p>
            <a:r>
              <a:rPr lang="en-US">
                <a:latin typeface="Arial" panose="020B0604020202020204" pitchFamily="34" charset="0"/>
                <a:cs typeface="Arial" panose="020B0604020202020204" pitchFamily="34" charset="0"/>
              </a:rPr>
              <a:t>Rather than using safety event groups to determine percentiles, use the exact number of events to customize which carriers they are compared to</a:t>
            </a:r>
          </a:p>
          <a:p>
            <a:r>
              <a:rPr lang="en-US">
                <a:latin typeface="Arial" panose="020B0604020202020204" pitchFamily="34" charset="0"/>
                <a:cs typeface="Arial" panose="020B0604020202020204" pitchFamily="34" charset="0"/>
              </a:rPr>
              <a:t>Allows for carrier’s change in measure to have greater influence on their percentile</a:t>
            </a:r>
          </a:p>
          <a:p>
            <a:r>
              <a:rPr lang="en-US">
                <a:latin typeface="Arial" panose="020B0604020202020204" pitchFamily="34" charset="0"/>
                <a:cs typeface="Arial" panose="020B0604020202020204" pitchFamily="34" charset="0"/>
              </a:rPr>
              <a:t>Responds to industry feedback about sudden increases in percentile when bumped to a new safety event group in SMS</a:t>
            </a:r>
          </a:p>
        </p:txBody>
      </p:sp>
      <p:pic>
        <p:nvPicPr>
          <p:cNvPr id="6" name="Picture 5">
            <a:extLst>
              <a:ext uri="{FF2B5EF4-FFF2-40B4-BE49-F238E27FC236}">
                <a16:creationId xmlns:a16="http://schemas.microsoft.com/office/drawing/2014/main" id="{6F8AE524-40FE-C8DB-C228-32902B92B2F2}"/>
              </a:ext>
            </a:extLst>
          </p:cNvPr>
          <p:cNvPicPr>
            <a:picLocks noChangeAspect="1"/>
          </p:cNvPicPr>
          <p:nvPr/>
        </p:nvPicPr>
        <p:blipFill rotWithShape="1">
          <a:blip r:embed="rId3"/>
          <a:srcRect l="33047" r="33203"/>
          <a:stretch/>
        </p:blipFill>
        <p:spPr>
          <a:xfrm>
            <a:off x="637540" y="2401342"/>
            <a:ext cx="3734742" cy="2280560"/>
          </a:xfrm>
          <a:prstGeom prst="rect">
            <a:avLst/>
          </a:prstGeom>
        </p:spPr>
      </p:pic>
      <p:grpSp>
        <p:nvGrpSpPr>
          <p:cNvPr id="7" name="Group 6">
            <a:extLst>
              <a:ext uri="{FF2B5EF4-FFF2-40B4-BE49-F238E27FC236}">
                <a16:creationId xmlns:a16="http://schemas.microsoft.com/office/drawing/2014/main" id="{40D97AB4-EAF3-78AD-CF26-561E1C2C4B69}"/>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8A169269-FBFA-9B0A-C6A7-E5CC607074DE}"/>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039220D-A0E5-C2F4-9E7D-C4B12C7468EC}"/>
                </a:ext>
              </a:extLst>
            </p:cNvPr>
            <p:cNvSpPr txBox="1"/>
            <p:nvPr/>
          </p:nvSpPr>
          <p:spPr>
            <a:xfrm>
              <a:off x="735291" y="5813071"/>
              <a:ext cx="10953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This change would improve the Agency’s ability to compare carriers with similar carriers, and more precisely and accurately indicate how a carrier’s performance is trending month to month. </a:t>
              </a:r>
            </a:p>
          </p:txBody>
        </p:sp>
      </p:grpSp>
      <p:sp>
        <p:nvSpPr>
          <p:cNvPr id="10" name="Text Placeholder 3">
            <a:extLst>
              <a:ext uri="{FF2B5EF4-FFF2-40B4-BE49-F238E27FC236}">
                <a16:creationId xmlns:a16="http://schemas.microsoft.com/office/drawing/2014/main" id="{D2447660-8F9D-16CC-6163-727D08E2EAEA}"/>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spTree>
    <p:extLst>
      <p:ext uri="{BB962C8B-B14F-4D97-AF65-F5344CB8AC3E}">
        <p14:creationId xmlns:p14="http://schemas.microsoft.com/office/powerpoint/2010/main" val="3080457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720F60-6E45-EEEC-E538-4BB3D3866DFD}"/>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Proportionate Percentiles - Example</a:t>
            </a:r>
          </a:p>
        </p:txBody>
      </p:sp>
      <p:graphicFrame>
        <p:nvGraphicFramePr>
          <p:cNvPr id="5" name="Table 11">
            <a:extLst>
              <a:ext uri="{FF2B5EF4-FFF2-40B4-BE49-F238E27FC236}">
                <a16:creationId xmlns:a16="http://schemas.microsoft.com/office/drawing/2014/main" id="{E875C834-0DA8-FCE0-0F45-9CE94F4264CA}"/>
              </a:ext>
            </a:extLst>
          </p:cNvPr>
          <p:cNvGraphicFramePr>
            <a:graphicFrameLocks noGrp="1"/>
          </p:cNvGraphicFramePr>
          <p:nvPr/>
        </p:nvGraphicFramePr>
        <p:xfrm>
          <a:off x="1317658" y="2669147"/>
          <a:ext cx="9556683" cy="2448560"/>
        </p:xfrm>
        <a:graphic>
          <a:graphicData uri="http://schemas.openxmlformats.org/drawingml/2006/table">
            <a:tbl>
              <a:tblPr firstRow="1" bandRow="1">
                <a:tableStyleId>{5C22544A-7EE6-4342-B048-85BDC9FD1C3A}</a:tableStyleId>
              </a:tblPr>
              <a:tblGrid>
                <a:gridCol w="3185561">
                  <a:extLst>
                    <a:ext uri="{9D8B030D-6E8A-4147-A177-3AD203B41FA5}">
                      <a16:colId xmlns:a16="http://schemas.microsoft.com/office/drawing/2014/main" val="3187866119"/>
                    </a:ext>
                  </a:extLst>
                </a:gridCol>
                <a:gridCol w="3185561">
                  <a:extLst>
                    <a:ext uri="{9D8B030D-6E8A-4147-A177-3AD203B41FA5}">
                      <a16:colId xmlns:a16="http://schemas.microsoft.com/office/drawing/2014/main" val="3654629554"/>
                    </a:ext>
                  </a:extLst>
                </a:gridCol>
                <a:gridCol w="3185561">
                  <a:extLst>
                    <a:ext uri="{9D8B030D-6E8A-4147-A177-3AD203B41FA5}">
                      <a16:colId xmlns:a16="http://schemas.microsoft.com/office/drawing/2014/main" val="911959358"/>
                    </a:ext>
                  </a:extLst>
                </a:gridCol>
              </a:tblGrid>
              <a:tr h="370840">
                <a:tc>
                  <a:txBody>
                    <a:bodyPr/>
                    <a:lstStyle/>
                    <a:p>
                      <a:pPr algn="ctr"/>
                      <a:r>
                        <a:rPr lang="en-US">
                          <a:latin typeface="Arial" panose="020B0604020202020204" pitchFamily="34" charset="0"/>
                          <a:cs typeface="Arial" panose="020B0604020202020204" pitchFamily="34" charset="0"/>
                        </a:rPr>
                        <a:t>Example </a:t>
                      </a:r>
                    </a:p>
                    <a:p>
                      <a:pPr algn="ctr"/>
                      <a:r>
                        <a:rPr lang="en-US">
                          <a:latin typeface="Arial" panose="020B0604020202020204" pitchFamily="34" charset="0"/>
                          <a:cs typeface="Arial" panose="020B0604020202020204" pitchFamily="34" charset="0"/>
                        </a:rPr>
                        <a:t>Carrier</a:t>
                      </a:r>
                    </a:p>
                  </a:txBody>
                  <a:tcPr anchor="b">
                    <a:solidFill>
                      <a:srgbClr val="001647"/>
                    </a:solidFill>
                  </a:tcPr>
                </a:tc>
                <a:tc>
                  <a:txBody>
                    <a:bodyPr/>
                    <a:lstStyle/>
                    <a:p>
                      <a:pPr algn="ctr"/>
                      <a:r>
                        <a:rPr lang="en-US">
                          <a:latin typeface="Arial" panose="020B0604020202020204" pitchFamily="34" charset="0"/>
                          <a:cs typeface="Arial" panose="020B0604020202020204" pitchFamily="34" charset="0"/>
                        </a:rPr>
                        <a:t>Under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Current SMS</a:t>
                      </a:r>
                    </a:p>
                  </a:txBody>
                  <a:tcPr anchor="b">
                    <a:solidFill>
                      <a:srgbClr val="001647"/>
                    </a:solidFill>
                  </a:tcPr>
                </a:tc>
                <a:tc>
                  <a:txBody>
                    <a:bodyPr/>
                    <a:lstStyle/>
                    <a:p>
                      <a:pPr algn="ctr"/>
                      <a:r>
                        <a:rPr lang="en-US">
                          <a:latin typeface="Arial" panose="020B0604020202020204" pitchFamily="34" charset="0"/>
                          <a:cs typeface="Arial" panose="020B0604020202020204" pitchFamily="34" charset="0"/>
                        </a:rPr>
                        <a:t>Under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Updated SMS</a:t>
                      </a:r>
                    </a:p>
                  </a:txBody>
                  <a:tcPr anchor="b">
                    <a:solidFill>
                      <a:srgbClr val="001647"/>
                    </a:solidFill>
                  </a:tcPr>
                </a:tc>
                <a:extLst>
                  <a:ext uri="{0D108BD9-81ED-4DB2-BD59-A6C34878D82A}">
                    <a16:rowId xmlns:a16="http://schemas.microsoft.com/office/drawing/2014/main" val="4160379687"/>
                  </a:ext>
                </a:extLst>
              </a:tr>
              <a:tr h="370840">
                <a:tc rowSpan="2">
                  <a:txBody>
                    <a:bodyPr/>
                    <a:lstStyle/>
                    <a:p>
                      <a:r>
                        <a:rPr lang="en-US" sz="1600">
                          <a:latin typeface="Arial" panose="020B0604020202020204" pitchFamily="34" charset="0"/>
                          <a:cs typeface="Arial" panose="020B0604020202020204" pitchFamily="34" charset="0"/>
                        </a:rPr>
                        <a:t>Carrier with 10 inspections</a:t>
                      </a:r>
                    </a:p>
                  </a:txBody>
                  <a:tcPr/>
                </a:tc>
                <a:tc>
                  <a:txBody>
                    <a:bodyPr/>
                    <a:lstStyle/>
                    <a:p>
                      <a:r>
                        <a:rPr lang="en-US" sz="1600">
                          <a:latin typeface="Arial" panose="020B0604020202020204" pitchFamily="34" charset="0"/>
                          <a:cs typeface="Arial" panose="020B0604020202020204" pitchFamily="34" charset="0"/>
                        </a:rPr>
                        <a:t>Measure: 1.51</a:t>
                      </a:r>
                    </a:p>
                  </a:txBody>
                  <a:tcPr/>
                </a:tc>
                <a:tc>
                  <a:txBody>
                    <a:bodyPr/>
                    <a:lstStyle/>
                    <a:p>
                      <a:r>
                        <a:rPr lang="en-US" sz="1600">
                          <a:latin typeface="Arial" panose="020B0604020202020204" pitchFamily="34" charset="0"/>
                          <a:cs typeface="Arial" panose="020B0604020202020204" pitchFamily="34" charset="0"/>
                        </a:rPr>
                        <a:t>Measure: 1.51</a:t>
                      </a:r>
                    </a:p>
                  </a:txBody>
                  <a:tcPr/>
                </a:tc>
                <a:extLst>
                  <a:ext uri="{0D108BD9-81ED-4DB2-BD59-A6C34878D82A}">
                    <a16:rowId xmlns:a16="http://schemas.microsoft.com/office/drawing/2014/main" val="1513855999"/>
                  </a:ext>
                </a:extLst>
              </a:tr>
              <a:tr h="370840">
                <a:tc vMerge="1">
                  <a:txBody>
                    <a:bodyPr/>
                    <a:lstStyle/>
                    <a:p>
                      <a:endParaRPr lang="en-US"/>
                    </a:p>
                  </a:txBody>
                  <a:tcPr/>
                </a:tc>
                <a:tc>
                  <a:txBody>
                    <a:bodyPr/>
                    <a:lstStyle/>
                    <a:p>
                      <a:r>
                        <a:rPr lang="en-US" sz="1600">
                          <a:latin typeface="Arial" panose="020B0604020202020204" pitchFamily="34" charset="0"/>
                          <a:cs typeface="Arial" panose="020B0604020202020204" pitchFamily="34" charset="0"/>
                        </a:rPr>
                        <a:t>Percentile: 53.0%</a:t>
                      </a:r>
                    </a:p>
                  </a:txBody>
                  <a:tcPr/>
                </a:tc>
                <a:tc>
                  <a:txBody>
                    <a:bodyPr/>
                    <a:lstStyle/>
                    <a:p>
                      <a:r>
                        <a:rPr lang="en-US" sz="1600">
                          <a:latin typeface="Arial" panose="020B0604020202020204" pitchFamily="34" charset="0"/>
                          <a:cs typeface="Arial" panose="020B0604020202020204" pitchFamily="34" charset="0"/>
                        </a:rPr>
                        <a:t>Percentile: 67.4%</a:t>
                      </a:r>
                    </a:p>
                  </a:txBody>
                  <a:tcPr/>
                </a:tc>
                <a:extLst>
                  <a:ext uri="{0D108BD9-81ED-4DB2-BD59-A6C34878D82A}">
                    <a16:rowId xmlns:a16="http://schemas.microsoft.com/office/drawing/2014/main" val="634001690"/>
                  </a:ext>
                </a:extLst>
              </a:tr>
              <a:tr h="370840">
                <a:tc rowSpan="2">
                  <a:txBody>
                    <a:bodyPr/>
                    <a:lstStyle/>
                    <a:p>
                      <a:r>
                        <a:rPr lang="en-US" sz="1600">
                          <a:latin typeface="Arial" panose="020B0604020202020204" pitchFamily="34" charset="0"/>
                          <a:cs typeface="Arial" panose="020B0604020202020204" pitchFamily="34" charset="0"/>
                        </a:rPr>
                        <a:t>Same carrier after receiving 1 additional inspection with no violations (moving to next largest safety event group)</a:t>
                      </a:r>
                    </a:p>
                  </a:txBody>
                  <a:tcPr/>
                </a:tc>
                <a:tc>
                  <a:txBody>
                    <a:bodyPr/>
                    <a:lstStyle/>
                    <a:p>
                      <a:r>
                        <a:rPr lang="en-US" sz="1600">
                          <a:latin typeface="Arial" panose="020B0604020202020204" pitchFamily="34" charset="0"/>
                          <a:cs typeface="Arial" panose="020B0604020202020204" pitchFamily="34" charset="0"/>
                        </a:rPr>
                        <a:t>Measure: 1.37 (</a:t>
                      </a:r>
                      <a:r>
                        <a:rPr lang="en-US" sz="1600">
                          <a:latin typeface="Arial" panose="020B0604020202020204" pitchFamily="34" charset="0"/>
                          <a:cs typeface="Arial" panose="020B0604020202020204" pitchFamily="34" charset="0"/>
                          <a:sym typeface="Wingdings 3" panose="05040102010807070707" pitchFamily="18" charset="2"/>
                        </a:rPr>
                        <a:t></a:t>
                      </a:r>
                      <a:r>
                        <a:rPr lang="en-US" sz="1600">
                          <a:latin typeface="Arial" panose="020B0604020202020204" pitchFamily="34" charset="0"/>
                          <a:cs typeface="Arial" panose="020B0604020202020204" pitchFamily="34" charset="0"/>
                        </a:rPr>
                        <a:t> .14)</a:t>
                      </a:r>
                    </a:p>
                  </a:txBody>
                  <a:tcPr/>
                </a:tc>
                <a:tc>
                  <a:txBody>
                    <a:bodyPr/>
                    <a:lstStyle/>
                    <a:p>
                      <a:r>
                        <a:rPr lang="en-US" sz="1600">
                          <a:latin typeface="Arial" panose="020B0604020202020204" pitchFamily="34" charset="0"/>
                          <a:cs typeface="Arial" panose="020B0604020202020204" pitchFamily="34" charset="0"/>
                        </a:rPr>
                        <a:t>Measure: 1.37 (</a:t>
                      </a:r>
                      <a:r>
                        <a:rPr lang="en-US" sz="1600">
                          <a:latin typeface="Arial" panose="020B0604020202020204" pitchFamily="34" charset="0"/>
                          <a:cs typeface="Arial" panose="020B0604020202020204" pitchFamily="34" charset="0"/>
                          <a:sym typeface="Wingdings 3" panose="05040102010807070707" pitchFamily="18" charset="2"/>
                        </a:rPr>
                        <a:t></a:t>
                      </a:r>
                      <a:r>
                        <a:rPr lang="en-US" sz="1600">
                          <a:latin typeface="Arial" panose="020B0604020202020204" pitchFamily="34" charset="0"/>
                          <a:cs typeface="Arial" panose="020B0604020202020204" pitchFamily="34" charset="0"/>
                        </a:rPr>
                        <a:t> .14)</a:t>
                      </a:r>
                    </a:p>
                  </a:txBody>
                  <a:tcPr/>
                </a:tc>
                <a:extLst>
                  <a:ext uri="{0D108BD9-81ED-4DB2-BD59-A6C34878D82A}">
                    <a16:rowId xmlns:a16="http://schemas.microsoft.com/office/drawing/2014/main" val="2899309602"/>
                  </a:ext>
                </a:extLst>
              </a:tr>
              <a:tr h="370840">
                <a:tc vMerge="1">
                  <a:txBody>
                    <a:bodyPr/>
                    <a:lstStyle/>
                    <a:p>
                      <a:endParaRPr lang="en-US"/>
                    </a:p>
                  </a:txBody>
                  <a:tcPr/>
                </a:tc>
                <a:tc>
                  <a:txBody>
                    <a:bodyPr/>
                    <a:lstStyle/>
                    <a:p>
                      <a:r>
                        <a:rPr lang="en-US" sz="1600">
                          <a:latin typeface="Arial" panose="020B0604020202020204" pitchFamily="34" charset="0"/>
                          <a:cs typeface="Arial" panose="020B0604020202020204" pitchFamily="34" charset="0"/>
                        </a:rPr>
                        <a:t>Percentile: </a:t>
                      </a:r>
                      <a:r>
                        <a:rPr lang="en-US" sz="1600">
                          <a:solidFill>
                            <a:schemeClr val="accent2">
                              <a:lumMod val="75000"/>
                            </a:schemeClr>
                          </a:solidFill>
                          <a:latin typeface="Arial" panose="020B0604020202020204" pitchFamily="34" charset="0"/>
                          <a:cs typeface="Arial" panose="020B0604020202020204" pitchFamily="34" charset="0"/>
                        </a:rPr>
                        <a:t>75.0% (</a:t>
                      </a:r>
                      <a:r>
                        <a:rPr lang="en-US" sz="1600">
                          <a:solidFill>
                            <a:schemeClr val="accent2">
                              <a:lumMod val="75000"/>
                            </a:schemeClr>
                          </a:solidFill>
                          <a:latin typeface="Arial" panose="020B0604020202020204" pitchFamily="34" charset="0"/>
                          <a:cs typeface="Arial" panose="020B0604020202020204" pitchFamily="34" charset="0"/>
                          <a:sym typeface="Wingdings 3" panose="05040102010807070707" pitchFamily="18" charset="2"/>
                        </a:rPr>
                        <a:t></a:t>
                      </a:r>
                      <a:r>
                        <a:rPr lang="en-US" sz="1600">
                          <a:solidFill>
                            <a:schemeClr val="accent2">
                              <a:lumMod val="75000"/>
                            </a:schemeClr>
                          </a:solidFill>
                          <a:latin typeface="Arial" panose="020B0604020202020204" pitchFamily="34" charset="0"/>
                          <a:cs typeface="Arial" panose="020B0604020202020204" pitchFamily="34" charset="0"/>
                        </a:rPr>
                        <a:t> 22%)</a:t>
                      </a:r>
                    </a:p>
                  </a:txBody>
                  <a:tcPr/>
                </a:tc>
                <a:tc>
                  <a:txBody>
                    <a:bodyPr/>
                    <a:lstStyle/>
                    <a:p>
                      <a:r>
                        <a:rPr lang="en-US" sz="1600">
                          <a:solidFill>
                            <a:schemeClr val="accent6">
                              <a:lumMod val="75000"/>
                            </a:schemeClr>
                          </a:solidFill>
                          <a:latin typeface="Arial" panose="020B0604020202020204" pitchFamily="34" charset="0"/>
                          <a:cs typeface="Arial" panose="020B0604020202020204" pitchFamily="34" charset="0"/>
                        </a:rPr>
                        <a:t>Percentile: 67.0% (</a:t>
                      </a:r>
                      <a:r>
                        <a:rPr lang="en-US" sz="1600">
                          <a:solidFill>
                            <a:schemeClr val="accent6">
                              <a:lumMod val="75000"/>
                            </a:schemeClr>
                          </a:solidFill>
                          <a:latin typeface="Arial" panose="020B0604020202020204" pitchFamily="34" charset="0"/>
                          <a:cs typeface="Arial" panose="020B0604020202020204" pitchFamily="34" charset="0"/>
                          <a:sym typeface="Wingdings 3" panose="05040102010807070707" pitchFamily="18" charset="2"/>
                        </a:rPr>
                        <a:t></a:t>
                      </a:r>
                      <a:r>
                        <a:rPr lang="en-US" sz="1600">
                          <a:solidFill>
                            <a:schemeClr val="accent6">
                              <a:lumMod val="75000"/>
                            </a:schemeClr>
                          </a:solidFill>
                          <a:latin typeface="Arial" panose="020B0604020202020204" pitchFamily="34" charset="0"/>
                          <a:cs typeface="Arial" panose="020B0604020202020204" pitchFamily="34" charset="0"/>
                        </a:rPr>
                        <a:t> .4%)</a:t>
                      </a:r>
                    </a:p>
                  </a:txBody>
                  <a:tcPr/>
                </a:tc>
                <a:extLst>
                  <a:ext uri="{0D108BD9-81ED-4DB2-BD59-A6C34878D82A}">
                    <a16:rowId xmlns:a16="http://schemas.microsoft.com/office/drawing/2014/main" val="328542260"/>
                  </a:ext>
                </a:extLst>
              </a:tr>
            </a:tbl>
          </a:graphicData>
        </a:graphic>
      </p:graphicFrame>
      <p:grpSp>
        <p:nvGrpSpPr>
          <p:cNvPr id="6" name="Group 5">
            <a:extLst>
              <a:ext uri="{FF2B5EF4-FFF2-40B4-BE49-F238E27FC236}">
                <a16:creationId xmlns:a16="http://schemas.microsoft.com/office/drawing/2014/main" id="{9FF23861-68D6-06FF-2B1E-8E24D48A77B7}"/>
              </a:ext>
            </a:extLst>
          </p:cNvPr>
          <p:cNvGrpSpPr/>
          <p:nvPr/>
        </p:nvGrpSpPr>
        <p:grpSpPr>
          <a:xfrm>
            <a:off x="4476307" y="5403082"/>
            <a:ext cx="6398033" cy="864243"/>
            <a:chOff x="3439208" y="5194422"/>
            <a:chExt cx="6242622" cy="864243"/>
          </a:xfrm>
        </p:grpSpPr>
        <p:sp>
          <p:nvSpPr>
            <p:cNvPr id="7" name="Rectangle 6">
              <a:extLst>
                <a:ext uri="{FF2B5EF4-FFF2-40B4-BE49-F238E27FC236}">
                  <a16:creationId xmlns:a16="http://schemas.microsoft.com/office/drawing/2014/main" id="{683E7432-659E-6A62-EF9D-3E2D0D55406E}"/>
                </a:ext>
              </a:extLst>
            </p:cNvPr>
            <p:cNvSpPr/>
            <p:nvPr/>
          </p:nvSpPr>
          <p:spPr>
            <a:xfrm>
              <a:off x="3439208" y="5194422"/>
              <a:ext cx="6242622" cy="864243"/>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284D837-FC6E-5742-D53E-5A42BCD80F60}"/>
                </a:ext>
              </a:extLst>
            </p:cNvPr>
            <p:cNvSpPr txBox="1"/>
            <p:nvPr/>
          </p:nvSpPr>
          <p:spPr>
            <a:xfrm>
              <a:off x="3479177" y="5304048"/>
              <a:ext cx="61668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This change eliminates substantial percentile increases without a corresponding measure increase</a:t>
              </a:r>
            </a:p>
          </p:txBody>
        </p:sp>
      </p:grpSp>
    </p:spTree>
    <p:extLst>
      <p:ext uri="{BB962C8B-B14F-4D97-AF65-F5344CB8AC3E}">
        <p14:creationId xmlns:p14="http://schemas.microsoft.com/office/powerpoint/2010/main" val="24539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8AB208-17BA-5DA7-A022-7E153581051B}"/>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Greater Focus on Recent Violations</a:t>
            </a:r>
          </a:p>
        </p:txBody>
      </p:sp>
      <p:sp>
        <p:nvSpPr>
          <p:cNvPr id="5" name="Text Placeholder 4">
            <a:extLst>
              <a:ext uri="{FF2B5EF4-FFF2-40B4-BE49-F238E27FC236}">
                <a16:creationId xmlns:a16="http://schemas.microsoft.com/office/drawing/2014/main" id="{A6F68EAE-F85E-9BBA-8998-89E2D9F32DF2}"/>
              </a:ext>
            </a:extLst>
          </p:cNvPr>
          <p:cNvSpPr>
            <a:spLocks noGrp="1"/>
          </p:cNvSpPr>
          <p:nvPr>
            <p:ph type="body" sz="quarter" idx="12"/>
          </p:nvPr>
        </p:nvSpPr>
        <p:spPr>
          <a:xfrm>
            <a:off x="4791074" y="2675857"/>
            <a:ext cx="5876925" cy="1862690"/>
          </a:xfrm>
        </p:spPr>
        <p:txBody>
          <a:bodyPr>
            <a:normAutofit/>
          </a:bodyPr>
          <a:lstStyle/>
          <a:p>
            <a:r>
              <a:rPr lang="en-US">
                <a:latin typeface="Arial" panose="020B0604020202020204" pitchFamily="34" charset="0"/>
                <a:cs typeface="Arial" panose="020B0604020202020204" pitchFamily="34" charset="0"/>
              </a:rPr>
              <a:t>No percentiles calculated for carriers who go 12 months without a violation in the safety category</a:t>
            </a:r>
          </a:p>
          <a:p>
            <a:r>
              <a:rPr lang="en-US">
                <a:latin typeface="Arial" panose="020B0604020202020204" pitchFamily="34" charset="0"/>
                <a:cs typeface="Arial" panose="020B0604020202020204" pitchFamily="34" charset="0"/>
              </a:rPr>
              <a:t>Focuses</a:t>
            </a:r>
            <a:r>
              <a:rPr lang="en-US">
                <a:solidFill>
                  <a:srgbClr val="FF000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enforcement on carriers with recent safety issues</a:t>
            </a:r>
          </a:p>
          <a:p>
            <a:r>
              <a:rPr lang="en-US">
                <a:latin typeface="Arial" panose="020B0604020202020204" pitchFamily="34" charset="0"/>
                <a:cs typeface="Arial" panose="020B0604020202020204" pitchFamily="34" charset="0"/>
              </a:rPr>
              <a:t>Incentivizes carriers to have clean inspections</a:t>
            </a:r>
          </a:p>
        </p:txBody>
      </p:sp>
      <p:grpSp>
        <p:nvGrpSpPr>
          <p:cNvPr id="7" name="Group 6">
            <a:extLst>
              <a:ext uri="{FF2B5EF4-FFF2-40B4-BE49-F238E27FC236}">
                <a16:creationId xmlns:a16="http://schemas.microsoft.com/office/drawing/2014/main" id="{86AAAAF8-316A-5496-BFAF-57B399FF9A1E}"/>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7684D906-DAA8-01BC-7847-C0041096B5D1}"/>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43255ED-8D01-BB5E-66B5-916B7A6086D1}"/>
                </a:ext>
              </a:extLst>
            </p:cNvPr>
            <p:cNvSpPr txBox="1"/>
            <p:nvPr/>
          </p:nvSpPr>
          <p:spPr>
            <a:xfrm>
              <a:off x="735291" y="5813071"/>
              <a:ext cx="109539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647"/>
                  </a:solidFill>
                  <a:effectLst/>
                  <a:uLnTx/>
                  <a:uFillTx/>
                  <a:latin typeface="Arial" panose="020B0604020202020204" pitchFamily="34" charset="0"/>
                  <a:ea typeface="+mn-ea"/>
                  <a:cs typeface="Arial" panose="020B0604020202020204" pitchFamily="34" charset="0"/>
                </a:rPr>
                <a:t>This change will improve FMCSA’s focus on carriers with recent violations and higher crash risk.</a:t>
              </a:r>
            </a:p>
          </p:txBody>
        </p:sp>
      </p:grpSp>
      <p:sp>
        <p:nvSpPr>
          <p:cNvPr id="10" name="Text Placeholder 3">
            <a:extLst>
              <a:ext uri="{FF2B5EF4-FFF2-40B4-BE49-F238E27FC236}">
                <a16:creationId xmlns:a16="http://schemas.microsoft.com/office/drawing/2014/main" id="{E8BC58E8-54CD-2724-B3B7-B8EABD84F0F0}"/>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pic>
        <p:nvPicPr>
          <p:cNvPr id="12" name="Picture 11">
            <a:extLst>
              <a:ext uri="{FF2B5EF4-FFF2-40B4-BE49-F238E27FC236}">
                <a16:creationId xmlns:a16="http://schemas.microsoft.com/office/drawing/2014/main" id="{EC7F96B5-52E6-EA96-C6B0-73CD51939193}"/>
              </a:ext>
            </a:extLst>
          </p:cNvPr>
          <p:cNvPicPr>
            <a:picLocks noChangeAspect="1"/>
          </p:cNvPicPr>
          <p:nvPr/>
        </p:nvPicPr>
        <p:blipFill>
          <a:blip r:embed="rId3"/>
          <a:stretch>
            <a:fillRect/>
          </a:stretch>
        </p:blipFill>
        <p:spPr>
          <a:xfrm>
            <a:off x="681872" y="2432748"/>
            <a:ext cx="3789767" cy="2307196"/>
          </a:xfrm>
          <a:prstGeom prst="rect">
            <a:avLst/>
          </a:prstGeom>
        </p:spPr>
      </p:pic>
    </p:spTree>
    <p:extLst>
      <p:ext uri="{BB962C8B-B14F-4D97-AF65-F5344CB8AC3E}">
        <p14:creationId xmlns:p14="http://schemas.microsoft.com/office/powerpoint/2010/main" val="346012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842469-9877-D815-A8E7-35E6BEF44907}"/>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Updated Utilization Factor</a:t>
            </a:r>
          </a:p>
        </p:txBody>
      </p:sp>
      <p:sp>
        <p:nvSpPr>
          <p:cNvPr id="5" name="Text Placeholder 4">
            <a:extLst>
              <a:ext uri="{FF2B5EF4-FFF2-40B4-BE49-F238E27FC236}">
                <a16:creationId xmlns:a16="http://schemas.microsoft.com/office/drawing/2014/main" id="{316907DA-FA81-8D29-D6A2-7124E5323D3C}"/>
              </a:ext>
            </a:extLst>
          </p:cNvPr>
          <p:cNvSpPr>
            <a:spLocks noGrp="1"/>
          </p:cNvSpPr>
          <p:nvPr>
            <p:ph type="body" sz="quarter" idx="12"/>
          </p:nvPr>
        </p:nvSpPr>
        <p:spPr>
          <a:xfrm>
            <a:off x="4791074" y="2675856"/>
            <a:ext cx="5876925" cy="3496343"/>
          </a:xfrm>
        </p:spPr>
        <p:txBody>
          <a:bodyPr>
            <a:normAutofit/>
          </a:bodyPr>
          <a:lstStyle/>
          <a:p>
            <a:r>
              <a:rPr lang="en-US">
                <a:latin typeface="Arial" panose="020B0604020202020204" pitchFamily="34" charset="0"/>
                <a:cs typeface="Arial" panose="020B0604020202020204" pitchFamily="34" charset="0"/>
              </a:rPr>
              <a:t>Extends Utilization Factor (UF) to carriers that drive up to 250,000 VMT per average Power Unit (PU)</a:t>
            </a:r>
          </a:p>
          <a:p>
            <a:pPr lvl="1"/>
            <a:r>
              <a:rPr lang="en-US" sz="1800">
                <a:latin typeface="Arial" panose="020B0604020202020204" pitchFamily="34" charset="0"/>
                <a:cs typeface="Arial" panose="020B0604020202020204" pitchFamily="34" charset="0"/>
              </a:rPr>
              <a:t>Up from 200,000 Vehicle Miles Traveled (VMT) in SMS</a:t>
            </a:r>
          </a:p>
          <a:p>
            <a:r>
              <a:rPr lang="en-US">
                <a:latin typeface="Arial" panose="020B0604020202020204" pitchFamily="34" charset="0"/>
                <a:cs typeface="Arial" panose="020B0604020202020204" pitchFamily="34" charset="0"/>
              </a:rPr>
              <a:t>More accurately accounts for on-road exposure for carriers with the most VMT per vehicle</a:t>
            </a:r>
          </a:p>
        </p:txBody>
      </p:sp>
      <p:pic>
        <p:nvPicPr>
          <p:cNvPr id="6" name="Picture 5">
            <a:extLst>
              <a:ext uri="{FF2B5EF4-FFF2-40B4-BE49-F238E27FC236}">
                <a16:creationId xmlns:a16="http://schemas.microsoft.com/office/drawing/2014/main" id="{27EF38C4-C3B7-99A7-23AE-14671A2277FD}"/>
              </a:ext>
            </a:extLst>
          </p:cNvPr>
          <p:cNvPicPr>
            <a:picLocks noChangeAspect="1"/>
          </p:cNvPicPr>
          <p:nvPr/>
        </p:nvPicPr>
        <p:blipFill rotWithShape="1">
          <a:blip r:embed="rId3"/>
          <a:srcRect r="66747"/>
          <a:stretch/>
        </p:blipFill>
        <p:spPr>
          <a:xfrm>
            <a:off x="681872" y="2456505"/>
            <a:ext cx="3646939" cy="2186608"/>
          </a:xfrm>
          <a:prstGeom prst="rect">
            <a:avLst/>
          </a:prstGeom>
        </p:spPr>
      </p:pic>
      <p:grpSp>
        <p:nvGrpSpPr>
          <p:cNvPr id="7" name="Group 6">
            <a:extLst>
              <a:ext uri="{FF2B5EF4-FFF2-40B4-BE49-F238E27FC236}">
                <a16:creationId xmlns:a16="http://schemas.microsoft.com/office/drawing/2014/main" id="{D580C725-D1C6-BC55-6091-FC3BA1DA5E54}"/>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4E6D285C-266E-CADA-18D4-8FF0E5A08C96}"/>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D2A5BC9-0E38-7A82-2B6C-900C63D8DF08}"/>
                </a:ext>
              </a:extLst>
            </p:cNvPr>
            <p:cNvSpPr txBox="1"/>
            <p:nvPr/>
          </p:nvSpPr>
          <p:spPr>
            <a:xfrm>
              <a:off x="735291" y="5813071"/>
              <a:ext cx="10953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This change reflects recent data trends and leads to more accurate measures, helping the Agency focus on carriers in most need of intervention.</a:t>
              </a:r>
            </a:p>
          </p:txBody>
        </p:sp>
      </p:grpSp>
      <p:sp>
        <p:nvSpPr>
          <p:cNvPr id="10" name="Text Placeholder 3">
            <a:extLst>
              <a:ext uri="{FF2B5EF4-FFF2-40B4-BE49-F238E27FC236}">
                <a16:creationId xmlns:a16="http://schemas.microsoft.com/office/drawing/2014/main" id="{9D0606D7-A82D-E865-6FC3-FCD5245A298D}"/>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spTree>
    <p:extLst>
      <p:ext uri="{BB962C8B-B14F-4D97-AF65-F5344CB8AC3E}">
        <p14:creationId xmlns:p14="http://schemas.microsoft.com/office/powerpoint/2010/main" val="1787678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F2A238-6443-CC42-3B72-B28F5D6DA72B}"/>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New Segmentation</a:t>
            </a:r>
          </a:p>
        </p:txBody>
      </p:sp>
      <p:sp>
        <p:nvSpPr>
          <p:cNvPr id="5" name="Text Placeholder 4">
            <a:extLst>
              <a:ext uri="{FF2B5EF4-FFF2-40B4-BE49-F238E27FC236}">
                <a16:creationId xmlns:a16="http://schemas.microsoft.com/office/drawing/2014/main" id="{80BEEC35-411F-FAC3-8105-5A67DD5A43A7}"/>
              </a:ext>
            </a:extLst>
          </p:cNvPr>
          <p:cNvSpPr>
            <a:spLocks noGrp="1"/>
          </p:cNvSpPr>
          <p:nvPr>
            <p:ph type="body" sz="quarter" idx="12"/>
          </p:nvPr>
        </p:nvSpPr>
        <p:spPr>
          <a:xfrm>
            <a:off x="4791074" y="2675856"/>
            <a:ext cx="5876925" cy="2418401"/>
          </a:xfrm>
        </p:spPr>
        <p:txBody>
          <a:bodyPr vert="horz" lIns="0" tIns="0" rIns="0" bIns="0" rtlCol="0" anchor="t">
            <a:normAutofit/>
          </a:bodyPr>
          <a:lstStyle/>
          <a:p>
            <a:r>
              <a:rPr lang="en-US" dirty="0">
                <a:latin typeface="Arial"/>
                <a:cs typeface="Arial"/>
              </a:rPr>
              <a:t>New segmentation:</a:t>
            </a:r>
          </a:p>
          <a:p>
            <a:pPr lvl="1"/>
            <a:r>
              <a:rPr lang="en-US" sz="1800" dirty="0">
                <a:highlight>
                  <a:srgbClr val="FFFF00"/>
                </a:highlight>
                <a:latin typeface="Arial" panose="020B0604020202020204" pitchFamily="34" charset="0"/>
                <a:cs typeface="Arial" panose="020B0604020202020204" pitchFamily="34" charset="0"/>
              </a:rPr>
              <a:t>HM Compliance: Cargo Tank or Non-Cargo Tank</a:t>
            </a:r>
          </a:p>
          <a:p>
            <a:pPr lvl="1"/>
            <a:r>
              <a:rPr lang="en-US" sz="1800" dirty="0">
                <a:latin typeface="Arial" panose="020B0604020202020204" pitchFamily="34" charset="0"/>
                <a:cs typeface="Arial" panose="020B0604020202020204" pitchFamily="34" charset="0"/>
              </a:rPr>
              <a:t>Driver Fitness: Straight or Combination</a:t>
            </a:r>
          </a:p>
          <a:p>
            <a:r>
              <a:rPr lang="en-US" dirty="0">
                <a:latin typeface="Arial"/>
                <a:cs typeface="Arial"/>
              </a:rPr>
              <a:t>Retains current Straight/Combination segmentation in Unsafe Driving and Crash Indicator</a:t>
            </a:r>
            <a:endParaRPr lang="en-US" dirty="0"/>
          </a:p>
          <a:p>
            <a:pPr lvl="1"/>
            <a:r>
              <a:rPr lang="en-US" sz="1800" dirty="0">
                <a:latin typeface="Arial"/>
                <a:cs typeface="Arial"/>
              </a:rPr>
              <a:t>Separates carriers primarily operating large CMVs from those operating medium/small CMVs.</a:t>
            </a:r>
            <a:endParaRPr lang="en-US" sz="18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2DB8FD6-7C39-D624-DA13-368583B58D72}"/>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8FB0B8B0-2A92-DC50-E76F-5A1CD16E50E8}"/>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E2F3E4C-F2EC-767B-4987-FA744EEAC151}"/>
                </a:ext>
              </a:extLst>
            </p:cNvPr>
            <p:cNvSpPr txBox="1"/>
            <p:nvPr/>
          </p:nvSpPr>
          <p:spPr>
            <a:xfrm>
              <a:off x="735291" y="5813071"/>
              <a:ext cx="10953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This change will ensure motor carriers are treated fairly by comparing them to other carriers with similar operations and patterns of violations.</a:t>
              </a:r>
            </a:p>
          </p:txBody>
        </p:sp>
      </p:grpSp>
      <p:sp>
        <p:nvSpPr>
          <p:cNvPr id="10" name="Text Placeholder 3">
            <a:extLst>
              <a:ext uri="{FF2B5EF4-FFF2-40B4-BE49-F238E27FC236}">
                <a16:creationId xmlns:a16="http://schemas.microsoft.com/office/drawing/2014/main" id="{5FE244BA-1E52-8C61-15DA-D56FF93C317E}"/>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pic>
        <p:nvPicPr>
          <p:cNvPr id="12" name="Picture 11">
            <a:extLst>
              <a:ext uri="{FF2B5EF4-FFF2-40B4-BE49-F238E27FC236}">
                <a16:creationId xmlns:a16="http://schemas.microsoft.com/office/drawing/2014/main" id="{E654E5B1-80D2-9701-B350-0DA3BE53BB35}"/>
              </a:ext>
            </a:extLst>
          </p:cNvPr>
          <p:cNvPicPr>
            <a:picLocks noChangeAspect="1"/>
          </p:cNvPicPr>
          <p:nvPr/>
        </p:nvPicPr>
        <p:blipFill>
          <a:blip r:embed="rId3"/>
          <a:stretch>
            <a:fillRect/>
          </a:stretch>
        </p:blipFill>
        <p:spPr>
          <a:xfrm>
            <a:off x="681872" y="2455322"/>
            <a:ext cx="3779242" cy="2339115"/>
          </a:xfrm>
          <a:prstGeom prst="rect">
            <a:avLst/>
          </a:prstGeom>
        </p:spPr>
      </p:pic>
    </p:spTree>
    <p:extLst>
      <p:ext uri="{BB962C8B-B14F-4D97-AF65-F5344CB8AC3E}">
        <p14:creationId xmlns:p14="http://schemas.microsoft.com/office/powerpoint/2010/main" val="2869076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C51EE3-681D-7B27-DEA5-2189E292EB7D}"/>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Excluding Not Preventable Crashes</a:t>
            </a:r>
          </a:p>
        </p:txBody>
      </p:sp>
      <p:sp>
        <p:nvSpPr>
          <p:cNvPr id="5" name="Text Placeholder 4">
            <a:extLst>
              <a:ext uri="{FF2B5EF4-FFF2-40B4-BE49-F238E27FC236}">
                <a16:creationId xmlns:a16="http://schemas.microsoft.com/office/drawing/2014/main" id="{9445033C-0B4B-8771-5D47-7CA091AE5B80}"/>
              </a:ext>
            </a:extLst>
          </p:cNvPr>
          <p:cNvSpPr>
            <a:spLocks noGrp="1"/>
          </p:cNvSpPr>
          <p:nvPr>
            <p:ph type="body" sz="quarter" idx="12"/>
          </p:nvPr>
        </p:nvSpPr>
        <p:spPr>
          <a:xfrm>
            <a:off x="4791074" y="2675856"/>
            <a:ext cx="5876925" cy="2612581"/>
          </a:xfrm>
        </p:spPr>
        <p:txBody>
          <a:bodyPr>
            <a:normAutofit fontScale="92500"/>
          </a:bodyPr>
          <a:lstStyle/>
          <a:p>
            <a:r>
              <a:rPr lang="en-US">
                <a:latin typeface="Arial" panose="020B0604020202020204" pitchFamily="34" charset="0"/>
                <a:cs typeface="Arial" panose="020B0604020202020204" pitchFamily="34" charset="0"/>
              </a:rPr>
              <a:t>Continue to exclude from SMS crashes determined by FMCSA to be not preventable</a:t>
            </a:r>
          </a:p>
          <a:p>
            <a:r>
              <a:rPr lang="en-US">
                <a:latin typeface="Arial" panose="020B0604020202020204" pitchFamily="34" charset="0"/>
                <a:cs typeface="Arial" panose="020B0604020202020204" pitchFamily="34" charset="0"/>
              </a:rPr>
              <a:t>Response to industry feedback about being penalized for actions beyond their control</a:t>
            </a:r>
          </a:p>
          <a:p>
            <a:r>
              <a:rPr lang="en-US" sz="1800">
                <a:effectLst/>
                <a:latin typeface="Arial" panose="020B0604020202020204" pitchFamily="34" charset="0"/>
                <a:ea typeface="Calibri" panose="020F0502020204030204" pitchFamily="34" charset="0"/>
                <a:cs typeface="Arial" panose="020B0604020202020204" pitchFamily="34" charset="0"/>
              </a:rPr>
              <a:t>FMCSA published a Federal Register notice on December 4, 2024,</a:t>
            </a:r>
            <a:r>
              <a:rPr lang="en-US">
                <a:latin typeface="Arial" panose="020B0604020202020204" pitchFamily="34" charset="0"/>
                <a:ea typeface="Calibri" panose="020F0502020204030204" pitchFamily="34" charset="0"/>
                <a:cs typeface="Arial" panose="020B0604020202020204" pitchFamily="34" charset="0"/>
              </a:rPr>
              <a:t> announcing that the Agency has expanded the </a:t>
            </a:r>
            <a:r>
              <a:rPr lang="en-US" sz="1800">
                <a:effectLst/>
                <a:latin typeface="Arial" panose="020B0604020202020204" pitchFamily="34" charset="0"/>
                <a:ea typeface="Calibri" panose="020F0502020204030204" pitchFamily="34" charset="0"/>
                <a:cs typeface="Arial" panose="020B0604020202020204" pitchFamily="34" charset="0"/>
              </a:rPr>
              <a:t>crash types eligible for CDPD review. Read the notice at </a:t>
            </a:r>
            <a:r>
              <a:rPr lang="en-US" sz="1800">
                <a:effectLst/>
                <a:latin typeface="Arial" panose="020B0604020202020204" pitchFamily="34" charset="0"/>
                <a:ea typeface="Calibri" panose="020F0502020204030204" pitchFamily="34" charset="0"/>
                <a:cs typeface="Arial" panose="020B0604020202020204" pitchFamily="34" charset="0"/>
                <a:hlinkClick r:id="rId3"/>
              </a:rPr>
              <a:t>https://www.federalregister.gov/documents/2024/12/04/2024-28377/crash-preventability-determination-program</a:t>
            </a:r>
            <a:r>
              <a:rPr lang="en-US" sz="1800">
                <a:effectLst/>
                <a:latin typeface="Arial" panose="020B0604020202020204" pitchFamily="34" charset="0"/>
                <a:ea typeface="Calibri" panose="020F0502020204030204" pitchFamily="34" charset="0"/>
                <a:cs typeface="Arial" panose="020B0604020202020204" pitchFamily="34" charset="0"/>
              </a:rPr>
              <a:t>.  </a:t>
            </a:r>
          </a:p>
        </p:txBody>
      </p:sp>
      <p:sp>
        <p:nvSpPr>
          <p:cNvPr id="7" name="Text Placeholder 3">
            <a:extLst>
              <a:ext uri="{FF2B5EF4-FFF2-40B4-BE49-F238E27FC236}">
                <a16:creationId xmlns:a16="http://schemas.microsoft.com/office/drawing/2014/main" id="{6F9EA06E-1F9D-B421-6D8A-0DEC2B1C45B9}"/>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Continued from Current SMS:</a:t>
            </a:r>
          </a:p>
        </p:txBody>
      </p:sp>
      <p:grpSp>
        <p:nvGrpSpPr>
          <p:cNvPr id="8" name="Group 7">
            <a:extLst>
              <a:ext uri="{FF2B5EF4-FFF2-40B4-BE49-F238E27FC236}">
                <a16:creationId xmlns:a16="http://schemas.microsoft.com/office/drawing/2014/main" id="{98CB233E-89E3-49BB-AB5E-5F258258BD23}"/>
              </a:ext>
            </a:extLst>
          </p:cNvPr>
          <p:cNvGrpSpPr/>
          <p:nvPr/>
        </p:nvGrpSpPr>
        <p:grpSpPr>
          <a:xfrm>
            <a:off x="556182" y="5598748"/>
            <a:ext cx="11079636" cy="1001125"/>
            <a:chOff x="609601" y="5718652"/>
            <a:chExt cx="11079636" cy="1001125"/>
          </a:xfrm>
        </p:grpSpPr>
        <p:sp>
          <p:nvSpPr>
            <p:cNvPr id="9" name="Rectangle 8">
              <a:extLst>
                <a:ext uri="{FF2B5EF4-FFF2-40B4-BE49-F238E27FC236}">
                  <a16:creationId xmlns:a16="http://schemas.microsoft.com/office/drawing/2014/main" id="{2C64B34E-3D69-A9A1-4E11-AE08C50C870C}"/>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0D17340-B30B-4E0D-9447-E2C5DFBA4A6B}"/>
                </a:ext>
              </a:extLst>
            </p:cNvPr>
            <p:cNvSpPr txBox="1"/>
            <p:nvPr/>
          </p:nvSpPr>
          <p:spPr>
            <a:xfrm>
              <a:off x="735291" y="5813071"/>
              <a:ext cx="10953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FMCSA is listening to motor carriers and making adjustments to the SMS methodology that align with FMCSA’s core safety mission.</a:t>
              </a:r>
            </a:p>
          </p:txBody>
        </p:sp>
      </p:grpSp>
      <p:pic>
        <p:nvPicPr>
          <p:cNvPr id="12" name="Picture 11">
            <a:extLst>
              <a:ext uri="{FF2B5EF4-FFF2-40B4-BE49-F238E27FC236}">
                <a16:creationId xmlns:a16="http://schemas.microsoft.com/office/drawing/2014/main" id="{00F27AB3-5823-E29D-169F-D32F6B8DFA3D}"/>
              </a:ext>
            </a:extLst>
          </p:cNvPr>
          <p:cNvPicPr>
            <a:picLocks noChangeAspect="1"/>
          </p:cNvPicPr>
          <p:nvPr/>
        </p:nvPicPr>
        <p:blipFill>
          <a:blip r:embed="rId4"/>
          <a:stretch>
            <a:fillRect/>
          </a:stretch>
        </p:blipFill>
        <p:spPr>
          <a:xfrm>
            <a:off x="681872" y="2411976"/>
            <a:ext cx="3654862" cy="2255669"/>
          </a:xfrm>
          <a:prstGeom prst="rect">
            <a:avLst/>
          </a:prstGeom>
        </p:spPr>
      </p:pic>
    </p:spTree>
    <p:extLst>
      <p:ext uri="{BB962C8B-B14F-4D97-AF65-F5344CB8AC3E}">
        <p14:creationId xmlns:p14="http://schemas.microsoft.com/office/powerpoint/2010/main" val="2510618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13F6E81B-0277-818F-C998-C07546F604E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DD8C66-1B6F-5276-C412-5A054776CFCE}"/>
              </a:ext>
            </a:extLst>
          </p:cNvPr>
          <p:cNvPicPr>
            <a:picLocks noChangeAspect="1"/>
          </p:cNvPicPr>
          <p:nvPr/>
        </p:nvPicPr>
        <p:blipFill rotWithShape="1">
          <a:blip r:embed="rId3">
            <a:alphaModFix amt="47000"/>
          </a:blip>
          <a:srcRect l="12485" t="-1" b="736"/>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C3705DF4-A490-9619-59ED-28EE1AFE13F4}"/>
              </a:ext>
            </a:extLst>
          </p:cNvPr>
          <p:cNvCxnSpPr/>
          <p:nvPr/>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72133D0-DDB0-9FAA-061F-993C1C6ECA81}"/>
              </a:ext>
            </a:extLst>
          </p:cNvPr>
          <p:cNvSpPr>
            <a:spLocks noGrp="1"/>
          </p:cNvSpPr>
          <p:nvPr>
            <p:ph type="title" hasCustomPrompt="1"/>
          </p:nvPr>
        </p:nvSpPr>
        <p:spPr>
          <a:xfrm>
            <a:off x="2438400" y="2971800"/>
            <a:ext cx="7315200" cy="609602"/>
          </a:xfrm>
          <a:prstGeom prst="rect">
            <a:avLst/>
          </a:prstGeom>
        </p:spPr>
        <p:txBody>
          <a:bodyPr>
            <a:normAutofit/>
          </a:bodyPr>
          <a:lstStyle>
            <a:lvl1pPr algn="ctr">
              <a:defRPr b="0" i="0" cap="all" baseline="0">
                <a:latin typeface="Whitney-Medium" charset="0"/>
                <a:ea typeface="Whitney-Medium" charset="0"/>
                <a:cs typeface="Whitney-Medium" charset="0"/>
              </a:defRPr>
            </a:lvl1pPr>
          </a:lstStyle>
          <a:p>
            <a:r>
              <a:rPr lang="en-US" sz="3200">
                <a:solidFill>
                  <a:schemeClr val="bg1"/>
                </a:solidFill>
                <a:latin typeface="Arial" panose="020B0604020202020204" pitchFamily="34" charset="0"/>
                <a:cs typeface="Arial" panose="020B0604020202020204" pitchFamily="34" charset="0"/>
              </a:rPr>
              <a:t>WHERE CAN I LEARN MORE ?</a:t>
            </a:r>
          </a:p>
        </p:txBody>
      </p:sp>
      <p:grpSp>
        <p:nvGrpSpPr>
          <p:cNvPr id="12" name="Group 11">
            <a:extLst>
              <a:ext uri="{FF2B5EF4-FFF2-40B4-BE49-F238E27FC236}">
                <a16:creationId xmlns:a16="http://schemas.microsoft.com/office/drawing/2014/main" id="{44E8E21A-AA50-D08D-6BCD-3000FD486BCD}"/>
              </a:ext>
            </a:extLst>
          </p:cNvPr>
          <p:cNvGrpSpPr/>
          <p:nvPr/>
        </p:nvGrpSpPr>
        <p:grpSpPr>
          <a:xfrm>
            <a:off x="349464" y="227473"/>
            <a:ext cx="1235425" cy="591488"/>
            <a:chOff x="1518720" y="1859276"/>
            <a:chExt cx="3326873" cy="1557354"/>
          </a:xfrm>
        </p:grpSpPr>
        <p:grpSp>
          <p:nvGrpSpPr>
            <p:cNvPr id="13" name="Graphic 6">
              <a:extLst>
                <a:ext uri="{FF2B5EF4-FFF2-40B4-BE49-F238E27FC236}">
                  <a16:creationId xmlns:a16="http://schemas.microsoft.com/office/drawing/2014/main" id="{B03304B4-862C-DAF1-A97A-8FA19126F954}"/>
                </a:ext>
              </a:extLst>
            </p:cNvPr>
            <p:cNvGrpSpPr/>
            <p:nvPr/>
          </p:nvGrpSpPr>
          <p:grpSpPr>
            <a:xfrm>
              <a:off x="1518720" y="1859276"/>
              <a:ext cx="3326873" cy="1557354"/>
              <a:chOff x="1518720" y="1859276"/>
              <a:chExt cx="3326873" cy="1557354"/>
            </a:xfrm>
          </p:grpSpPr>
          <p:sp>
            <p:nvSpPr>
              <p:cNvPr id="111" name="Freeform: Shape 110">
                <a:extLst>
                  <a:ext uri="{FF2B5EF4-FFF2-40B4-BE49-F238E27FC236}">
                    <a16:creationId xmlns:a16="http://schemas.microsoft.com/office/drawing/2014/main" id="{1A43D441-BD65-FFD3-983D-23781F718A72}"/>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5CBC4EDC-1E69-C9D5-A30E-2225331B7170}"/>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15B4379-EE47-F953-9CA2-8A9285EFB294}"/>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0D56D518-2D0B-E27D-1B98-B59B9DA41D59}"/>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8AF194D7-0DE9-3EDA-A217-3FE2C743EB6F}"/>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3AF2EA8-1238-9420-7E66-A420E2B2CF5B}"/>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49F16AF-5F9D-8B59-01C8-CF1AB7F32295}"/>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6">
              <a:extLst>
                <a:ext uri="{FF2B5EF4-FFF2-40B4-BE49-F238E27FC236}">
                  <a16:creationId xmlns:a16="http://schemas.microsoft.com/office/drawing/2014/main" id="{022D9BD7-F4EB-6F36-BA4C-B605ACD9CA9A}"/>
                </a:ext>
              </a:extLst>
            </p:cNvPr>
            <p:cNvGrpSpPr/>
            <p:nvPr/>
          </p:nvGrpSpPr>
          <p:grpSpPr>
            <a:xfrm>
              <a:off x="2520788" y="2853687"/>
              <a:ext cx="849132" cy="97513"/>
              <a:chOff x="2520788" y="2853687"/>
              <a:chExt cx="849132" cy="97513"/>
            </a:xfrm>
            <a:solidFill>
              <a:srgbClr val="FFFFFF"/>
            </a:solidFill>
          </p:grpSpPr>
          <p:sp>
            <p:nvSpPr>
              <p:cNvPr id="101" name="Freeform: Shape 100">
                <a:extLst>
                  <a:ext uri="{FF2B5EF4-FFF2-40B4-BE49-F238E27FC236}">
                    <a16:creationId xmlns:a16="http://schemas.microsoft.com/office/drawing/2014/main" id="{E9A25A46-F9B0-D5B9-9158-634D508E658C}"/>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BCF0449-D20F-837F-C44F-E88A6BD9B408}"/>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AF4D3181-A84E-9522-D4DF-54383DB63B27}"/>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F53DE0A-3C1E-905A-7AB5-43E7E90ED57F}"/>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0D1F646-1744-801D-3017-597DFC020BEF}"/>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BA75A864-DB00-16CD-CDE1-D338CF7D1FE0}"/>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86B2FE4-194F-9FCA-1452-E81FD0AC50FA}"/>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9C29185-2A38-814F-F754-49957E3F7623}"/>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9A6616B-DBAE-17AC-2AD1-406757950421}"/>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8C77EBB-D047-373D-A84F-D7962FD8AF63}"/>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19C7921A-31A7-1FD1-3C3B-243A534F47B3}"/>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6">
              <a:extLst>
                <a:ext uri="{FF2B5EF4-FFF2-40B4-BE49-F238E27FC236}">
                  <a16:creationId xmlns:a16="http://schemas.microsoft.com/office/drawing/2014/main" id="{D4102E58-631B-76E8-0F82-94E0467ADC82}"/>
                </a:ext>
              </a:extLst>
            </p:cNvPr>
            <p:cNvGrpSpPr/>
            <p:nvPr/>
          </p:nvGrpSpPr>
          <p:grpSpPr>
            <a:xfrm>
              <a:off x="3634705" y="2853687"/>
              <a:ext cx="579784" cy="80618"/>
              <a:chOff x="3634705" y="2853687"/>
              <a:chExt cx="579784" cy="80618"/>
            </a:xfrm>
            <a:solidFill>
              <a:srgbClr val="FFFFFF"/>
            </a:solidFill>
          </p:grpSpPr>
          <p:sp>
            <p:nvSpPr>
              <p:cNvPr id="93" name="Freeform: Shape 92">
                <a:extLst>
                  <a:ext uri="{FF2B5EF4-FFF2-40B4-BE49-F238E27FC236}">
                    <a16:creationId xmlns:a16="http://schemas.microsoft.com/office/drawing/2014/main" id="{26B09443-C2C5-A7A0-FDC5-72B71C24B51E}"/>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01887B56-7146-7E28-7B08-6DF9041510E4}"/>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739B879-89F6-70A0-18B7-A6D49EBA0A79}"/>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BEA8E04D-6375-96CD-264A-69DD5CD80C45}"/>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6254B16-D81B-0FFE-7764-DE6053149089}"/>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D2E7BEF6-31C3-FEFC-2826-A9E6588F731E}"/>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12235318-3947-361E-662D-D653A0ECD8B8}"/>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07812685-60FD-64B7-0BEE-A9FABCDF863C}"/>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65211B51-2636-297B-B7D1-DB9F4D5C1CA2}"/>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9430060-86AC-972E-6D1C-B27656EE141E}"/>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CA7DADBF-8610-94E8-D77A-A51A633F7EF7}"/>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6">
              <a:extLst>
                <a:ext uri="{FF2B5EF4-FFF2-40B4-BE49-F238E27FC236}">
                  <a16:creationId xmlns:a16="http://schemas.microsoft.com/office/drawing/2014/main" id="{D76D2507-3579-8CFF-5F4D-100B5C984044}"/>
                </a:ext>
              </a:extLst>
            </p:cNvPr>
            <p:cNvGrpSpPr/>
            <p:nvPr/>
          </p:nvGrpSpPr>
          <p:grpSpPr>
            <a:xfrm>
              <a:off x="4358294" y="2860545"/>
              <a:ext cx="116413" cy="90655"/>
              <a:chOff x="4358294" y="2860545"/>
              <a:chExt cx="116413" cy="90655"/>
            </a:xfrm>
            <a:solidFill>
              <a:srgbClr val="FFFFFF"/>
            </a:solidFill>
          </p:grpSpPr>
          <p:sp>
            <p:nvSpPr>
              <p:cNvPr id="91" name="Freeform: Shape 90">
                <a:extLst>
                  <a:ext uri="{FF2B5EF4-FFF2-40B4-BE49-F238E27FC236}">
                    <a16:creationId xmlns:a16="http://schemas.microsoft.com/office/drawing/2014/main" id="{CEC4849B-D1DA-9329-0250-D4EA61915063}"/>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D7D2CBC2-A664-20CE-627B-D3992315D9BC}"/>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2">
              <a:extLst>
                <a:ext uri="{FF2B5EF4-FFF2-40B4-BE49-F238E27FC236}">
                  <a16:creationId xmlns:a16="http://schemas.microsoft.com/office/drawing/2014/main" id="{3FA7A197-18E9-F38F-9FCD-FBD120325135}"/>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B9B6042-DF30-1FC6-D553-BFA8FE643DAE}"/>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DA355AB-6A57-7DEF-2206-E016BD65E114}"/>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20748C-E10C-D71D-C121-BBF1B0F9D913}"/>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aphic 6">
              <a:extLst>
                <a:ext uri="{FF2B5EF4-FFF2-40B4-BE49-F238E27FC236}">
                  <a16:creationId xmlns:a16="http://schemas.microsoft.com/office/drawing/2014/main" id="{61F97129-4EC1-D4FA-D027-999C728B4749}"/>
                </a:ext>
              </a:extLst>
            </p:cNvPr>
            <p:cNvGrpSpPr/>
            <p:nvPr/>
          </p:nvGrpSpPr>
          <p:grpSpPr>
            <a:xfrm>
              <a:off x="1956982" y="2138168"/>
              <a:ext cx="2095440" cy="635508"/>
              <a:chOff x="1956982" y="2138168"/>
              <a:chExt cx="2095440" cy="635508"/>
            </a:xfrm>
          </p:grpSpPr>
          <p:sp>
            <p:nvSpPr>
              <p:cNvPr id="28" name="Freeform: Shape 27">
                <a:extLst>
                  <a:ext uri="{FF2B5EF4-FFF2-40B4-BE49-F238E27FC236}">
                    <a16:creationId xmlns:a16="http://schemas.microsoft.com/office/drawing/2014/main" id="{2A84C1AD-4CE2-FF75-D807-71F089B6367D}"/>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864E18D-FB86-D42C-7BF9-7E94BBA13B4F}"/>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7B4AAE71-1268-A95B-1597-224DF22412FD}"/>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30A22AD-1BBE-3170-1481-A8FE4DF33E81}"/>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D882C7-2A50-57B5-DB64-0DC58B8CA441}"/>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5D3D7D8-FBC3-B85D-36D7-FE59FFF31EF6}"/>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AAAFCA3-ADBD-00B5-FDD0-EF1528B18222}"/>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F1B85C17-ABED-17D2-C070-E1701F4B5067}"/>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9F68D4F-ACE5-8E9E-7AD9-13A1B817B51B}"/>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3EE02F98-E9A2-20D5-6846-D3E44AF4470C}"/>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A4F09AD-FEA6-9547-C99B-D7B45A1B09F8}"/>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3EE258DE-2AC6-5CB4-3F21-32551B4A5062}"/>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B6C54FC4-D9A1-590E-33A5-24526CFFD3EA}"/>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C8C09AC6-A4F7-E797-DACB-6B629EAA8839}"/>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F94BB7F-B2F2-AA4F-67EF-954AAB118121}"/>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D0AF39D5-17E6-A04B-CA1F-78BF488FB792}"/>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220F896-4954-A6D4-1A77-C98D39692394}"/>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EB516A01-4F54-0CAE-F33E-8E13D2821BEB}"/>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7E8BD9E7-36BF-E100-66C6-49B28B097329}"/>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6639D66-B31F-D89F-134D-EE97894E2505}"/>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E2B4B0-664A-EB23-AFE9-D759243369C5}"/>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5B8269D-9360-553F-3B26-2DD25C369F0C}"/>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DE9CF0A-38C4-1013-F7B2-A87AB6684D8D}"/>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36221ED2-9380-2FE8-06BB-C29C7771AB66}"/>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99126AA-C48D-EC5B-2464-57F7DC430397}"/>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39295CE3-4927-723D-184E-43D97DEB5070}"/>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2522C024-9FBD-D209-1722-09D45D990057}"/>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7CDFDCD-4AEE-784D-D147-08FB74F1BBAA}"/>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4379E98C-AC2D-1995-6393-6BD36E54F424}"/>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28BB4A99-F999-CA83-36E7-3397BDCD3940}"/>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273A50F-A267-1B20-B889-1EBA19D0BCD6}"/>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F0E742B-EF47-1476-B36F-C537F4539D7A}"/>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32AEE27-FF0F-2948-446C-DB4D4F313AC8}"/>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F636C6B-EC94-3E4E-1E95-D574B5E9B0F1}"/>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6245EF5-D620-45C1-58A5-6C559F1197B3}"/>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355449C2-52E1-9DBB-4D53-F8B37328EAE8}"/>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841FABAC-EA43-BDC7-656F-82971A800A09}"/>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8587DA5A-D965-D7C3-153C-A713B8286F78}"/>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E1DA6316-BE96-68A9-7676-03E58E22F2CD}"/>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CBD9D71F-F8C7-6A77-4CE7-271C4179B5F5}"/>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6DFB945E-303B-7DAE-356E-0608E894804C}"/>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938D9CC3-B862-F6FB-15B5-730C016F0BB5}"/>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F1CA0C4-3820-ABDC-1725-DC44063427AF}"/>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1EF0CED4-A9A0-282D-BD17-BBD53EECAC35}"/>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A0A5B3-B373-CEED-7968-443E96F54322}"/>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165E0AC-A1EF-5D4A-05B1-BF815E00B514}"/>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A025F607-1386-B212-5446-903462E5E49E}"/>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5F8020EB-53DB-A849-FC9D-9BFD7CDB71CC}"/>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1CC5264-217F-9629-376E-9D40EF73C901}"/>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6F77D049-6113-7034-8E2D-491987364950}"/>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7610C2A-98AB-8F5E-A1D2-43D6F8AA1C50}"/>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BFDC5F6-E816-F17B-F85D-2E65F669442E}"/>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82D7EBDD-C3BB-F59A-CE1B-82C61AAB6DEF}"/>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6AAF5D07-D96B-D0EA-1096-D3830004573E}"/>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50BC8F-AF54-1A6B-B42D-90E5319D66F9}"/>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952DD36D-BF4E-F324-813A-678FE62CA312}"/>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1CF7938D-16CC-CE71-A067-C7C32C746CC0}"/>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E6099375-B431-E1E1-743D-1860543CF37A}"/>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92B36D52-F7CC-88AA-2157-158C9082C30E}"/>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21A2A62-DE90-3F2B-FFED-D80A07BBC49F}"/>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99BDB4E7-13FF-6AE1-A432-D38E2F5BB069}"/>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349BDBFB-0195-C0ED-5DCE-6869647BD13E}"/>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FE657BB7-D9EB-68A8-04BB-73B9B9E44D8B}"/>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66C6E139-D884-1FDD-7482-038A6C4411BE}"/>
              </a:ext>
            </a:extLst>
          </p:cNvPr>
          <p:cNvSpPr txBox="1"/>
          <p:nvPr/>
        </p:nvSpPr>
        <p:spPr>
          <a:xfrm>
            <a:off x="1686197" y="322841"/>
            <a:ext cx="2793569"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white"/>
                </a:solidFill>
                <a:effectLst/>
                <a:uLnTx/>
                <a:uFillTx/>
                <a:latin typeface="Arial Black" panose="020B0A04020102020204" pitchFamily="34" charset="0"/>
                <a:ea typeface="+mn-ea"/>
                <a:cs typeface="Arial"/>
              </a:rPr>
              <a:t>Prioritization: </a:t>
            </a:r>
            <a:r>
              <a:rPr kumimoji="0" lang="en-US" sz="1100" b="0" i="0" u="none" strike="noStrike" kern="1200" cap="all" spc="0" normalizeH="0" baseline="0" noProof="0">
                <a:ln>
                  <a:noFill/>
                </a:ln>
                <a:solidFill>
                  <a:prstClr val="white"/>
                </a:solidFill>
                <a:effectLst/>
                <a:uLnTx/>
                <a:uFillTx/>
                <a:latin typeface="Arial Nova" panose="020B0504020202020204" pitchFamily="34" charset="0"/>
                <a:ea typeface="+mn-ea"/>
                <a:cs typeface="Arial"/>
              </a:rPr>
              <a:t>Updating SMS</a:t>
            </a:r>
          </a:p>
        </p:txBody>
      </p:sp>
    </p:spTree>
    <p:extLst>
      <p:ext uri="{BB962C8B-B14F-4D97-AF65-F5344CB8AC3E}">
        <p14:creationId xmlns:p14="http://schemas.microsoft.com/office/powerpoint/2010/main" val="8352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7D7692-C130-48E2-A22C-724BD075F682}"/>
              </a:ext>
            </a:extLst>
          </p:cNvPr>
          <p:cNvSpPr/>
          <p:nvPr/>
        </p:nvSpPr>
        <p:spPr>
          <a:xfrm>
            <a:off x="0" y="4038511"/>
            <a:ext cx="5341434" cy="20612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4">
            <a:extLst>
              <a:ext uri="{FF2B5EF4-FFF2-40B4-BE49-F238E27FC236}">
                <a16:creationId xmlns:a16="http://schemas.microsoft.com/office/drawing/2014/main" id="{C7FA0616-36E7-4CEA-8C98-A406EB2E8E2F}"/>
              </a:ext>
            </a:extLst>
          </p:cNvPr>
          <p:cNvSpPr txBox="1">
            <a:spLocks/>
          </p:cNvSpPr>
          <p:nvPr/>
        </p:nvSpPr>
        <p:spPr>
          <a:xfrm>
            <a:off x="580582" y="1368051"/>
            <a:ext cx="6029768" cy="482009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1647"/>
                </a:solidFill>
                <a:effectLst/>
                <a:uLnTx/>
                <a:uFillTx/>
                <a:latin typeface="Arial" panose="020B0604020202020204" pitchFamily="34" charset="0"/>
                <a:cs typeface="Arial" panose="020B0604020202020204" pitchFamily="34" charset="0"/>
              </a:rPr>
              <a:t>CSA Prioritization Preview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Summarizes the approved changes and explains how they will enable FMCSA to improve safety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To learn more about the forthcoming changes: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Visit the CSA Prioritization Preview website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Download the resources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732C494-54A4-42E3-9FB9-F97E3A7D6663}"/>
              </a:ext>
            </a:extLst>
          </p:cNvPr>
          <p:cNvSpPr txBox="1">
            <a:spLocks/>
          </p:cNvSpPr>
          <p:nvPr/>
        </p:nvSpPr>
        <p:spPr>
          <a:xfrm>
            <a:off x="217442" y="4241948"/>
            <a:ext cx="4838262" cy="1754326"/>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1647"/>
                </a:solidFill>
                <a:effectLst/>
                <a:uLnTx/>
                <a:uFillTx/>
                <a:latin typeface="Arial"/>
                <a:ea typeface="+mj-ea"/>
                <a:cs typeface="Arial"/>
              </a:rPr>
              <a:t>The new SMS methodology will make it easier to identify and address the root causes of safety issues – before crashes can happen.</a:t>
            </a:r>
          </a:p>
        </p:txBody>
      </p:sp>
      <p:pic>
        <p:nvPicPr>
          <p:cNvPr id="2" name="Picture 1">
            <a:extLst>
              <a:ext uri="{FF2B5EF4-FFF2-40B4-BE49-F238E27FC236}">
                <a16:creationId xmlns:a16="http://schemas.microsoft.com/office/drawing/2014/main" id="{9DE2DA70-2F4B-5FC8-FA6F-FE3693D150AC}"/>
              </a:ext>
            </a:extLst>
          </p:cNvPr>
          <p:cNvPicPr>
            <a:picLocks noChangeAspect="1"/>
          </p:cNvPicPr>
          <p:nvPr/>
        </p:nvPicPr>
        <p:blipFill>
          <a:blip r:embed="rId3"/>
          <a:srcRect t="1082" b="38929"/>
          <a:stretch/>
        </p:blipFill>
        <p:spPr>
          <a:xfrm>
            <a:off x="7120563" y="935924"/>
            <a:ext cx="3818782" cy="5252225"/>
          </a:xfrm>
          <a:prstGeom prst="rect">
            <a:avLst/>
          </a:prstGeom>
        </p:spPr>
      </p:pic>
      <p:sp>
        <p:nvSpPr>
          <p:cNvPr id="3" name="TextBox 2">
            <a:extLst>
              <a:ext uri="{FF2B5EF4-FFF2-40B4-BE49-F238E27FC236}">
                <a16:creationId xmlns:a16="http://schemas.microsoft.com/office/drawing/2014/main" id="{E522D3D1-B4D3-D9F6-2B81-4554EE53ECF4}"/>
              </a:ext>
            </a:extLst>
          </p:cNvPr>
          <p:cNvSpPr txBox="1"/>
          <p:nvPr/>
        </p:nvSpPr>
        <p:spPr>
          <a:xfrm>
            <a:off x="6621290" y="6278137"/>
            <a:ext cx="4817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https://csa.fmcsa.dot.gov/prioritizationpreview</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5295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24B3A-C333-4427-A668-EF45EF2314C6}"/>
              </a:ext>
            </a:extLst>
          </p:cNvPr>
          <p:cNvSpPr>
            <a:spLocks noGrp="1"/>
          </p:cNvSpPr>
          <p:nvPr>
            <p:ph type="body" sz="quarter" idx="11"/>
          </p:nvPr>
        </p:nvSpPr>
        <p:spPr>
          <a:xfrm>
            <a:off x="2757339" y="1561859"/>
            <a:ext cx="6444344" cy="779417"/>
          </a:xfrm>
        </p:spPr>
        <p:txBody>
          <a:bodyPr>
            <a:normAutofit fontScale="77500" lnSpcReduction="20000"/>
          </a:bodyPr>
          <a:lstStyle/>
          <a:p>
            <a:pPr algn="ctr"/>
            <a:r>
              <a:rPr lang="en-US">
                <a:latin typeface="Arial" panose="020B0604020202020204" pitchFamily="34" charset="0"/>
                <a:cs typeface="Arial" panose="020B0604020202020204" pitchFamily="34" charset="0"/>
              </a:rPr>
              <a:t>For more on how to read your results, </a:t>
            </a:r>
          </a:p>
          <a:p>
            <a:pPr algn="ctr"/>
            <a:r>
              <a:rPr lang="en-US">
                <a:latin typeface="Arial" panose="020B0604020202020204" pitchFamily="34" charset="0"/>
                <a:cs typeface="Arial" panose="020B0604020202020204" pitchFamily="34" charset="0"/>
              </a:rPr>
              <a:t>watch the informational video.</a:t>
            </a:r>
          </a:p>
        </p:txBody>
      </p:sp>
      <p:grpSp>
        <p:nvGrpSpPr>
          <p:cNvPr id="10" name="Group 9">
            <a:extLst>
              <a:ext uri="{FF2B5EF4-FFF2-40B4-BE49-F238E27FC236}">
                <a16:creationId xmlns:a16="http://schemas.microsoft.com/office/drawing/2014/main" id="{839406E4-2CA7-4AF0-8535-FD151C973FB5}"/>
              </a:ext>
            </a:extLst>
          </p:cNvPr>
          <p:cNvGrpSpPr/>
          <p:nvPr/>
        </p:nvGrpSpPr>
        <p:grpSpPr>
          <a:xfrm>
            <a:off x="2932073" y="2585554"/>
            <a:ext cx="6327854" cy="3555967"/>
            <a:chOff x="2139179" y="2223113"/>
            <a:chExt cx="7913642" cy="4447108"/>
          </a:xfrm>
        </p:grpSpPr>
        <p:pic>
          <p:nvPicPr>
            <p:cNvPr id="5" name="Picture 4">
              <a:extLst>
                <a:ext uri="{FF2B5EF4-FFF2-40B4-BE49-F238E27FC236}">
                  <a16:creationId xmlns:a16="http://schemas.microsoft.com/office/drawing/2014/main" id="{38052DE5-DA74-424D-A6E3-4F921E8A441E}"/>
                </a:ext>
              </a:extLst>
            </p:cNvPr>
            <p:cNvPicPr>
              <a:picLocks noChangeAspect="1"/>
            </p:cNvPicPr>
            <p:nvPr/>
          </p:nvPicPr>
          <p:blipFill>
            <a:blip r:embed="rId3"/>
            <a:stretch>
              <a:fillRect/>
            </a:stretch>
          </p:blipFill>
          <p:spPr>
            <a:xfrm>
              <a:off x="2139179" y="2223113"/>
              <a:ext cx="7913642" cy="4447108"/>
            </a:xfrm>
            <a:prstGeom prst="rect">
              <a:avLst/>
            </a:prstGeom>
            <a:ln>
              <a:solidFill>
                <a:schemeClr val="accent3">
                  <a:lumMod val="40000"/>
                  <a:lumOff val="60000"/>
                </a:schemeClr>
              </a:solidFill>
            </a:ln>
          </p:spPr>
        </p:pic>
        <p:pic>
          <p:nvPicPr>
            <p:cNvPr id="9" name="Picture 8" descr="Icon&#10;&#10;Description automatically generated">
              <a:hlinkClick r:id="rId4"/>
              <a:extLst>
                <a:ext uri="{FF2B5EF4-FFF2-40B4-BE49-F238E27FC236}">
                  <a16:creationId xmlns:a16="http://schemas.microsoft.com/office/drawing/2014/main" id="{A2CB72E4-4CE5-41B3-86DF-813E4FEA158A}"/>
                </a:ext>
              </a:extLst>
            </p:cNvPr>
            <p:cNvPicPr>
              <a:picLocks noChangeAspect="1"/>
            </p:cNvPicPr>
            <p:nvPr/>
          </p:nvPicPr>
          <p:blipFill>
            <a:blip r:embed="rId5"/>
            <a:stretch>
              <a:fillRect/>
            </a:stretch>
          </p:blipFill>
          <p:spPr>
            <a:xfrm>
              <a:off x="5281748" y="3675016"/>
              <a:ext cx="1628503" cy="1628503"/>
            </a:xfrm>
            <a:prstGeom prst="rect">
              <a:avLst/>
            </a:prstGeom>
          </p:spPr>
        </p:pic>
      </p:grpSp>
      <p:sp>
        <p:nvSpPr>
          <p:cNvPr id="4" name="TextBox 3">
            <a:extLst>
              <a:ext uri="{FF2B5EF4-FFF2-40B4-BE49-F238E27FC236}">
                <a16:creationId xmlns:a16="http://schemas.microsoft.com/office/drawing/2014/main" id="{4E7B86A3-BE76-9A43-1394-6094932310E9}"/>
              </a:ext>
            </a:extLst>
          </p:cNvPr>
          <p:cNvSpPr txBox="1"/>
          <p:nvPr/>
        </p:nvSpPr>
        <p:spPr>
          <a:xfrm>
            <a:off x="2123119" y="6225792"/>
            <a:ext cx="794576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6"/>
              </a:rPr>
              <a:t>https://csa.fmcsa.dot.gov/PrioritizationPreview/resources/demo/story.html</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A6AD01-07B5-4EFC-9203-1103B9C4A0D4}"/>
              </a:ext>
            </a:extLst>
          </p:cNvPr>
          <p:cNvSpPr/>
          <p:nvPr/>
        </p:nvSpPr>
        <p:spPr>
          <a:xfrm>
            <a:off x="4648200" y="2228850"/>
            <a:ext cx="7543800" cy="3405596"/>
          </a:xfrm>
          <a:prstGeom prst="rect">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4F991D6-3914-4598-A07F-D8EB52EDD662}"/>
              </a:ext>
            </a:extLst>
          </p:cNvPr>
          <p:cNvSpPr/>
          <p:nvPr/>
        </p:nvSpPr>
        <p:spPr>
          <a:xfrm>
            <a:off x="0" y="1924050"/>
            <a:ext cx="5133975" cy="1881326"/>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69">
            <a:extLst>
              <a:ext uri="{FF2B5EF4-FFF2-40B4-BE49-F238E27FC236}">
                <a16:creationId xmlns:a16="http://schemas.microsoft.com/office/drawing/2014/main" id="{345E6404-C3F5-4060-A109-C7F5E759A941}"/>
              </a:ext>
            </a:extLst>
          </p:cNvPr>
          <p:cNvSpPr txBox="1">
            <a:spLocks/>
          </p:cNvSpPr>
          <p:nvPr/>
        </p:nvSpPr>
        <p:spPr>
          <a:xfrm>
            <a:off x="466725" y="2051050"/>
            <a:ext cx="4181475" cy="1588127"/>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Safety </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is FMCSA’s top priority and core mission.</a:t>
            </a:r>
          </a:p>
        </p:txBody>
      </p:sp>
      <p:sp>
        <p:nvSpPr>
          <p:cNvPr id="10" name="Text Placeholder 34">
            <a:extLst>
              <a:ext uri="{FF2B5EF4-FFF2-40B4-BE49-F238E27FC236}">
                <a16:creationId xmlns:a16="http://schemas.microsoft.com/office/drawing/2014/main" id="{1D6566C4-2A9D-4816-89E5-8A37DCFF8EF1}"/>
              </a:ext>
            </a:extLst>
          </p:cNvPr>
          <p:cNvSpPr>
            <a:spLocks noGrp="1"/>
          </p:cNvSpPr>
          <p:nvPr>
            <p:ph type="body" sz="quarter" idx="11"/>
          </p:nvPr>
        </p:nvSpPr>
        <p:spPr>
          <a:xfrm>
            <a:off x="5400676" y="2595523"/>
            <a:ext cx="6572250" cy="2728952"/>
          </a:xfrm>
        </p:spPr>
        <p:txBody>
          <a:bodyPr wrap="square" rIns="274320">
            <a:spAutoFit/>
          </a:bodyPr>
          <a:lstStyle/>
          <a:p>
            <a:r>
              <a:rPr lang="en-US" sz="2000" spc="-20">
                <a:solidFill>
                  <a:schemeClr val="bg1"/>
                </a:solidFill>
                <a:latin typeface="Arial"/>
                <a:cs typeface="Arial"/>
              </a:rPr>
              <a:t>FMCSA…</a:t>
            </a:r>
          </a:p>
          <a:p>
            <a:pPr marL="342900" indent="-342900">
              <a:buFont typeface="Arial" panose="020B0604020202020204" pitchFamily="34" charset="0"/>
              <a:buChar char="•"/>
            </a:pPr>
            <a:r>
              <a:rPr lang="en-US" sz="2000" spc="-20">
                <a:solidFill>
                  <a:schemeClr val="bg1"/>
                </a:solidFill>
                <a:latin typeface="Arial"/>
                <a:cs typeface="Arial"/>
              </a:rPr>
              <a:t>Invests in sound data and analysis </a:t>
            </a:r>
          </a:p>
          <a:p>
            <a:pPr marL="342900" indent="-342900">
              <a:buFont typeface="Arial" panose="020B0604020202020204" pitchFamily="34" charset="0"/>
              <a:buChar char="•"/>
            </a:pPr>
            <a:r>
              <a:rPr lang="en-US" sz="2000" spc="-20">
                <a:solidFill>
                  <a:schemeClr val="bg1"/>
                </a:solidFill>
                <a:latin typeface="Arial"/>
                <a:cs typeface="Arial"/>
              </a:rPr>
              <a:t>Equips motor carriers with the proactive tools needed to improve their safety compliance</a:t>
            </a:r>
          </a:p>
          <a:p>
            <a:pPr marL="342900" indent="-342900">
              <a:buFont typeface="Arial" panose="020B0604020202020204" pitchFamily="34" charset="0"/>
              <a:buChar char="•"/>
            </a:pPr>
            <a:r>
              <a:rPr lang="en-US" sz="2000" spc="-20">
                <a:solidFill>
                  <a:schemeClr val="bg1"/>
                </a:solidFill>
                <a:latin typeface="Arial"/>
                <a:cs typeface="Arial"/>
              </a:rPr>
              <a:t>Uses SMS to identify behaviors most closely linked to crashes and prioritizes interventions</a:t>
            </a:r>
          </a:p>
          <a:p>
            <a:pPr marL="342900" indent="-342900">
              <a:buFont typeface="Arial" panose="020B0604020202020204" pitchFamily="34" charset="0"/>
              <a:buChar char="•"/>
            </a:pPr>
            <a:r>
              <a:rPr lang="en-US" sz="2000" spc="-20">
                <a:solidFill>
                  <a:schemeClr val="bg1"/>
                </a:solidFill>
                <a:latin typeface="Arial"/>
                <a:cs typeface="Arial"/>
              </a:rPr>
              <a:t>Focuses resources where they will have the greatest impact to prevent crashes</a:t>
            </a:r>
            <a:endParaRPr lang="en-US" sz="2000" spc="-20">
              <a:solidFill>
                <a:schemeClr val="bg1"/>
              </a:solidFill>
            </a:endParaRPr>
          </a:p>
        </p:txBody>
      </p:sp>
    </p:spTree>
    <p:extLst>
      <p:ext uri="{BB962C8B-B14F-4D97-AF65-F5344CB8AC3E}">
        <p14:creationId xmlns:p14="http://schemas.microsoft.com/office/powerpoint/2010/main" val="180905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C27CE735-0AE5-4A6D-B4FB-AD76B1D5A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0064" y="2474484"/>
            <a:ext cx="1876949" cy="1876949"/>
          </a:xfrm>
          <a:prstGeom prst="rect">
            <a:avLst/>
          </a:prstGeom>
        </p:spPr>
      </p:pic>
      <p:pic>
        <p:nvPicPr>
          <p:cNvPr id="36" name="Graphic 35">
            <a:extLst>
              <a:ext uri="{FF2B5EF4-FFF2-40B4-BE49-F238E27FC236}">
                <a16:creationId xmlns:a16="http://schemas.microsoft.com/office/drawing/2014/main" id="{CC57C63A-3EB3-4643-A232-706224F606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6032" y="2506067"/>
            <a:ext cx="1876949" cy="1876949"/>
          </a:xfrm>
          <a:prstGeom prst="rect">
            <a:avLst/>
          </a:prstGeom>
        </p:spPr>
      </p:pic>
      <p:pic>
        <p:nvPicPr>
          <p:cNvPr id="30" name="Picture 29">
            <a:extLst>
              <a:ext uri="{FF2B5EF4-FFF2-40B4-BE49-F238E27FC236}">
                <a16:creationId xmlns:a16="http://schemas.microsoft.com/office/drawing/2014/main" id="{ED66D516-1178-4521-9666-CA1C58684905}"/>
              </a:ext>
            </a:extLst>
          </p:cNvPr>
          <p:cNvPicPr>
            <a:picLocks noChangeAspect="1"/>
          </p:cNvPicPr>
          <p:nvPr/>
        </p:nvPicPr>
        <p:blipFill rotWithShape="1">
          <a:blip r:embed="rId5"/>
          <a:srcRect b="19703"/>
          <a:stretch/>
        </p:blipFill>
        <p:spPr>
          <a:xfrm>
            <a:off x="1702857" y="2943400"/>
            <a:ext cx="1105873" cy="685628"/>
          </a:xfrm>
          <a:prstGeom prst="rect">
            <a:avLst/>
          </a:prstGeom>
        </p:spPr>
      </p:pic>
      <p:sp>
        <p:nvSpPr>
          <p:cNvPr id="4" name="Text Placeholder 3">
            <a:extLst>
              <a:ext uri="{FF2B5EF4-FFF2-40B4-BE49-F238E27FC236}">
                <a16:creationId xmlns:a16="http://schemas.microsoft.com/office/drawing/2014/main" id="{ABAB3A48-0007-4C11-87DB-B4BCE7681940}"/>
              </a:ext>
            </a:extLst>
          </p:cNvPr>
          <p:cNvSpPr>
            <a:spLocks noGrp="1"/>
          </p:cNvSpPr>
          <p:nvPr>
            <p:ph type="body" sz="quarter" idx="11"/>
          </p:nvPr>
        </p:nvSpPr>
        <p:spPr/>
        <p:txBody>
          <a:bodyPr/>
          <a:lstStyle/>
          <a:p>
            <a:r>
              <a:rPr lang="en-US">
                <a:latin typeface="Arial" panose="020B0604020202020204" pitchFamily="34" charset="0"/>
                <a:cs typeface="Arial" panose="020B0604020202020204" pitchFamily="34" charset="0"/>
              </a:rPr>
              <a:t>Suggested Next Steps</a:t>
            </a:r>
          </a:p>
        </p:txBody>
      </p:sp>
      <p:sp>
        <p:nvSpPr>
          <p:cNvPr id="5" name="Text Placeholder 4">
            <a:extLst>
              <a:ext uri="{FF2B5EF4-FFF2-40B4-BE49-F238E27FC236}">
                <a16:creationId xmlns:a16="http://schemas.microsoft.com/office/drawing/2014/main" id="{75A6E3E4-8289-49BB-BF5B-D35287AB9877}"/>
              </a:ext>
            </a:extLst>
          </p:cNvPr>
          <p:cNvSpPr>
            <a:spLocks noGrp="1"/>
          </p:cNvSpPr>
          <p:nvPr>
            <p:ph type="body" sz="quarter" idx="12"/>
          </p:nvPr>
        </p:nvSpPr>
        <p:spPr>
          <a:xfrm>
            <a:off x="1230034" y="4127781"/>
            <a:ext cx="2008094" cy="939814"/>
          </a:xfrm>
        </p:spPr>
        <p:txBody>
          <a:bodyPr/>
          <a:lstStyle/>
          <a:p>
            <a:pPr marL="0" indent="0" algn="ctr">
              <a:buNone/>
            </a:pPr>
            <a:r>
              <a:rPr lang="en-US"/>
              <a:t>Visit the CSA Prioritization Preview website</a:t>
            </a:r>
          </a:p>
        </p:txBody>
      </p:sp>
      <p:sp>
        <p:nvSpPr>
          <p:cNvPr id="6" name="TextBox 5">
            <a:extLst>
              <a:ext uri="{FF2B5EF4-FFF2-40B4-BE49-F238E27FC236}">
                <a16:creationId xmlns:a16="http://schemas.microsoft.com/office/drawing/2014/main" id="{9B21F30B-910B-48CD-9156-2B0E9236A00F}"/>
              </a:ext>
            </a:extLst>
          </p:cNvPr>
          <p:cNvSpPr txBox="1"/>
          <p:nvPr/>
        </p:nvSpPr>
        <p:spPr>
          <a:xfrm>
            <a:off x="3048000" y="5701562"/>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https://csa.fmcsa.dot.gov/prioritizationpreview</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7" name="Graphic 6">
            <a:extLst>
              <a:ext uri="{FF2B5EF4-FFF2-40B4-BE49-F238E27FC236}">
                <a16:creationId xmlns:a16="http://schemas.microsoft.com/office/drawing/2014/main" id="{4FA4185C-6C1E-47C2-9D05-7FD1F1FD3E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4473" y="2447190"/>
            <a:ext cx="1876949" cy="1876949"/>
          </a:xfrm>
          <a:prstGeom prst="rect">
            <a:avLst/>
          </a:prstGeom>
        </p:spPr>
      </p:pic>
      <p:sp>
        <p:nvSpPr>
          <p:cNvPr id="13" name="Text Placeholder 4">
            <a:extLst>
              <a:ext uri="{FF2B5EF4-FFF2-40B4-BE49-F238E27FC236}">
                <a16:creationId xmlns:a16="http://schemas.microsoft.com/office/drawing/2014/main" id="{C402CFAA-3590-432F-A38D-6889D770B642}"/>
              </a:ext>
            </a:extLst>
          </p:cNvPr>
          <p:cNvSpPr txBox="1">
            <a:spLocks/>
          </p:cNvSpPr>
          <p:nvPr/>
        </p:nvSpPr>
        <p:spPr>
          <a:xfrm>
            <a:off x="3791473" y="4127781"/>
            <a:ext cx="1534126" cy="93981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charset="0"/>
                <a:cs typeface="Arial" charset="0"/>
              </a:rPr>
              <a:t>Learn about the approved changes</a:t>
            </a:r>
          </a:p>
        </p:txBody>
      </p:sp>
      <p:sp>
        <p:nvSpPr>
          <p:cNvPr id="14" name="Text Placeholder 4">
            <a:extLst>
              <a:ext uri="{FF2B5EF4-FFF2-40B4-BE49-F238E27FC236}">
                <a16:creationId xmlns:a16="http://schemas.microsoft.com/office/drawing/2014/main" id="{959960FC-1009-4AF6-9BFF-91EF3A67B25C}"/>
              </a:ext>
            </a:extLst>
          </p:cNvPr>
          <p:cNvSpPr txBox="1">
            <a:spLocks/>
          </p:cNvSpPr>
          <p:nvPr/>
        </p:nvSpPr>
        <p:spPr>
          <a:xfrm>
            <a:off x="5804621" y="4082851"/>
            <a:ext cx="2386422" cy="109382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charset="0"/>
                <a:cs typeface="Arial" charset="0"/>
              </a:rPr>
              <a:t>Log in and view what your carrier’s results would be under the new SMS methodology</a:t>
            </a:r>
          </a:p>
        </p:txBody>
      </p:sp>
      <p:sp>
        <p:nvSpPr>
          <p:cNvPr id="15" name="Text Placeholder 4">
            <a:extLst>
              <a:ext uri="{FF2B5EF4-FFF2-40B4-BE49-F238E27FC236}">
                <a16:creationId xmlns:a16="http://schemas.microsoft.com/office/drawing/2014/main" id="{86B5E938-6639-4E65-8229-55A9D7537088}"/>
              </a:ext>
            </a:extLst>
          </p:cNvPr>
          <p:cNvSpPr txBox="1">
            <a:spLocks/>
          </p:cNvSpPr>
          <p:nvPr/>
        </p:nvSpPr>
        <p:spPr>
          <a:xfrm>
            <a:off x="8442048" y="4109336"/>
            <a:ext cx="2567632" cy="76035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charset="0"/>
                <a:cs typeface="Arial" charset="0"/>
              </a:rPr>
              <a:t>Use results to identify areas to improve your safety performance</a:t>
            </a:r>
          </a:p>
        </p:txBody>
      </p:sp>
      <p:pic>
        <p:nvPicPr>
          <p:cNvPr id="34" name="Graphic 33">
            <a:extLst>
              <a:ext uri="{FF2B5EF4-FFF2-40B4-BE49-F238E27FC236}">
                <a16:creationId xmlns:a16="http://schemas.microsoft.com/office/drawing/2014/main" id="{C1F05570-CB3F-4C1D-B460-72B2F531A6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2596" y="3055232"/>
            <a:ext cx="579529" cy="579529"/>
          </a:xfrm>
          <a:prstGeom prst="rect">
            <a:avLst/>
          </a:prstGeom>
        </p:spPr>
      </p:pic>
      <p:pic>
        <p:nvPicPr>
          <p:cNvPr id="35" name="Graphic 34">
            <a:extLst>
              <a:ext uri="{FF2B5EF4-FFF2-40B4-BE49-F238E27FC236}">
                <a16:creationId xmlns:a16="http://schemas.microsoft.com/office/drawing/2014/main" id="{78C7B3EF-2407-4CEE-BD36-B959D27EC8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0062" y="2506067"/>
            <a:ext cx="1876949" cy="1876949"/>
          </a:xfrm>
          <a:prstGeom prst="rect">
            <a:avLst/>
          </a:prstGeom>
        </p:spPr>
      </p:pic>
      <p:pic>
        <p:nvPicPr>
          <p:cNvPr id="37" name="Graphic 36">
            <a:extLst>
              <a:ext uri="{FF2B5EF4-FFF2-40B4-BE49-F238E27FC236}">
                <a16:creationId xmlns:a16="http://schemas.microsoft.com/office/drawing/2014/main" id="{1AC76915-54A5-4524-A702-68846C9B06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30166" y="3113858"/>
            <a:ext cx="456740" cy="456740"/>
          </a:xfrm>
          <a:prstGeom prst="rect">
            <a:avLst/>
          </a:prstGeom>
        </p:spPr>
      </p:pic>
      <p:pic>
        <p:nvPicPr>
          <p:cNvPr id="2" name="Graphic 1">
            <a:extLst>
              <a:ext uri="{FF2B5EF4-FFF2-40B4-BE49-F238E27FC236}">
                <a16:creationId xmlns:a16="http://schemas.microsoft.com/office/drawing/2014/main" id="{BAFBF289-A8DC-4B7A-72E1-AAC2193AF3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15353" y="2998725"/>
            <a:ext cx="586370" cy="586370"/>
          </a:xfrm>
          <a:prstGeom prst="rect">
            <a:avLst/>
          </a:prstGeom>
        </p:spPr>
      </p:pic>
    </p:spTree>
    <p:extLst>
      <p:ext uri="{BB962C8B-B14F-4D97-AF65-F5344CB8AC3E}">
        <p14:creationId xmlns:p14="http://schemas.microsoft.com/office/powerpoint/2010/main" val="56633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FBC87E-3006-C5D0-7502-6BDC5C1DBFA8}"/>
              </a:ext>
            </a:extLst>
          </p:cNvPr>
          <p:cNvSpPr>
            <a:spLocks noGrp="1"/>
          </p:cNvSpPr>
          <p:nvPr>
            <p:ph type="body" sz="quarter" idx="11"/>
          </p:nvPr>
        </p:nvSpPr>
        <p:spPr/>
        <p:txBody>
          <a:bodyPr/>
          <a:lstStyle/>
          <a:p>
            <a:r>
              <a:rPr lang="en-US">
                <a:latin typeface="Arial" panose="020B0604020202020204" pitchFamily="34" charset="0"/>
                <a:cs typeface="Arial" panose="020B0604020202020204" pitchFamily="34" charset="0"/>
              </a:rPr>
              <a:t>Learn More about Safety Regulations</a:t>
            </a:r>
          </a:p>
        </p:txBody>
      </p:sp>
      <p:sp>
        <p:nvSpPr>
          <p:cNvPr id="7" name="Text Placeholder 6">
            <a:extLst>
              <a:ext uri="{FF2B5EF4-FFF2-40B4-BE49-F238E27FC236}">
                <a16:creationId xmlns:a16="http://schemas.microsoft.com/office/drawing/2014/main" id="{2AEF8AA1-9773-05DD-C287-DC114F2C23E2}"/>
              </a:ext>
            </a:extLst>
          </p:cNvPr>
          <p:cNvSpPr>
            <a:spLocks noGrp="1"/>
          </p:cNvSpPr>
          <p:nvPr>
            <p:ph type="body" sz="quarter" idx="12"/>
          </p:nvPr>
        </p:nvSpPr>
        <p:spPr>
          <a:xfrm>
            <a:off x="1524000" y="2362200"/>
            <a:ext cx="4285785" cy="3810000"/>
          </a:xfrm>
        </p:spPr>
        <p:txBody>
          <a:bodyPr/>
          <a:lstStyle/>
          <a:p>
            <a:pPr marL="0" indent="0">
              <a:buNone/>
            </a:pPr>
            <a:r>
              <a:rPr lang="en-US" sz="2400"/>
              <a:t>Use FMCSA’s Motor Carrier Safety Planner</a:t>
            </a:r>
          </a:p>
          <a:p>
            <a:r>
              <a:rPr lang="en-US"/>
              <a:t>Plain language summaries of regulations</a:t>
            </a:r>
          </a:p>
          <a:p>
            <a:r>
              <a:rPr lang="en-US"/>
              <a:t>Examples forms and checklists</a:t>
            </a:r>
          </a:p>
          <a:p>
            <a:r>
              <a:rPr lang="en-US"/>
              <a:t>Log in to create your own customized planner</a:t>
            </a:r>
          </a:p>
          <a:p>
            <a:r>
              <a:rPr lang="en-US"/>
              <a:t>Free and open to the public</a:t>
            </a:r>
          </a:p>
        </p:txBody>
      </p:sp>
      <p:pic>
        <p:nvPicPr>
          <p:cNvPr id="6" name="Picture 5">
            <a:hlinkClick r:id="rId3"/>
            <a:extLst>
              <a:ext uri="{FF2B5EF4-FFF2-40B4-BE49-F238E27FC236}">
                <a16:creationId xmlns:a16="http://schemas.microsoft.com/office/drawing/2014/main" id="{89A38B77-7D53-D673-0A80-EFE5A5EB2E13}"/>
              </a:ext>
            </a:extLst>
          </p:cNvPr>
          <p:cNvPicPr>
            <a:picLocks noChangeAspect="1"/>
          </p:cNvPicPr>
          <p:nvPr/>
        </p:nvPicPr>
        <p:blipFill>
          <a:blip r:embed="rId4"/>
          <a:srcRect l="13184" r="14544" b="31761"/>
          <a:stretch/>
        </p:blipFill>
        <p:spPr>
          <a:xfrm>
            <a:off x="6096000" y="2362200"/>
            <a:ext cx="4966010" cy="3677769"/>
          </a:xfrm>
          <a:prstGeom prst="rect">
            <a:avLst/>
          </a:prstGeom>
        </p:spPr>
      </p:pic>
      <p:sp>
        <p:nvSpPr>
          <p:cNvPr id="8" name="TextBox 7">
            <a:extLst>
              <a:ext uri="{FF2B5EF4-FFF2-40B4-BE49-F238E27FC236}">
                <a16:creationId xmlns:a16="http://schemas.microsoft.com/office/drawing/2014/main" id="{47C1936A-9D2B-4702-2382-31779859F838}"/>
              </a:ext>
            </a:extLst>
          </p:cNvPr>
          <p:cNvSpPr txBox="1"/>
          <p:nvPr/>
        </p:nvSpPr>
        <p:spPr>
          <a:xfrm>
            <a:off x="6244683" y="6172200"/>
            <a:ext cx="4817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https://csa.fmcsa.dot.gov/safetyplanner/</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921928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E3BC-575C-309F-AFC2-2ADDCCA2F4C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8D454BF-417C-264D-B903-EFCE4E735BD7}"/>
              </a:ext>
            </a:extLst>
          </p:cNvPr>
          <p:cNvPicPr>
            <a:picLocks noChangeAspect="1"/>
          </p:cNvPicPr>
          <p:nvPr/>
        </p:nvPicPr>
        <p:blipFill>
          <a:blip r:embed="rId2"/>
          <a:stretch>
            <a:fillRect/>
          </a:stretch>
        </p:blipFill>
        <p:spPr>
          <a:xfrm>
            <a:off x="0" y="-5095"/>
            <a:ext cx="12192000" cy="6868192"/>
          </a:xfrm>
          <a:prstGeom prst="rect">
            <a:avLst/>
          </a:prstGeom>
        </p:spPr>
      </p:pic>
    </p:spTree>
    <p:extLst>
      <p:ext uri="{BB962C8B-B14F-4D97-AF65-F5344CB8AC3E}">
        <p14:creationId xmlns:p14="http://schemas.microsoft.com/office/powerpoint/2010/main" val="4123693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7D22-F058-6D2C-72E7-62890E03375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5F9B5B4-4965-534F-E874-D2CD02B9FDD4}"/>
              </a:ext>
            </a:extLst>
          </p:cNvPr>
          <p:cNvPicPr>
            <a:picLocks noChangeAspect="1"/>
          </p:cNvPicPr>
          <p:nvPr/>
        </p:nvPicPr>
        <p:blipFill>
          <a:blip r:embed="rId2"/>
          <a:stretch>
            <a:fillRect/>
          </a:stretch>
        </p:blipFill>
        <p:spPr>
          <a:xfrm>
            <a:off x="0" y="16774"/>
            <a:ext cx="12192000" cy="6824452"/>
          </a:xfrm>
          <a:prstGeom prst="rect">
            <a:avLst/>
          </a:prstGeom>
        </p:spPr>
      </p:pic>
    </p:spTree>
    <p:extLst>
      <p:ext uri="{BB962C8B-B14F-4D97-AF65-F5344CB8AC3E}">
        <p14:creationId xmlns:p14="http://schemas.microsoft.com/office/powerpoint/2010/main" val="606909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E3BC-575C-309F-AFC2-2ADDCCA2F4C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8E5AFC2-E5C6-2DED-471F-EC425AF4329C}"/>
              </a:ext>
            </a:extLst>
          </p:cNvPr>
          <p:cNvPicPr>
            <a:picLocks noChangeAspect="1"/>
          </p:cNvPicPr>
          <p:nvPr/>
        </p:nvPicPr>
        <p:blipFill>
          <a:blip r:embed="rId2"/>
          <a:stretch>
            <a:fillRect/>
          </a:stretch>
        </p:blipFill>
        <p:spPr>
          <a:xfrm>
            <a:off x="0" y="112622"/>
            <a:ext cx="12192000" cy="6632755"/>
          </a:xfrm>
          <a:prstGeom prst="rect">
            <a:avLst/>
          </a:prstGeom>
        </p:spPr>
      </p:pic>
    </p:spTree>
    <p:extLst>
      <p:ext uri="{BB962C8B-B14F-4D97-AF65-F5344CB8AC3E}">
        <p14:creationId xmlns:p14="http://schemas.microsoft.com/office/powerpoint/2010/main" val="2142239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E3BC-575C-309F-AFC2-2ADDCCA2F4C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EF161B7-2E2C-F548-0326-912F8794F92F}"/>
              </a:ext>
            </a:extLst>
          </p:cNvPr>
          <p:cNvPicPr>
            <a:picLocks noChangeAspect="1"/>
          </p:cNvPicPr>
          <p:nvPr/>
        </p:nvPicPr>
        <p:blipFill>
          <a:blip r:embed="rId2"/>
          <a:stretch>
            <a:fillRect/>
          </a:stretch>
        </p:blipFill>
        <p:spPr>
          <a:xfrm>
            <a:off x="0" y="14665"/>
            <a:ext cx="12192000" cy="6828669"/>
          </a:xfrm>
          <a:prstGeom prst="rect">
            <a:avLst/>
          </a:prstGeom>
        </p:spPr>
      </p:pic>
    </p:spTree>
    <p:extLst>
      <p:ext uri="{BB962C8B-B14F-4D97-AF65-F5344CB8AC3E}">
        <p14:creationId xmlns:p14="http://schemas.microsoft.com/office/powerpoint/2010/main" val="71466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E3BC-575C-309F-AFC2-2ADDCCA2F4C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70E3DF3-C9BF-4EAF-A8FD-C869236E0CCC}"/>
              </a:ext>
            </a:extLst>
          </p:cNvPr>
          <p:cNvPicPr>
            <a:picLocks noChangeAspect="1"/>
          </p:cNvPicPr>
          <p:nvPr/>
        </p:nvPicPr>
        <p:blipFill>
          <a:blip r:embed="rId2"/>
          <a:stretch>
            <a:fillRect/>
          </a:stretch>
        </p:blipFill>
        <p:spPr>
          <a:xfrm>
            <a:off x="0" y="14665"/>
            <a:ext cx="12191999" cy="6828669"/>
          </a:xfrm>
          <a:prstGeom prst="rect">
            <a:avLst/>
          </a:prstGeom>
        </p:spPr>
      </p:pic>
    </p:spTree>
    <p:extLst>
      <p:ext uri="{BB962C8B-B14F-4D97-AF65-F5344CB8AC3E}">
        <p14:creationId xmlns:p14="http://schemas.microsoft.com/office/powerpoint/2010/main" val="868942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E3BC-575C-309F-AFC2-2ADDCCA2F4C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8C9A4C3-B36B-F15B-0BE2-3596527AF9F2}"/>
              </a:ext>
            </a:extLst>
          </p:cNvPr>
          <p:cNvPicPr>
            <a:picLocks noChangeAspect="1"/>
          </p:cNvPicPr>
          <p:nvPr/>
        </p:nvPicPr>
        <p:blipFill>
          <a:blip r:embed="rId2"/>
          <a:stretch>
            <a:fillRect/>
          </a:stretch>
        </p:blipFill>
        <p:spPr>
          <a:xfrm>
            <a:off x="80010" y="67400"/>
            <a:ext cx="12111990" cy="6767907"/>
          </a:xfrm>
          <a:prstGeom prst="rect">
            <a:avLst/>
          </a:prstGeom>
        </p:spPr>
      </p:pic>
    </p:spTree>
    <p:extLst>
      <p:ext uri="{BB962C8B-B14F-4D97-AF65-F5344CB8AC3E}">
        <p14:creationId xmlns:p14="http://schemas.microsoft.com/office/powerpoint/2010/main" val="3157265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E3BC-575C-309F-AFC2-2ADDCCA2F4C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D826CCB-132B-0D3F-BB8E-1DA021DA5F25}"/>
              </a:ext>
            </a:extLst>
          </p:cNvPr>
          <p:cNvPicPr>
            <a:picLocks noChangeAspect="1"/>
          </p:cNvPicPr>
          <p:nvPr/>
        </p:nvPicPr>
        <p:blipFill>
          <a:blip r:embed="rId2"/>
          <a:stretch>
            <a:fillRect/>
          </a:stretch>
        </p:blipFill>
        <p:spPr>
          <a:xfrm>
            <a:off x="-50229" y="0"/>
            <a:ext cx="12242229" cy="6829976"/>
          </a:xfrm>
          <a:prstGeom prst="rect">
            <a:avLst/>
          </a:prstGeom>
        </p:spPr>
      </p:pic>
    </p:spTree>
    <p:extLst>
      <p:ext uri="{BB962C8B-B14F-4D97-AF65-F5344CB8AC3E}">
        <p14:creationId xmlns:p14="http://schemas.microsoft.com/office/powerpoint/2010/main" val="3465384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DBA5-71FD-EE8B-9C9E-077AABCF4EB8}"/>
              </a:ext>
            </a:extLst>
          </p:cNvPr>
          <p:cNvSpPr>
            <a:spLocks noGrp="1"/>
          </p:cNvSpPr>
          <p:nvPr>
            <p:ph type="title"/>
          </p:nvPr>
        </p:nvSpPr>
        <p:spPr/>
        <p:txBody>
          <a:bodyPr/>
          <a:lstStyle/>
          <a:p>
            <a:r>
              <a:rPr lang="en-US" dirty="0"/>
              <a:t>Part 385 Hazardous Materials Safety Permit</a:t>
            </a:r>
          </a:p>
        </p:txBody>
      </p:sp>
      <p:pic>
        <p:nvPicPr>
          <p:cNvPr id="7" name="Content Placeholder 6">
            <a:extLst>
              <a:ext uri="{FF2B5EF4-FFF2-40B4-BE49-F238E27FC236}">
                <a16:creationId xmlns:a16="http://schemas.microsoft.com/office/drawing/2014/main" id="{9D9B4490-3F55-A41A-5926-4C4D8BABD613}"/>
              </a:ext>
            </a:extLst>
          </p:cNvPr>
          <p:cNvPicPr>
            <a:picLocks noGrp="1" noChangeAspect="1"/>
          </p:cNvPicPr>
          <p:nvPr>
            <p:ph idx="1"/>
          </p:nvPr>
        </p:nvPicPr>
        <p:blipFill>
          <a:blip r:embed="rId2"/>
          <a:stretch>
            <a:fillRect/>
          </a:stretch>
        </p:blipFill>
        <p:spPr>
          <a:xfrm>
            <a:off x="2198032" y="1549481"/>
            <a:ext cx="7795936" cy="3558848"/>
          </a:xfrm>
        </p:spPr>
      </p:pic>
    </p:spTree>
    <p:extLst>
      <p:ext uri="{BB962C8B-B14F-4D97-AF65-F5344CB8AC3E}">
        <p14:creationId xmlns:p14="http://schemas.microsoft.com/office/powerpoint/2010/main" val="259191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6;p1">
            <a:extLst>
              <a:ext uri="{FF2B5EF4-FFF2-40B4-BE49-F238E27FC236}">
                <a16:creationId xmlns:a16="http://schemas.microsoft.com/office/drawing/2014/main" id="{EA3A623D-9D26-4983-95D2-70873BF37375}"/>
              </a:ext>
            </a:extLst>
          </p:cNvPr>
          <p:cNvGrpSpPr/>
          <p:nvPr/>
        </p:nvGrpSpPr>
        <p:grpSpPr>
          <a:xfrm>
            <a:off x="296218" y="792480"/>
            <a:ext cx="11599563" cy="6065520"/>
            <a:chOff x="381000" y="-18750"/>
            <a:chExt cx="8382000" cy="5181000"/>
          </a:xfrm>
        </p:grpSpPr>
        <p:cxnSp>
          <p:nvCxnSpPr>
            <p:cNvPr id="14" name="Google Shape;7;p1">
              <a:extLst>
                <a:ext uri="{FF2B5EF4-FFF2-40B4-BE49-F238E27FC236}">
                  <a16:creationId xmlns:a16="http://schemas.microsoft.com/office/drawing/2014/main" id="{213C042E-A0C4-43FA-866F-057DF9834E02}"/>
                </a:ext>
              </a:extLst>
            </p:cNvPr>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8;p1">
              <a:extLst>
                <a:ext uri="{FF2B5EF4-FFF2-40B4-BE49-F238E27FC236}">
                  <a16:creationId xmlns:a16="http://schemas.microsoft.com/office/drawing/2014/main" id="{CD8A77AF-8B48-4FE6-9901-1379DE18E02D}"/>
                </a:ext>
              </a:extLst>
            </p:cNvPr>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9;p1">
              <a:extLst>
                <a:ext uri="{FF2B5EF4-FFF2-40B4-BE49-F238E27FC236}">
                  <a16:creationId xmlns:a16="http://schemas.microsoft.com/office/drawing/2014/main" id="{EFF1DC7F-00C1-44B7-9DE6-A6BDF90D47C4}"/>
                </a:ext>
              </a:extLst>
            </p:cNvPr>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0;p1">
              <a:extLst>
                <a:ext uri="{FF2B5EF4-FFF2-40B4-BE49-F238E27FC236}">
                  <a16:creationId xmlns:a16="http://schemas.microsoft.com/office/drawing/2014/main" id="{1B792701-2877-4537-9A37-70A6CED94728}"/>
                </a:ext>
              </a:extLst>
            </p:cNvPr>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1;p1">
              <a:extLst>
                <a:ext uri="{FF2B5EF4-FFF2-40B4-BE49-F238E27FC236}">
                  <a16:creationId xmlns:a16="http://schemas.microsoft.com/office/drawing/2014/main" id="{4BD0173B-74F2-41CF-8875-8D8CC8BC7382}"/>
                </a:ext>
              </a:extLst>
            </p:cNvPr>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2;p1">
              <a:extLst>
                <a:ext uri="{FF2B5EF4-FFF2-40B4-BE49-F238E27FC236}">
                  <a16:creationId xmlns:a16="http://schemas.microsoft.com/office/drawing/2014/main" id="{2E29C3B6-300E-4504-BFC1-121D0D7D5B8E}"/>
                </a:ext>
              </a:extLst>
            </p:cNvPr>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13;p1">
              <a:extLst>
                <a:ext uri="{FF2B5EF4-FFF2-40B4-BE49-F238E27FC236}">
                  <a16:creationId xmlns:a16="http://schemas.microsoft.com/office/drawing/2014/main" id="{A98A2A6B-81D3-4900-8185-702C4AB75B3B}"/>
                </a:ext>
              </a:extLst>
            </p:cNvPr>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14;p1">
              <a:extLst>
                <a:ext uri="{FF2B5EF4-FFF2-40B4-BE49-F238E27FC236}">
                  <a16:creationId xmlns:a16="http://schemas.microsoft.com/office/drawing/2014/main" id="{247928CE-63B1-4AFD-93B6-F79124DABA63}"/>
                </a:ext>
              </a:extLst>
            </p:cNvPr>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15;p1">
              <a:extLst>
                <a:ext uri="{FF2B5EF4-FFF2-40B4-BE49-F238E27FC236}">
                  <a16:creationId xmlns:a16="http://schemas.microsoft.com/office/drawing/2014/main" id="{58C1476D-67F8-4A14-B098-C46394B45631}"/>
                </a:ext>
              </a:extLst>
            </p:cNvPr>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16;p1">
              <a:extLst>
                <a:ext uri="{FF2B5EF4-FFF2-40B4-BE49-F238E27FC236}">
                  <a16:creationId xmlns:a16="http://schemas.microsoft.com/office/drawing/2014/main" id="{AE0003EF-CB11-4653-9242-FDF29237D5AC}"/>
                </a:ext>
              </a:extLst>
            </p:cNvPr>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17;p1">
              <a:extLst>
                <a:ext uri="{FF2B5EF4-FFF2-40B4-BE49-F238E27FC236}">
                  <a16:creationId xmlns:a16="http://schemas.microsoft.com/office/drawing/2014/main" id="{3BDBF039-E3C6-475B-B4BE-4A70CDF8F61C}"/>
                </a:ext>
              </a:extLst>
            </p:cNvPr>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18;p1">
              <a:extLst>
                <a:ext uri="{FF2B5EF4-FFF2-40B4-BE49-F238E27FC236}">
                  <a16:creationId xmlns:a16="http://schemas.microsoft.com/office/drawing/2014/main" id="{41026599-A4F0-46EA-A2D4-5E769CCF7202}"/>
                </a:ext>
              </a:extLst>
            </p:cNvPr>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19;p1">
              <a:extLst>
                <a:ext uri="{FF2B5EF4-FFF2-40B4-BE49-F238E27FC236}">
                  <a16:creationId xmlns:a16="http://schemas.microsoft.com/office/drawing/2014/main" id="{F432B987-28D6-4426-AD8F-3C90559676D8}"/>
                </a:ext>
              </a:extLst>
            </p:cNvPr>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0;p1">
              <a:extLst>
                <a:ext uri="{FF2B5EF4-FFF2-40B4-BE49-F238E27FC236}">
                  <a16:creationId xmlns:a16="http://schemas.microsoft.com/office/drawing/2014/main" id="{B30FC32F-FEAC-40E7-A049-C858B0AAC139}"/>
                </a:ext>
              </a:extLst>
            </p:cNvPr>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1;p1">
              <a:extLst>
                <a:ext uri="{FF2B5EF4-FFF2-40B4-BE49-F238E27FC236}">
                  <a16:creationId xmlns:a16="http://schemas.microsoft.com/office/drawing/2014/main" id="{70309AC4-D02F-4EC1-9F66-3362364092EB}"/>
                </a:ext>
              </a:extLst>
            </p:cNvPr>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9" name="Google Shape;22;p1">
              <a:extLst>
                <a:ext uri="{FF2B5EF4-FFF2-40B4-BE49-F238E27FC236}">
                  <a16:creationId xmlns:a16="http://schemas.microsoft.com/office/drawing/2014/main" id="{246CB6B4-AB21-4A89-A9F3-4B24D9E32727}"/>
                </a:ext>
              </a:extLst>
            </p:cNvPr>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0" name="Google Shape;23;p1">
              <a:extLst>
                <a:ext uri="{FF2B5EF4-FFF2-40B4-BE49-F238E27FC236}">
                  <a16:creationId xmlns:a16="http://schemas.microsoft.com/office/drawing/2014/main" id="{3C8941E7-5DB4-4FF6-8F28-165D39BA6593}"/>
                </a:ext>
              </a:extLst>
            </p:cNvPr>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1" name="Google Shape;24;p1">
              <a:extLst>
                <a:ext uri="{FF2B5EF4-FFF2-40B4-BE49-F238E27FC236}">
                  <a16:creationId xmlns:a16="http://schemas.microsoft.com/office/drawing/2014/main" id="{6D8A177C-6E3F-4836-AA59-DB553075324C}"/>
                </a:ext>
              </a:extLst>
            </p:cNvPr>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2" name="Google Shape;25;p1">
              <a:extLst>
                <a:ext uri="{FF2B5EF4-FFF2-40B4-BE49-F238E27FC236}">
                  <a16:creationId xmlns:a16="http://schemas.microsoft.com/office/drawing/2014/main" id="{60561147-24B6-4F87-9BF6-B61D7448BFBA}"/>
                </a:ext>
              </a:extLst>
            </p:cNvPr>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3" name="Google Shape;26;p1">
              <a:extLst>
                <a:ext uri="{FF2B5EF4-FFF2-40B4-BE49-F238E27FC236}">
                  <a16:creationId xmlns:a16="http://schemas.microsoft.com/office/drawing/2014/main" id="{D8DCDCBB-7FF3-42AA-9F5C-BF01F6E5F0BD}"/>
                </a:ext>
              </a:extLst>
            </p:cNvPr>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4" name="Google Shape;27;p1">
              <a:extLst>
                <a:ext uri="{FF2B5EF4-FFF2-40B4-BE49-F238E27FC236}">
                  <a16:creationId xmlns:a16="http://schemas.microsoft.com/office/drawing/2014/main" id="{E1030B3F-9676-4BA9-97FA-A771AA71B0E6}"/>
                </a:ext>
              </a:extLst>
            </p:cNvPr>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5" name="Google Shape;28;p1">
              <a:extLst>
                <a:ext uri="{FF2B5EF4-FFF2-40B4-BE49-F238E27FC236}">
                  <a16:creationId xmlns:a16="http://schemas.microsoft.com/office/drawing/2014/main" id="{A03F5D51-EFC8-4F18-973E-BF8FCBD3B90D}"/>
                </a:ext>
              </a:extLst>
            </p:cNvPr>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36" name="Google Shape;29;p1">
              <a:extLst>
                <a:ext uri="{FF2B5EF4-FFF2-40B4-BE49-F238E27FC236}">
                  <a16:creationId xmlns:a16="http://schemas.microsoft.com/office/drawing/2014/main" id="{988BE068-D044-4ACB-9BCB-D685517CD821}"/>
                </a:ext>
              </a:extLst>
            </p:cNvPr>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
        <p:nvSpPr>
          <p:cNvPr id="2" name="Rectangle 1">
            <a:extLst>
              <a:ext uri="{FF2B5EF4-FFF2-40B4-BE49-F238E27FC236}">
                <a16:creationId xmlns:a16="http://schemas.microsoft.com/office/drawing/2014/main" id="{0BB07783-FF28-410B-BAA4-3467E42507AF}"/>
              </a:ext>
            </a:extLst>
          </p:cNvPr>
          <p:cNvSpPr/>
          <p:nvPr/>
        </p:nvSpPr>
        <p:spPr>
          <a:xfrm>
            <a:off x="4848469" y="5022410"/>
            <a:ext cx="2645874" cy="1132114"/>
          </a:xfrm>
          <a:prstGeom prst="rect">
            <a:avLst/>
          </a:prstGeom>
          <a:solidFill>
            <a:srgbClr val="001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C3D57C5D-16D1-4B77-9EC6-8B3880B16038}"/>
              </a:ext>
            </a:extLst>
          </p:cNvPr>
          <p:cNvSpPr>
            <a:spLocks noGrp="1"/>
          </p:cNvSpPr>
          <p:nvPr>
            <p:ph type="body" sz="quarter" idx="11"/>
          </p:nvPr>
        </p:nvSpPr>
        <p:spPr>
          <a:xfrm>
            <a:off x="1524000" y="1154500"/>
            <a:ext cx="9144000" cy="533400"/>
          </a:xfrm>
        </p:spPr>
        <p:txBody>
          <a:bodyPr anchor="b">
            <a:normAutofit/>
          </a:bodyPr>
          <a:lstStyle/>
          <a:p>
            <a:pPr algn="ctr"/>
            <a:r>
              <a:rPr lang="en-US" sz="2800">
                <a:latin typeface="Arial"/>
                <a:cs typeface="Arial"/>
              </a:rPr>
              <a:t>These changes continue our commitment to improve…</a:t>
            </a:r>
            <a:endParaRPr lang="en-US" sz="36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BE38C80-C3AB-4E91-A486-CDCA326CD5AF}"/>
              </a:ext>
            </a:extLst>
          </p:cNvPr>
          <p:cNvSpPr txBox="1"/>
          <p:nvPr/>
        </p:nvSpPr>
        <p:spPr>
          <a:xfrm>
            <a:off x="1549460" y="3478210"/>
            <a:ext cx="275698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FAIRNESS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Ensuring greater consistency in results by holding similar carriers to the same standard, regardless of how their safety issues are documented.</a:t>
            </a:r>
          </a:p>
        </p:txBody>
      </p:sp>
      <p:sp>
        <p:nvSpPr>
          <p:cNvPr id="7" name="TextBox 6">
            <a:extLst>
              <a:ext uri="{FF2B5EF4-FFF2-40B4-BE49-F238E27FC236}">
                <a16:creationId xmlns:a16="http://schemas.microsoft.com/office/drawing/2014/main" id="{015BE4E1-0357-4957-BBB3-B160DF83C886}"/>
              </a:ext>
            </a:extLst>
          </p:cNvPr>
          <p:cNvSpPr txBox="1"/>
          <p:nvPr/>
        </p:nvSpPr>
        <p:spPr>
          <a:xfrm>
            <a:off x="4956044" y="3469440"/>
            <a:ext cx="233236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ACCURACY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Continually improving the quality of the data we use to stay focused on the motor carriers in most need of intervention.  </a:t>
            </a:r>
          </a:p>
        </p:txBody>
      </p:sp>
      <p:sp>
        <p:nvSpPr>
          <p:cNvPr id="8" name="TextBox 7">
            <a:extLst>
              <a:ext uri="{FF2B5EF4-FFF2-40B4-BE49-F238E27FC236}">
                <a16:creationId xmlns:a16="http://schemas.microsoft.com/office/drawing/2014/main" id="{8069759B-0D47-4B0E-93A3-BE43F6037680}"/>
              </a:ext>
            </a:extLst>
          </p:cNvPr>
          <p:cNvSpPr txBox="1"/>
          <p:nvPr/>
        </p:nvSpPr>
        <p:spPr>
          <a:xfrm>
            <a:off x="7938005" y="3469440"/>
            <a:ext cx="2677169"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Helping motor carriers better understand their results and how to use them to adopt safer behaviors.</a:t>
            </a:r>
          </a:p>
        </p:txBody>
      </p:sp>
      <p:pic>
        <p:nvPicPr>
          <p:cNvPr id="9" name="Graphic 8">
            <a:extLst>
              <a:ext uri="{FF2B5EF4-FFF2-40B4-BE49-F238E27FC236}">
                <a16:creationId xmlns:a16="http://schemas.microsoft.com/office/drawing/2014/main" id="{9A5BB81F-D462-4CD1-87DB-8FAA7680A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6976" y="2234795"/>
            <a:ext cx="1272881" cy="1103163"/>
          </a:xfrm>
          <a:prstGeom prst="rect">
            <a:avLst/>
          </a:prstGeom>
        </p:spPr>
      </p:pic>
      <p:pic>
        <p:nvPicPr>
          <p:cNvPr id="10" name="Graphic 9">
            <a:extLst>
              <a:ext uri="{FF2B5EF4-FFF2-40B4-BE49-F238E27FC236}">
                <a16:creationId xmlns:a16="http://schemas.microsoft.com/office/drawing/2014/main" id="{03C11A56-0FC2-4AC5-8F8B-8758B241F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0148" y="2164653"/>
            <a:ext cx="1272881" cy="1103163"/>
          </a:xfrm>
          <a:prstGeom prst="rect">
            <a:avLst/>
          </a:prstGeom>
        </p:spPr>
      </p:pic>
      <p:pic>
        <p:nvPicPr>
          <p:cNvPr id="11" name="Graphic 10">
            <a:extLst>
              <a:ext uri="{FF2B5EF4-FFF2-40B4-BE49-F238E27FC236}">
                <a16:creationId xmlns:a16="http://schemas.microsoft.com/office/drawing/2014/main" id="{218924E1-5AE7-433B-8393-48A060A7E6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4736" y="2234794"/>
            <a:ext cx="1191949" cy="1033022"/>
          </a:xfrm>
          <a:prstGeom prst="rect">
            <a:avLst/>
          </a:prstGeom>
        </p:spPr>
      </p:pic>
      <p:sp>
        <p:nvSpPr>
          <p:cNvPr id="12" name="TextBox 11">
            <a:extLst>
              <a:ext uri="{FF2B5EF4-FFF2-40B4-BE49-F238E27FC236}">
                <a16:creationId xmlns:a16="http://schemas.microsoft.com/office/drawing/2014/main" id="{216BB0B0-64C8-41B0-B0E7-40EEF46B88DE}"/>
              </a:ext>
            </a:extLst>
          </p:cNvPr>
          <p:cNvSpPr txBox="1"/>
          <p:nvPr/>
        </p:nvSpPr>
        <p:spPr>
          <a:xfrm>
            <a:off x="4956044" y="5111413"/>
            <a:ext cx="25674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crash rate for carriers prioritized using the new methodology is </a:t>
            </a: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higher </a:t>
            </a:r>
            <a:b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 under the current SMS.</a:t>
            </a:r>
          </a:p>
        </p:txBody>
      </p:sp>
    </p:spTree>
    <p:extLst>
      <p:ext uri="{BB962C8B-B14F-4D97-AF65-F5344CB8AC3E}">
        <p14:creationId xmlns:p14="http://schemas.microsoft.com/office/powerpoint/2010/main" val="12589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DBA5-71FD-EE8B-9C9E-077AABCF4EB8}"/>
              </a:ext>
            </a:extLst>
          </p:cNvPr>
          <p:cNvSpPr>
            <a:spLocks noGrp="1"/>
          </p:cNvSpPr>
          <p:nvPr>
            <p:ph type="title"/>
          </p:nvPr>
        </p:nvSpPr>
        <p:spPr/>
        <p:txBody>
          <a:bodyPr/>
          <a:lstStyle/>
          <a:p>
            <a:r>
              <a:rPr lang="en-US" dirty="0"/>
              <a:t>Contact Information</a:t>
            </a:r>
          </a:p>
        </p:txBody>
      </p:sp>
      <p:pic>
        <p:nvPicPr>
          <p:cNvPr id="5" name="Content Placeholder 4">
            <a:extLst>
              <a:ext uri="{FF2B5EF4-FFF2-40B4-BE49-F238E27FC236}">
                <a16:creationId xmlns:a16="http://schemas.microsoft.com/office/drawing/2014/main" id="{77D2E087-43AD-E027-2D0A-68A708E791A9}"/>
              </a:ext>
            </a:extLst>
          </p:cNvPr>
          <p:cNvPicPr>
            <a:picLocks noGrp="1" noChangeAspect="1"/>
          </p:cNvPicPr>
          <p:nvPr>
            <p:ph idx="1"/>
          </p:nvPr>
        </p:nvPicPr>
        <p:blipFill>
          <a:blip r:embed="rId2"/>
          <a:stretch>
            <a:fillRect/>
          </a:stretch>
        </p:blipFill>
        <p:spPr>
          <a:xfrm>
            <a:off x="457200" y="2150966"/>
            <a:ext cx="11277600" cy="2556068"/>
          </a:xfrm>
        </p:spPr>
      </p:pic>
    </p:spTree>
    <p:extLst>
      <p:ext uri="{BB962C8B-B14F-4D97-AF65-F5344CB8AC3E}">
        <p14:creationId xmlns:p14="http://schemas.microsoft.com/office/powerpoint/2010/main" val="3723804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816E23-35AF-4E17-99B1-7CC271F9AC74}"/>
              </a:ext>
            </a:extLst>
          </p:cNvPr>
          <p:cNvGrpSpPr/>
          <p:nvPr/>
        </p:nvGrpSpPr>
        <p:grpSpPr>
          <a:xfrm>
            <a:off x="1524735" y="2395458"/>
            <a:ext cx="9142527" cy="3386833"/>
            <a:chOff x="925491" y="2179466"/>
            <a:chExt cx="9142527" cy="3386833"/>
          </a:xfrm>
        </p:grpSpPr>
        <p:grpSp>
          <p:nvGrpSpPr>
            <p:cNvPr id="10" name="Group 9">
              <a:extLst>
                <a:ext uri="{FF2B5EF4-FFF2-40B4-BE49-F238E27FC236}">
                  <a16:creationId xmlns:a16="http://schemas.microsoft.com/office/drawing/2014/main" id="{CDFB9E6D-4995-43DC-A030-E31CE1C70FB4}"/>
                </a:ext>
              </a:extLst>
            </p:cNvPr>
            <p:cNvGrpSpPr/>
            <p:nvPr/>
          </p:nvGrpSpPr>
          <p:grpSpPr>
            <a:xfrm>
              <a:off x="925491" y="2179466"/>
              <a:ext cx="2769834" cy="3373515"/>
              <a:chOff x="508986" y="2183906"/>
              <a:chExt cx="2769834" cy="3373515"/>
            </a:xfrm>
          </p:grpSpPr>
          <p:sp>
            <p:nvSpPr>
              <p:cNvPr id="21" name="TextBox 20">
                <a:extLst>
                  <a:ext uri="{FF2B5EF4-FFF2-40B4-BE49-F238E27FC236}">
                    <a16:creationId xmlns:a16="http://schemas.microsoft.com/office/drawing/2014/main" id="{A072DC47-C67F-475F-98AD-EFB02310EEC9}"/>
                  </a:ext>
                </a:extLst>
              </p:cNvPr>
              <p:cNvSpPr txBox="1"/>
              <p:nvPr/>
            </p:nvSpPr>
            <p:spPr>
              <a:xfrm>
                <a:off x="508986" y="3421978"/>
                <a:ext cx="2769834"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Engage enforcement &amp; industry stakeholders</a:t>
                </a:r>
                <a:br>
                  <a:rPr kumimoji="0" lang="en-US" sz="14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br>
                <a:endParaRPr kumimoji="0" lang="en-US" sz="14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FMCSA seeking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lowchart: Off-page Connector 21">
                <a:extLst>
                  <a:ext uri="{FF2B5EF4-FFF2-40B4-BE49-F238E27FC236}">
                    <a16:creationId xmlns:a16="http://schemas.microsoft.com/office/drawing/2014/main" id="{92DB0C2C-3237-4DEF-864C-4F9EA5B5AC2B}"/>
                  </a:ext>
                </a:extLst>
              </p:cNvPr>
              <p:cNvSpPr/>
              <p:nvPr/>
            </p:nvSpPr>
            <p:spPr>
              <a:xfrm>
                <a:off x="508986" y="2183907"/>
                <a:ext cx="2769833" cy="1100831"/>
              </a:xfrm>
              <a:prstGeom prst="flowChartOffpageConnector">
                <a:avLst/>
              </a:prstGeom>
              <a:solidFill>
                <a:srgbClr val="0016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3CF863E-96A6-4ACF-B02F-0A6B73407D76}"/>
                  </a:ext>
                </a:extLst>
              </p:cNvPr>
              <p:cNvSpPr txBox="1"/>
              <p:nvPr/>
            </p:nvSpPr>
            <p:spPr>
              <a:xfrm>
                <a:off x="508986" y="2183907"/>
                <a:ext cx="2769833" cy="646331"/>
              </a:xfrm>
              <a:prstGeom prst="rect">
                <a:avLst/>
              </a:prstGeom>
              <a:solidFill>
                <a:srgbClr val="001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Phase 1:</a:t>
                </a:r>
                <a:b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Prioritization Preview</a:t>
                </a:r>
              </a:p>
            </p:txBody>
          </p:sp>
          <p:sp>
            <p:nvSpPr>
              <p:cNvPr id="24" name="Flowchart: Process 23">
                <a:extLst>
                  <a:ext uri="{FF2B5EF4-FFF2-40B4-BE49-F238E27FC236}">
                    <a16:creationId xmlns:a16="http://schemas.microsoft.com/office/drawing/2014/main" id="{A945760F-A259-45B4-871B-9DE2BED48A20}"/>
                  </a:ext>
                </a:extLst>
              </p:cNvPr>
              <p:cNvSpPr/>
              <p:nvPr/>
            </p:nvSpPr>
            <p:spPr>
              <a:xfrm>
                <a:off x="508986" y="2183906"/>
                <a:ext cx="2769834" cy="3373515"/>
              </a:xfrm>
              <a:prstGeom prst="flowChartProcess">
                <a:avLst/>
              </a:prstGeom>
              <a:noFill/>
              <a:ln>
                <a:solidFill>
                  <a:srgbClr val="001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93788F3-C08B-4739-95D2-44C6416FB6D1}"/>
                </a:ext>
              </a:extLst>
            </p:cNvPr>
            <p:cNvGrpSpPr/>
            <p:nvPr/>
          </p:nvGrpSpPr>
          <p:grpSpPr>
            <a:xfrm>
              <a:off x="4111837" y="2179467"/>
              <a:ext cx="2769835" cy="3377954"/>
              <a:chOff x="4111838" y="2183907"/>
              <a:chExt cx="2769835" cy="3377954"/>
            </a:xfrm>
          </p:grpSpPr>
          <p:sp>
            <p:nvSpPr>
              <p:cNvPr id="17" name="Flowchart: Off-page Connector 16">
                <a:extLst>
                  <a:ext uri="{FF2B5EF4-FFF2-40B4-BE49-F238E27FC236}">
                    <a16:creationId xmlns:a16="http://schemas.microsoft.com/office/drawing/2014/main" id="{790C8528-E37A-4F3B-AFEC-4C57EAAF01DF}"/>
                  </a:ext>
                </a:extLst>
              </p:cNvPr>
              <p:cNvSpPr/>
              <p:nvPr/>
            </p:nvSpPr>
            <p:spPr>
              <a:xfrm>
                <a:off x="4111839" y="2183907"/>
                <a:ext cx="2769833" cy="1100831"/>
              </a:xfrm>
              <a:prstGeom prst="flowChartOffpageConnector">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104A5F1-1E27-4A7D-9A32-CBA5C8321B86}"/>
                  </a:ext>
                </a:extLst>
              </p:cNvPr>
              <p:cNvSpPr txBox="1"/>
              <p:nvPr/>
            </p:nvSpPr>
            <p:spPr>
              <a:xfrm>
                <a:off x="4111840" y="2183907"/>
                <a:ext cx="2769833" cy="646331"/>
              </a:xfrm>
              <a:prstGeom prst="rect">
                <a:avLst/>
              </a:prstGeom>
              <a:solidFill>
                <a:srgbClr val="1270B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Phase 2:</a:t>
                </a:r>
                <a:b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Revise Prioritization</a:t>
                </a:r>
              </a:p>
            </p:txBody>
          </p:sp>
          <p:sp>
            <p:nvSpPr>
              <p:cNvPr id="19" name="TextBox 18">
                <a:extLst>
                  <a:ext uri="{FF2B5EF4-FFF2-40B4-BE49-F238E27FC236}">
                    <a16:creationId xmlns:a16="http://schemas.microsoft.com/office/drawing/2014/main" id="{52A3951E-3C1D-41B8-A4F8-63640FFCBC72}"/>
                  </a:ext>
                </a:extLst>
              </p:cNvPr>
              <p:cNvSpPr txBox="1"/>
              <p:nvPr/>
            </p:nvSpPr>
            <p:spPr>
              <a:xfrm>
                <a:off x="4111840" y="3426418"/>
                <a:ext cx="2623572"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1647"/>
                    </a:solidFill>
                    <a:effectLst/>
                    <a:uLnTx/>
                    <a:uFillTx/>
                    <a:latin typeface="Arial" panose="020B0604020202020204" pitchFamily="34" charset="0"/>
                    <a:ea typeface="+mn-ea"/>
                    <a:cs typeface="Arial" panose="020B0604020202020204" pitchFamily="34" charset="0"/>
                  </a:rPr>
                  <a:t>FMCSA reviews comments</a:t>
                </a:r>
                <a:br>
                  <a:rPr kumimoji="0" lang="en-US" sz="1400" b="0" i="0" u="none" strike="noStrike" kern="1200" cap="none" spc="0" normalizeH="0" baseline="0" noProof="0" dirty="0">
                    <a:ln>
                      <a:noFill/>
                    </a:ln>
                    <a:solidFill>
                      <a:srgbClr val="001647"/>
                    </a:solidFill>
                    <a:effectLst/>
                    <a:uLnTx/>
                    <a:uFillTx/>
                    <a:latin typeface="Arial" panose="020B0604020202020204" pitchFamily="34" charset="0"/>
                    <a:ea typeface="+mn-ea"/>
                    <a:cs typeface="Arial" panose="020B0604020202020204" pitchFamily="34" charset="0"/>
                  </a:rPr>
                </a:br>
                <a:endParaRPr kumimoji="0" lang="en-US" sz="1400" b="0" i="0" u="none" strike="noStrike" kern="1200" cap="none" spc="0" normalizeH="0" baseline="0" noProof="0" dirty="0">
                  <a:ln>
                    <a:noFill/>
                  </a:ln>
                  <a:solidFill>
                    <a:srgbClr val="00164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1647"/>
                    </a:solidFill>
                    <a:effectLst/>
                    <a:uLnTx/>
                    <a:uFillTx/>
                    <a:latin typeface="Arial" panose="020B0604020202020204" pitchFamily="34" charset="0"/>
                    <a:ea typeface="+mn-ea"/>
                    <a:cs typeface="Arial" panose="020B0604020202020204" pitchFamily="34" charset="0"/>
                  </a:rPr>
                  <a:t>Update SMS methodology and web system to incorporate recommendations that align with our safety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Flowchart: Process 19">
                <a:extLst>
                  <a:ext uri="{FF2B5EF4-FFF2-40B4-BE49-F238E27FC236}">
                    <a16:creationId xmlns:a16="http://schemas.microsoft.com/office/drawing/2014/main" id="{D20A1482-830A-468B-90D3-777677EB875F}"/>
                  </a:ext>
                </a:extLst>
              </p:cNvPr>
              <p:cNvSpPr/>
              <p:nvPr/>
            </p:nvSpPr>
            <p:spPr>
              <a:xfrm>
                <a:off x="4111838" y="2188346"/>
                <a:ext cx="2769834" cy="3373515"/>
              </a:xfrm>
              <a:prstGeom prst="flowChartProcess">
                <a:avLst/>
              </a:prstGeom>
              <a:noFill/>
              <a:ln>
                <a:solidFill>
                  <a:srgbClr val="127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AEB51E0C-63BB-4F75-8C3E-FFA88311DBD1}"/>
                </a:ext>
              </a:extLst>
            </p:cNvPr>
            <p:cNvGrpSpPr/>
            <p:nvPr/>
          </p:nvGrpSpPr>
          <p:grpSpPr>
            <a:xfrm>
              <a:off x="7298183" y="2179466"/>
              <a:ext cx="2769835" cy="3386833"/>
              <a:chOff x="7714694" y="2179466"/>
              <a:chExt cx="2769835" cy="3386833"/>
            </a:xfrm>
          </p:grpSpPr>
          <p:sp>
            <p:nvSpPr>
              <p:cNvPr id="13" name="Flowchart: Off-page Connector 12">
                <a:extLst>
                  <a:ext uri="{FF2B5EF4-FFF2-40B4-BE49-F238E27FC236}">
                    <a16:creationId xmlns:a16="http://schemas.microsoft.com/office/drawing/2014/main" id="{2482FE46-94D4-4B92-A326-C1C6938E2A39}"/>
                  </a:ext>
                </a:extLst>
              </p:cNvPr>
              <p:cNvSpPr/>
              <p:nvPr/>
            </p:nvSpPr>
            <p:spPr>
              <a:xfrm>
                <a:off x="7714696" y="2179466"/>
                <a:ext cx="2769833" cy="1100831"/>
              </a:xfrm>
              <a:prstGeom prst="flowChartOffpageConnector">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A9D92EC-DE05-459F-9B1A-14378592DBEE}"/>
                  </a:ext>
                </a:extLst>
              </p:cNvPr>
              <p:cNvSpPr txBox="1"/>
              <p:nvPr/>
            </p:nvSpPr>
            <p:spPr>
              <a:xfrm>
                <a:off x="7714694" y="2183906"/>
                <a:ext cx="2769833" cy="646331"/>
              </a:xfrm>
              <a:prstGeom prst="rect">
                <a:avLst/>
              </a:prstGeom>
              <a:solidFill>
                <a:srgbClr val="5B9B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Phase 3:</a:t>
                </a:r>
                <a:b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Update Prioritization </a:t>
                </a:r>
              </a:p>
            </p:txBody>
          </p:sp>
          <p:sp>
            <p:nvSpPr>
              <p:cNvPr id="15" name="TextBox 14">
                <a:extLst>
                  <a:ext uri="{FF2B5EF4-FFF2-40B4-BE49-F238E27FC236}">
                    <a16:creationId xmlns:a16="http://schemas.microsoft.com/office/drawing/2014/main" id="{C5562FEA-8DDF-42F2-ADE0-B28E3610344B}"/>
                  </a:ext>
                </a:extLst>
              </p:cNvPr>
              <p:cNvSpPr txBox="1"/>
              <p:nvPr/>
            </p:nvSpPr>
            <p:spPr>
              <a:xfrm>
                <a:off x="7714695" y="3421978"/>
                <a:ext cx="2769834" cy="18466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FMCSA implements final methodology, launches updates SMS web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Enforcement will use these results to prioritize carriers for CSA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lowchart: Process 15">
                <a:extLst>
                  <a:ext uri="{FF2B5EF4-FFF2-40B4-BE49-F238E27FC236}">
                    <a16:creationId xmlns:a16="http://schemas.microsoft.com/office/drawing/2014/main" id="{C6485AAF-D50E-4A52-B67A-A9DD96782E8C}"/>
                  </a:ext>
                </a:extLst>
              </p:cNvPr>
              <p:cNvSpPr/>
              <p:nvPr/>
            </p:nvSpPr>
            <p:spPr>
              <a:xfrm>
                <a:off x="7714694" y="2192784"/>
                <a:ext cx="2769834" cy="3373515"/>
              </a:xfrm>
              <a:prstGeom prst="flowChartProcess">
                <a:avLst/>
              </a:prstGeom>
              <a:no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A12A85E0-9668-4FF2-87FF-15A63E472114}"/>
              </a:ext>
            </a:extLst>
          </p:cNvPr>
          <p:cNvGrpSpPr/>
          <p:nvPr/>
        </p:nvGrpSpPr>
        <p:grpSpPr>
          <a:xfrm>
            <a:off x="1524735" y="2072489"/>
            <a:ext cx="9142525" cy="274320"/>
            <a:chOff x="1524739" y="1222479"/>
            <a:chExt cx="9142525" cy="274320"/>
          </a:xfrm>
        </p:grpSpPr>
        <p:sp>
          <p:nvSpPr>
            <p:cNvPr id="26" name="Flowchart: Process 25">
              <a:extLst>
                <a:ext uri="{FF2B5EF4-FFF2-40B4-BE49-F238E27FC236}">
                  <a16:creationId xmlns:a16="http://schemas.microsoft.com/office/drawing/2014/main" id="{0AAD2DBE-E2F9-499D-B545-D7189DE7213A}"/>
                </a:ext>
              </a:extLst>
            </p:cNvPr>
            <p:cNvSpPr/>
            <p:nvPr/>
          </p:nvSpPr>
          <p:spPr>
            <a:xfrm>
              <a:off x="1524739" y="1306663"/>
              <a:ext cx="9142525" cy="105952"/>
            </a:xfrm>
            <a:prstGeom prst="flowChartProcess">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FC0D1B5-F879-4DE9-B891-68F7A5E56AAB}"/>
                </a:ext>
              </a:extLst>
            </p:cNvPr>
            <p:cNvSpPr/>
            <p:nvPr/>
          </p:nvSpPr>
          <p:spPr>
            <a:xfrm>
              <a:off x="2770267" y="1222479"/>
              <a:ext cx="274320" cy="274320"/>
            </a:xfrm>
            <a:prstGeom prst="ellipse">
              <a:avLst/>
            </a:prstGeom>
            <a:solidFill>
              <a:srgbClr val="00164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2CEF7784-47CC-4DED-80A6-0E281A8A587A}"/>
                </a:ext>
              </a:extLst>
            </p:cNvPr>
            <p:cNvSpPr/>
            <p:nvPr/>
          </p:nvSpPr>
          <p:spPr>
            <a:xfrm>
              <a:off x="5958840" y="1222479"/>
              <a:ext cx="274320" cy="274320"/>
            </a:xfrm>
            <a:prstGeom prst="ellipse">
              <a:avLst/>
            </a:prstGeom>
            <a:solidFill>
              <a:srgbClr val="1270B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8CA380B-D4EA-4A12-8230-E92625784AA5}"/>
                </a:ext>
              </a:extLst>
            </p:cNvPr>
            <p:cNvSpPr/>
            <p:nvPr/>
          </p:nvSpPr>
          <p:spPr>
            <a:xfrm>
              <a:off x="9147415" y="1222479"/>
              <a:ext cx="274320" cy="274320"/>
            </a:xfrm>
            <a:prstGeom prst="ellipse">
              <a:avLst/>
            </a:prstGeom>
            <a:solidFill>
              <a:srgbClr val="5B9BD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 Placeholder 18">
            <a:extLst>
              <a:ext uri="{FF2B5EF4-FFF2-40B4-BE49-F238E27FC236}">
                <a16:creationId xmlns:a16="http://schemas.microsoft.com/office/drawing/2014/main" id="{6DC08E2B-AB9F-46EC-9A58-CB9C05B88CA2}"/>
              </a:ext>
            </a:extLst>
          </p:cNvPr>
          <p:cNvSpPr txBox="1">
            <a:spLocks/>
          </p:cNvSpPr>
          <p:nvPr/>
        </p:nvSpPr>
        <p:spPr>
          <a:xfrm>
            <a:off x="427701" y="1075709"/>
            <a:ext cx="9144000" cy="5334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777"/>
                </a:solidFill>
                <a:effectLst/>
                <a:uLnTx/>
                <a:uFillTx/>
                <a:latin typeface="Arial" panose="020B0604020202020204" pitchFamily="34" charset="0"/>
                <a:ea typeface="+mn-ea"/>
                <a:cs typeface="Arial" panose="020B0604020202020204" pitchFamily="34" charset="0"/>
              </a:rPr>
              <a:t>Timeline</a:t>
            </a:r>
          </a:p>
        </p:txBody>
      </p:sp>
      <p:sp>
        <p:nvSpPr>
          <p:cNvPr id="31" name="Arrow: Down 30">
            <a:extLst>
              <a:ext uri="{FF2B5EF4-FFF2-40B4-BE49-F238E27FC236}">
                <a16:creationId xmlns:a16="http://schemas.microsoft.com/office/drawing/2014/main" id="{1E407F08-9790-449A-B241-63B611A7C6B7}"/>
              </a:ext>
            </a:extLst>
          </p:cNvPr>
          <p:cNvSpPr/>
          <p:nvPr/>
        </p:nvSpPr>
        <p:spPr>
          <a:xfrm>
            <a:off x="5852624" y="914400"/>
            <a:ext cx="486743" cy="1020816"/>
          </a:xfrm>
          <a:prstGeom prst="downArrow">
            <a:avLst/>
          </a:prstGeom>
          <a:solidFill>
            <a:srgbClr val="127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70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E9217D77-1EB7-0391-8B68-1690F75DFB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755192-5F9F-9C7E-AAB8-41203E4F6021}"/>
              </a:ext>
            </a:extLst>
          </p:cNvPr>
          <p:cNvPicPr>
            <a:picLocks noChangeAspect="1"/>
          </p:cNvPicPr>
          <p:nvPr/>
        </p:nvPicPr>
        <p:blipFill rotWithShape="1">
          <a:blip r:embed="rId3">
            <a:alphaModFix amt="47000"/>
          </a:blip>
          <a:srcRect l="12485" t="-1" b="736"/>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2B3E3A35-ABE2-6E87-D790-B5CAA7A633A1}"/>
              </a:ext>
            </a:extLst>
          </p:cNvPr>
          <p:cNvCxnSpPr/>
          <p:nvPr/>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E85CE04-1C80-432B-F315-5F0B5C77EBF9}"/>
              </a:ext>
            </a:extLst>
          </p:cNvPr>
          <p:cNvSpPr>
            <a:spLocks noGrp="1"/>
          </p:cNvSpPr>
          <p:nvPr>
            <p:ph type="title" hasCustomPrompt="1"/>
          </p:nvPr>
        </p:nvSpPr>
        <p:spPr>
          <a:xfrm>
            <a:off x="2438400" y="2362200"/>
            <a:ext cx="7315200" cy="1219201"/>
          </a:xfrm>
          <a:prstGeom prst="rect">
            <a:avLst/>
          </a:prstGeom>
        </p:spPr>
        <p:txBody>
          <a:bodyPr>
            <a:normAutofit fontScale="90000"/>
          </a:bodyPr>
          <a:lstStyle>
            <a:lvl1pPr algn="ctr">
              <a:defRPr b="0" i="0" cap="all" baseline="0">
                <a:latin typeface="Whitney-Medium" charset="0"/>
                <a:ea typeface="Whitney-Medium" charset="0"/>
                <a:cs typeface="Whitney-Medium" charset="0"/>
              </a:defRPr>
            </a:lvl1pPr>
          </a:lstStyle>
          <a:p>
            <a:r>
              <a:rPr lang="en-US" sz="3200">
                <a:solidFill>
                  <a:schemeClr val="bg1"/>
                </a:solidFill>
                <a:latin typeface="Arial" panose="020B0604020202020204" pitchFamily="34" charset="0"/>
                <a:cs typeface="Arial" panose="020B0604020202020204" pitchFamily="34" charset="0"/>
              </a:rPr>
              <a:t>WHAT ARE THE APPROVED CHANGES TO THE SMS METHODOLOGY?</a:t>
            </a:r>
          </a:p>
        </p:txBody>
      </p:sp>
      <p:grpSp>
        <p:nvGrpSpPr>
          <p:cNvPr id="12" name="Group 11">
            <a:extLst>
              <a:ext uri="{FF2B5EF4-FFF2-40B4-BE49-F238E27FC236}">
                <a16:creationId xmlns:a16="http://schemas.microsoft.com/office/drawing/2014/main" id="{FC2EDA17-840F-5BB8-000E-60ACED9CFBD1}"/>
              </a:ext>
            </a:extLst>
          </p:cNvPr>
          <p:cNvGrpSpPr/>
          <p:nvPr/>
        </p:nvGrpSpPr>
        <p:grpSpPr>
          <a:xfrm>
            <a:off x="349464" y="227473"/>
            <a:ext cx="1235425" cy="591488"/>
            <a:chOff x="1518720" y="1859276"/>
            <a:chExt cx="3326873" cy="1557354"/>
          </a:xfrm>
        </p:grpSpPr>
        <p:grpSp>
          <p:nvGrpSpPr>
            <p:cNvPr id="13" name="Graphic 6">
              <a:extLst>
                <a:ext uri="{FF2B5EF4-FFF2-40B4-BE49-F238E27FC236}">
                  <a16:creationId xmlns:a16="http://schemas.microsoft.com/office/drawing/2014/main" id="{70C23DB9-B925-DE8E-67F8-269393C7AB25}"/>
                </a:ext>
              </a:extLst>
            </p:cNvPr>
            <p:cNvGrpSpPr/>
            <p:nvPr/>
          </p:nvGrpSpPr>
          <p:grpSpPr>
            <a:xfrm>
              <a:off x="1518720" y="1859276"/>
              <a:ext cx="3326873" cy="1557354"/>
              <a:chOff x="1518720" y="1859276"/>
              <a:chExt cx="3326873" cy="1557354"/>
            </a:xfrm>
          </p:grpSpPr>
          <p:sp>
            <p:nvSpPr>
              <p:cNvPr id="111" name="Freeform: Shape 110">
                <a:extLst>
                  <a:ext uri="{FF2B5EF4-FFF2-40B4-BE49-F238E27FC236}">
                    <a16:creationId xmlns:a16="http://schemas.microsoft.com/office/drawing/2014/main" id="{A8A5490F-F818-ECC5-1159-20F725FEA46A}"/>
                  </a:ext>
                </a:extLst>
              </p:cNvPr>
              <p:cNvSpPr/>
              <p:nvPr/>
            </p:nvSpPr>
            <p:spPr>
              <a:xfrm>
                <a:off x="1518720" y="1859276"/>
                <a:ext cx="3326873" cy="1557354"/>
              </a:xfrm>
              <a:custGeom>
                <a:avLst/>
                <a:gdLst>
                  <a:gd name="connsiteX0" fmla="*/ 107283 w 3326873"/>
                  <a:gd name="connsiteY0" fmla="*/ 0 h 1557354"/>
                  <a:gd name="connsiteX1" fmla="*/ 3193380 w 3326873"/>
                  <a:gd name="connsiteY1" fmla="*/ 0 h 1557354"/>
                  <a:gd name="connsiteX2" fmla="*/ 3325771 w 3326873"/>
                  <a:gd name="connsiteY2" fmla="*/ 198882 h 1557354"/>
                  <a:gd name="connsiteX3" fmla="*/ 3323489 w 3326873"/>
                  <a:gd name="connsiteY3" fmla="*/ 667513 h 1557354"/>
                  <a:gd name="connsiteX4" fmla="*/ 3323489 w 3326873"/>
                  <a:gd name="connsiteY4" fmla="*/ 1229869 h 1557354"/>
                  <a:gd name="connsiteX5" fmla="*/ 1958484 w 3326873"/>
                  <a:gd name="connsiteY5" fmla="*/ 1511048 h 1557354"/>
                  <a:gd name="connsiteX6" fmla="*/ 1584135 w 3326873"/>
                  <a:gd name="connsiteY6" fmla="*/ 1552196 h 1557354"/>
                  <a:gd name="connsiteX7" fmla="*/ 705328 w 3326873"/>
                  <a:gd name="connsiteY7" fmla="*/ 1378460 h 1557354"/>
                  <a:gd name="connsiteX8" fmla="*/ 2283 w 3326873"/>
                  <a:gd name="connsiteY8" fmla="*/ 1232155 h 1557354"/>
                  <a:gd name="connsiteX9" fmla="*/ 0 w 3326873"/>
                  <a:gd name="connsiteY9" fmla="*/ 160020 h 1557354"/>
                  <a:gd name="connsiteX10" fmla="*/ 107283 w 3326873"/>
                  <a:gd name="connsiteY10" fmla="*/ 0 h 155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6873" h="1557354">
                    <a:moveTo>
                      <a:pt x="107283" y="0"/>
                    </a:moveTo>
                    <a:lnTo>
                      <a:pt x="3193380" y="0"/>
                    </a:lnTo>
                    <a:cubicBezTo>
                      <a:pt x="3309793" y="18288"/>
                      <a:pt x="3332619" y="91440"/>
                      <a:pt x="3325771" y="198882"/>
                    </a:cubicBezTo>
                    <a:cubicBezTo>
                      <a:pt x="3316641" y="354330"/>
                      <a:pt x="3323489" y="512065"/>
                      <a:pt x="3323489" y="667513"/>
                    </a:cubicBezTo>
                    <a:lnTo>
                      <a:pt x="3323489" y="1229869"/>
                    </a:lnTo>
                    <a:cubicBezTo>
                      <a:pt x="2862400" y="1325882"/>
                      <a:pt x="2410442" y="1421894"/>
                      <a:pt x="1958484" y="1511048"/>
                    </a:cubicBezTo>
                    <a:cubicBezTo>
                      <a:pt x="1835223" y="1536194"/>
                      <a:pt x="1702831" y="1570484"/>
                      <a:pt x="1584135" y="1552196"/>
                    </a:cubicBezTo>
                    <a:cubicBezTo>
                      <a:pt x="1289678" y="1508762"/>
                      <a:pt x="997503" y="1437896"/>
                      <a:pt x="705328" y="1378460"/>
                    </a:cubicBezTo>
                    <a:cubicBezTo>
                      <a:pt x="472501" y="1330454"/>
                      <a:pt x="239675" y="1282447"/>
                      <a:pt x="2283" y="1232155"/>
                    </a:cubicBezTo>
                    <a:cubicBezTo>
                      <a:pt x="2283" y="870967"/>
                      <a:pt x="4565" y="514351"/>
                      <a:pt x="0" y="160020"/>
                    </a:cubicBezTo>
                    <a:cubicBezTo>
                      <a:pt x="0" y="75438"/>
                      <a:pt x="18261" y="18288"/>
                      <a:pt x="107283" y="0"/>
                    </a:cubicBezTo>
                  </a:path>
                </a:pathLst>
              </a:custGeom>
              <a:solidFill>
                <a:srgbClr val="00164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1539D844-AD4D-371B-2AEF-EAB2106D479A}"/>
                  </a:ext>
                </a:extLst>
              </p:cNvPr>
              <p:cNvSpPr/>
              <p:nvPr/>
            </p:nvSpPr>
            <p:spPr>
              <a:xfrm>
                <a:off x="2075678" y="2855973"/>
                <a:ext cx="73043" cy="77917"/>
              </a:xfrm>
              <a:custGeom>
                <a:avLst/>
                <a:gdLst>
                  <a:gd name="connsiteX0" fmla="*/ 0 w 73043"/>
                  <a:gd name="connsiteY0" fmla="*/ 41148 h 77917"/>
                  <a:gd name="connsiteX1" fmla="*/ 0 w 73043"/>
                  <a:gd name="connsiteY1" fmla="*/ 41148 h 77917"/>
                  <a:gd name="connsiteX2" fmla="*/ 41087 w 73043"/>
                  <a:gd name="connsiteY2" fmla="*/ 0 h 77917"/>
                  <a:gd name="connsiteX3" fmla="*/ 73044 w 73043"/>
                  <a:gd name="connsiteY3" fmla="*/ 11430 h 77917"/>
                  <a:gd name="connsiteX4" fmla="*/ 61631 w 73043"/>
                  <a:gd name="connsiteY4" fmla="*/ 22860 h 77917"/>
                  <a:gd name="connsiteX5" fmla="*/ 41087 w 73043"/>
                  <a:gd name="connsiteY5" fmla="*/ 13716 h 77917"/>
                  <a:gd name="connsiteX6" fmla="*/ 18261 w 73043"/>
                  <a:gd name="connsiteY6" fmla="*/ 36576 h 77917"/>
                  <a:gd name="connsiteX7" fmla="*/ 18261 w 73043"/>
                  <a:gd name="connsiteY7" fmla="*/ 36576 h 77917"/>
                  <a:gd name="connsiteX8" fmla="*/ 41087 w 73043"/>
                  <a:gd name="connsiteY8" fmla="*/ 61722 h 77917"/>
                  <a:gd name="connsiteX9" fmla="*/ 61631 w 73043"/>
                  <a:gd name="connsiteY9" fmla="*/ 52578 h 77917"/>
                  <a:gd name="connsiteX10" fmla="*/ 73044 w 73043"/>
                  <a:gd name="connsiteY10" fmla="*/ 64008 h 77917"/>
                  <a:gd name="connsiteX11" fmla="*/ 41087 w 73043"/>
                  <a:gd name="connsiteY11" fmla="*/ 77724 h 77917"/>
                  <a:gd name="connsiteX12" fmla="*/ 0 w 73043"/>
                  <a:gd name="connsiteY12" fmla="*/ 41148 h 7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43" h="77917">
                    <a:moveTo>
                      <a:pt x="0" y="41148"/>
                    </a:moveTo>
                    <a:lnTo>
                      <a:pt x="0" y="41148"/>
                    </a:lnTo>
                    <a:cubicBezTo>
                      <a:pt x="0" y="18288"/>
                      <a:pt x="18261" y="0"/>
                      <a:pt x="41087" y="0"/>
                    </a:cubicBezTo>
                    <a:cubicBezTo>
                      <a:pt x="57065" y="0"/>
                      <a:pt x="66196" y="4572"/>
                      <a:pt x="73044" y="11430"/>
                    </a:cubicBezTo>
                    <a:lnTo>
                      <a:pt x="61631" y="22860"/>
                    </a:lnTo>
                    <a:cubicBezTo>
                      <a:pt x="54783" y="18288"/>
                      <a:pt x="50218" y="13716"/>
                      <a:pt x="41087" y="13716"/>
                    </a:cubicBezTo>
                    <a:cubicBezTo>
                      <a:pt x="27391" y="13716"/>
                      <a:pt x="18261" y="25146"/>
                      <a:pt x="18261" y="36576"/>
                    </a:cubicBezTo>
                    <a:lnTo>
                      <a:pt x="18261" y="36576"/>
                    </a:lnTo>
                    <a:cubicBezTo>
                      <a:pt x="18261" y="50292"/>
                      <a:pt x="27391" y="61722"/>
                      <a:pt x="41087" y="61722"/>
                    </a:cubicBezTo>
                    <a:cubicBezTo>
                      <a:pt x="50218" y="61722"/>
                      <a:pt x="57065" y="57150"/>
                      <a:pt x="61631" y="52578"/>
                    </a:cubicBezTo>
                    <a:lnTo>
                      <a:pt x="73044" y="64008"/>
                    </a:lnTo>
                    <a:cubicBezTo>
                      <a:pt x="63913" y="73152"/>
                      <a:pt x="54783" y="77724"/>
                      <a:pt x="41087" y="77724"/>
                    </a:cubicBezTo>
                    <a:cubicBezTo>
                      <a:pt x="18261" y="80010"/>
                      <a:pt x="0" y="61722"/>
                      <a:pt x="0" y="41148"/>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B82BD6C2-7D96-8A03-6380-327ADD242FB0}"/>
                  </a:ext>
                </a:extLst>
              </p:cNvPr>
              <p:cNvSpPr/>
              <p:nvPr/>
            </p:nvSpPr>
            <p:spPr>
              <a:xfrm>
                <a:off x="2160135" y="2874261"/>
                <a:ext cx="68478" cy="59686"/>
              </a:xfrm>
              <a:custGeom>
                <a:avLst/>
                <a:gdLst>
                  <a:gd name="connsiteX0" fmla="*/ 50218 w 68478"/>
                  <a:gd name="connsiteY0" fmla="*/ 32004 h 59686"/>
                  <a:gd name="connsiteX1" fmla="*/ 50218 w 68478"/>
                  <a:gd name="connsiteY1" fmla="*/ 32004 h 59686"/>
                  <a:gd name="connsiteX2" fmla="*/ 34239 w 68478"/>
                  <a:gd name="connsiteY2" fmla="*/ 16002 h 59686"/>
                  <a:gd name="connsiteX3" fmla="*/ 18261 w 68478"/>
                  <a:gd name="connsiteY3" fmla="*/ 32004 h 59686"/>
                  <a:gd name="connsiteX4" fmla="*/ 18261 w 68478"/>
                  <a:gd name="connsiteY4" fmla="*/ 32004 h 59686"/>
                  <a:gd name="connsiteX5" fmla="*/ 34239 w 68478"/>
                  <a:gd name="connsiteY5" fmla="*/ 48006 h 59686"/>
                  <a:gd name="connsiteX6" fmla="*/ 50218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50218" y="32004"/>
                    </a:moveTo>
                    <a:lnTo>
                      <a:pt x="50218" y="32004"/>
                    </a:lnTo>
                    <a:cubicBezTo>
                      <a:pt x="50218" y="22860"/>
                      <a:pt x="43370" y="16002"/>
                      <a:pt x="34239" y="16002"/>
                    </a:cubicBezTo>
                    <a:cubicBezTo>
                      <a:pt x="25109" y="16002"/>
                      <a:pt x="18261" y="22860"/>
                      <a:pt x="18261" y="32004"/>
                    </a:cubicBezTo>
                    <a:lnTo>
                      <a:pt x="18261" y="32004"/>
                    </a:lnTo>
                    <a:cubicBezTo>
                      <a:pt x="18261" y="41148"/>
                      <a:pt x="25109" y="48006"/>
                      <a:pt x="34239" y="48006"/>
                    </a:cubicBezTo>
                    <a:cubicBezTo>
                      <a:pt x="43370" y="48006"/>
                      <a:pt x="50218" y="38862"/>
                      <a:pt x="50218"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14E59932-ABEC-A275-BDCA-820AF91D3F36}"/>
                  </a:ext>
                </a:extLst>
              </p:cNvPr>
              <p:cNvSpPr/>
              <p:nvPr/>
            </p:nvSpPr>
            <p:spPr>
              <a:xfrm>
                <a:off x="2244592" y="2876547"/>
                <a:ext cx="95869" cy="57150"/>
              </a:xfrm>
              <a:custGeom>
                <a:avLst/>
                <a:gdLst>
                  <a:gd name="connsiteX0" fmla="*/ 0 w 95869"/>
                  <a:gd name="connsiteY0" fmla="*/ 0 h 57150"/>
                  <a:gd name="connsiteX1" fmla="*/ 18261 w 95869"/>
                  <a:gd name="connsiteY1" fmla="*/ 0 h 57150"/>
                  <a:gd name="connsiteX2" fmla="*/ 18261 w 95869"/>
                  <a:gd name="connsiteY2" fmla="*/ 9144 h 57150"/>
                  <a:gd name="connsiteX3" fmla="*/ 36522 w 95869"/>
                  <a:gd name="connsiteY3" fmla="*/ 0 h 57150"/>
                  <a:gd name="connsiteX4" fmla="*/ 54783 w 95869"/>
                  <a:gd name="connsiteY4" fmla="*/ 9144 h 57150"/>
                  <a:gd name="connsiteX5" fmla="*/ 75326 w 95869"/>
                  <a:gd name="connsiteY5" fmla="*/ 0 h 57150"/>
                  <a:gd name="connsiteX6" fmla="*/ 95870 w 95869"/>
                  <a:gd name="connsiteY6" fmla="*/ 20574 h 57150"/>
                  <a:gd name="connsiteX7" fmla="*/ 95870 w 95869"/>
                  <a:gd name="connsiteY7" fmla="*/ 57150 h 57150"/>
                  <a:gd name="connsiteX8" fmla="*/ 77609 w 95869"/>
                  <a:gd name="connsiteY8" fmla="*/ 57150 h 57150"/>
                  <a:gd name="connsiteX9" fmla="*/ 77609 w 95869"/>
                  <a:gd name="connsiteY9" fmla="*/ 25146 h 57150"/>
                  <a:gd name="connsiteX10" fmla="*/ 68478 w 95869"/>
                  <a:gd name="connsiteY10" fmla="*/ 13716 h 57150"/>
                  <a:gd name="connsiteX11" fmla="*/ 57065 w 95869"/>
                  <a:gd name="connsiteY11" fmla="*/ 25146 h 57150"/>
                  <a:gd name="connsiteX12" fmla="*/ 57065 w 95869"/>
                  <a:gd name="connsiteY12" fmla="*/ 57150 h 57150"/>
                  <a:gd name="connsiteX13" fmla="*/ 38804 w 95869"/>
                  <a:gd name="connsiteY13" fmla="*/ 57150 h 57150"/>
                  <a:gd name="connsiteX14" fmla="*/ 38804 w 95869"/>
                  <a:gd name="connsiteY14" fmla="*/ 25146 h 57150"/>
                  <a:gd name="connsiteX15" fmla="*/ 29674 w 95869"/>
                  <a:gd name="connsiteY15" fmla="*/ 13716 h 57150"/>
                  <a:gd name="connsiteX16" fmla="*/ 18261 w 95869"/>
                  <a:gd name="connsiteY16" fmla="*/ 25146 h 57150"/>
                  <a:gd name="connsiteX17" fmla="*/ 18261 w 95869"/>
                  <a:gd name="connsiteY17" fmla="*/ 57150 h 57150"/>
                  <a:gd name="connsiteX18" fmla="*/ 0 w 95869"/>
                  <a:gd name="connsiteY18" fmla="*/ 57150 h 57150"/>
                  <a:gd name="connsiteX19" fmla="*/ 0 w 95869"/>
                  <a:gd name="connsiteY1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869" h="57150">
                    <a:moveTo>
                      <a:pt x="0" y="0"/>
                    </a:moveTo>
                    <a:lnTo>
                      <a:pt x="18261" y="0"/>
                    </a:lnTo>
                    <a:lnTo>
                      <a:pt x="18261" y="9144"/>
                    </a:lnTo>
                    <a:cubicBezTo>
                      <a:pt x="22826" y="4572"/>
                      <a:pt x="27391" y="0"/>
                      <a:pt x="36522" y="0"/>
                    </a:cubicBezTo>
                    <a:cubicBezTo>
                      <a:pt x="45652" y="0"/>
                      <a:pt x="50217" y="2286"/>
                      <a:pt x="54783" y="9144"/>
                    </a:cubicBezTo>
                    <a:cubicBezTo>
                      <a:pt x="59348" y="2286"/>
                      <a:pt x="66196" y="0"/>
                      <a:pt x="75326" y="0"/>
                    </a:cubicBezTo>
                    <a:cubicBezTo>
                      <a:pt x="89022" y="0"/>
                      <a:pt x="95870" y="6858"/>
                      <a:pt x="95870" y="20574"/>
                    </a:cubicBezTo>
                    <a:lnTo>
                      <a:pt x="95870" y="57150"/>
                    </a:lnTo>
                    <a:lnTo>
                      <a:pt x="77609" y="57150"/>
                    </a:lnTo>
                    <a:lnTo>
                      <a:pt x="77609" y="25146"/>
                    </a:lnTo>
                    <a:cubicBezTo>
                      <a:pt x="77609" y="18288"/>
                      <a:pt x="73044" y="13716"/>
                      <a:pt x="68478" y="13716"/>
                    </a:cubicBezTo>
                    <a:cubicBezTo>
                      <a:pt x="61631" y="13716"/>
                      <a:pt x="57065" y="18288"/>
                      <a:pt x="57065" y="25146"/>
                    </a:cubicBezTo>
                    <a:lnTo>
                      <a:pt x="57065" y="57150"/>
                    </a:lnTo>
                    <a:lnTo>
                      <a:pt x="38804" y="57150"/>
                    </a:lnTo>
                    <a:lnTo>
                      <a:pt x="38804" y="25146"/>
                    </a:lnTo>
                    <a:cubicBezTo>
                      <a:pt x="38804" y="18288"/>
                      <a:pt x="34239"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EE0A7FB5-66BA-1882-BDFD-23A1C15A2F99}"/>
                  </a:ext>
                </a:extLst>
              </p:cNvPr>
              <p:cNvSpPr/>
              <p:nvPr/>
            </p:nvSpPr>
            <p:spPr>
              <a:xfrm>
                <a:off x="2361005" y="2876547"/>
                <a:ext cx="63913" cy="75438"/>
              </a:xfrm>
              <a:custGeom>
                <a:avLst/>
                <a:gdLst>
                  <a:gd name="connsiteX0" fmla="*/ 47935 w 63913"/>
                  <a:gd name="connsiteY0" fmla="*/ 29718 h 75438"/>
                  <a:gd name="connsiteX1" fmla="*/ 47935 w 63913"/>
                  <a:gd name="connsiteY1" fmla="*/ 29718 h 75438"/>
                  <a:gd name="connsiteX2" fmla="*/ 31957 w 63913"/>
                  <a:gd name="connsiteY2" fmla="*/ 13716 h 75438"/>
                  <a:gd name="connsiteX3" fmla="*/ 15978 w 63913"/>
                  <a:gd name="connsiteY3" fmla="*/ 29718 h 75438"/>
                  <a:gd name="connsiteX4" fmla="*/ 15978 w 63913"/>
                  <a:gd name="connsiteY4" fmla="*/ 29718 h 75438"/>
                  <a:gd name="connsiteX5" fmla="*/ 31957 w 63913"/>
                  <a:gd name="connsiteY5" fmla="*/ 45720 h 75438"/>
                  <a:gd name="connsiteX6" fmla="*/ 47935 w 63913"/>
                  <a:gd name="connsiteY6" fmla="*/ 29718 h 75438"/>
                  <a:gd name="connsiteX7" fmla="*/ 0 w 63913"/>
                  <a:gd name="connsiteY7" fmla="*/ 0 h 75438"/>
                  <a:gd name="connsiteX8" fmla="*/ 18261 w 63913"/>
                  <a:gd name="connsiteY8" fmla="*/ 0 h 75438"/>
                  <a:gd name="connsiteX9" fmla="*/ 18261 w 63913"/>
                  <a:gd name="connsiteY9" fmla="*/ 9144 h 75438"/>
                  <a:gd name="connsiteX10" fmla="*/ 36522 w 63913"/>
                  <a:gd name="connsiteY10" fmla="*/ 0 h 75438"/>
                  <a:gd name="connsiteX11" fmla="*/ 63913 w 63913"/>
                  <a:gd name="connsiteY11" fmla="*/ 29718 h 75438"/>
                  <a:gd name="connsiteX12" fmla="*/ 63913 w 63913"/>
                  <a:gd name="connsiteY12" fmla="*/ 29718 h 75438"/>
                  <a:gd name="connsiteX13" fmla="*/ 36522 w 63913"/>
                  <a:gd name="connsiteY13" fmla="*/ 59436 h 75438"/>
                  <a:gd name="connsiteX14" fmla="*/ 18261 w 63913"/>
                  <a:gd name="connsiteY14" fmla="*/ 50292 h 75438"/>
                  <a:gd name="connsiteX15" fmla="*/ 18261 w 63913"/>
                  <a:gd name="connsiteY15" fmla="*/ 75438 h 75438"/>
                  <a:gd name="connsiteX16" fmla="*/ 0 w 63913"/>
                  <a:gd name="connsiteY16" fmla="*/ 75438 h 75438"/>
                  <a:gd name="connsiteX17" fmla="*/ 0 w 63913"/>
                  <a:gd name="connsiteY17"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75438">
                    <a:moveTo>
                      <a:pt x="47935" y="29718"/>
                    </a:moveTo>
                    <a:lnTo>
                      <a:pt x="47935" y="29718"/>
                    </a:lnTo>
                    <a:cubicBezTo>
                      <a:pt x="47935" y="20574"/>
                      <a:pt x="41087" y="13716"/>
                      <a:pt x="31957" y="13716"/>
                    </a:cubicBezTo>
                    <a:cubicBezTo>
                      <a:pt x="22826" y="13716"/>
                      <a:pt x="15978" y="20574"/>
                      <a:pt x="15978" y="29718"/>
                    </a:cubicBezTo>
                    <a:lnTo>
                      <a:pt x="15978" y="29718"/>
                    </a:lnTo>
                    <a:cubicBezTo>
                      <a:pt x="15978" y="38862"/>
                      <a:pt x="22826" y="45720"/>
                      <a:pt x="31957" y="45720"/>
                    </a:cubicBezTo>
                    <a:cubicBezTo>
                      <a:pt x="41087" y="45720"/>
                      <a:pt x="47935" y="38862"/>
                      <a:pt x="47935" y="29718"/>
                    </a:cubicBezTo>
                    <a:moveTo>
                      <a:pt x="0" y="0"/>
                    </a:moveTo>
                    <a:lnTo>
                      <a:pt x="18261" y="0"/>
                    </a:lnTo>
                    <a:lnTo>
                      <a:pt x="18261" y="9144"/>
                    </a:lnTo>
                    <a:cubicBezTo>
                      <a:pt x="22826" y="4572"/>
                      <a:pt x="27391" y="0"/>
                      <a:pt x="36522" y="0"/>
                    </a:cubicBezTo>
                    <a:cubicBezTo>
                      <a:pt x="50218" y="0"/>
                      <a:pt x="63913" y="11430"/>
                      <a:pt x="63913" y="29718"/>
                    </a:cubicBezTo>
                    <a:lnTo>
                      <a:pt x="63913" y="29718"/>
                    </a:lnTo>
                    <a:cubicBezTo>
                      <a:pt x="63913" y="50292"/>
                      <a:pt x="50218" y="59436"/>
                      <a:pt x="36522" y="59436"/>
                    </a:cubicBezTo>
                    <a:cubicBezTo>
                      <a:pt x="27391" y="59436"/>
                      <a:pt x="20544" y="54864"/>
                      <a:pt x="18261" y="50292"/>
                    </a:cubicBezTo>
                    <a:lnTo>
                      <a:pt x="18261" y="75438"/>
                    </a:lnTo>
                    <a:lnTo>
                      <a:pt x="0" y="75438"/>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980FE6D9-521D-7F42-CF7E-E2A2E316C76C}"/>
                </a:ext>
              </a:extLst>
            </p:cNvPr>
            <p:cNvSpPr/>
            <p:nvPr/>
          </p:nvSpPr>
          <p:spPr>
            <a:xfrm>
              <a:off x="2440897"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44A69CC-E0CF-9608-35FB-29AC5B3C1EB6}"/>
                </a:ext>
              </a:extLst>
            </p:cNvPr>
            <p:cNvSpPr/>
            <p:nvPr/>
          </p:nvSpPr>
          <p:spPr>
            <a:xfrm>
              <a:off x="2481984" y="2855973"/>
              <a:ext cx="20543" cy="77724"/>
            </a:xfrm>
            <a:custGeom>
              <a:avLst/>
              <a:gdLst>
                <a:gd name="connsiteX0" fmla="*/ 2283 w 20543"/>
                <a:gd name="connsiteY0" fmla="*/ 77724 h 77724"/>
                <a:gd name="connsiteX1" fmla="*/ 20544 w 20543"/>
                <a:gd name="connsiteY1" fmla="*/ 77724 h 77724"/>
                <a:gd name="connsiteX2" fmla="*/ 20544 w 20543"/>
                <a:gd name="connsiteY2" fmla="*/ 18288 h 77724"/>
                <a:gd name="connsiteX3" fmla="*/ 2283 w 20543"/>
                <a:gd name="connsiteY3" fmla="*/ 18288 h 77724"/>
                <a:gd name="connsiteX4" fmla="*/ 2283 w 20543"/>
                <a:gd name="connsiteY4" fmla="*/ 77724 h 77724"/>
                <a:gd name="connsiteX5" fmla="*/ 0 w 20543"/>
                <a:gd name="connsiteY5" fmla="*/ 13716 h 77724"/>
                <a:gd name="connsiteX6" fmla="*/ 18261 w 20543"/>
                <a:gd name="connsiteY6" fmla="*/ 13716 h 77724"/>
                <a:gd name="connsiteX7" fmla="*/ 18261 w 20543"/>
                <a:gd name="connsiteY7" fmla="*/ 0 h 77724"/>
                <a:gd name="connsiteX8" fmla="*/ 0 w 20543"/>
                <a:gd name="connsiteY8" fmla="*/ 0 h 77724"/>
                <a:gd name="connsiteX9" fmla="*/ 0 w 20543"/>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3" h="77724">
                  <a:moveTo>
                    <a:pt x="2283" y="77724"/>
                  </a:moveTo>
                  <a:lnTo>
                    <a:pt x="20544" y="77724"/>
                  </a:lnTo>
                  <a:lnTo>
                    <a:pt x="20544" y="18288"/>
                  </a:lnTo>
                  <a:lnTo>
                    <a:pt x="2283" y="18288"/>
                  </a:lnTo>
                  <a:lnTo>
                    <a:pt x="2283"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6">
              <a:extLst>
                <a:ext uri="{FF2B5EF4-FFF2-40B4-BE49-F238E27FC236}">
                  <a16:creationId xmlns:a16="http://schemas.microsoft.com/office/drawing/2014/main" id="{3BC1F27A-39EA-B243-D926-89434271EBF6}"/>
                </a:ext>
              </a:extLst>
            </p:cNvPr>
            <p:cNvGrpSpPr/>
            <p:nvPr/>
          </p:nvGrpSpPr>
          <p:grpSpPr>
            <a:xfrm>
              <a:off x="2520788" y="2853687"/>
              <a:ext cx="849132" cy="97513"/>
              <a:chOff x="2520788" y="2853687"/>
              <a:chExt cx="849132" cy="97513"/>
            </a:xfrm>
            <a:solidFill>
              <a:srgbClr val="FFFFFF"/>
            </a:solidFill>
          </p:grpSpPr>
          <p:sp>
            <p:nvSpPr>
              <p:cNvPr id="101" name="Freeform: Shape 100">
                <a:extLst>
                  <a:ext uri="{FF2B5EF4-FFF2-40B4-BE49-F238E27FC236}">
                    <a16:creationId xmlns:a16="http://schemas.microsoft.com/office/drawing/2014/main" id="{ABD49DC5-2B35-3D26-F187-FE2DBF73BD72}"/>
                  </a:ext>
                </a:extLst>
              </p:cNvPr>
              <p:cNvSpPr/>
              <p:nvPr/>
            </p:nvSpPr>
            <p:spPr>
              <a:xfrm>
                <a:off x="2520788"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964D732-BA50-7BA5-1D44-0D44078A850F}"/>
                  </a:ext>
                </a:extLst>
              </p:cNvPr>
              <p:cNvSpPr/>
              <p:nvPr/>
            </p:nvSpPr>
            <p:spPr>
              <a:xfrm>
                <a:off x="2596114"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4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4"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22D1360-FE80-7388-F58D-10D124F07B8B}"/>
                  </a:ext>
                </a:extLst>
              </p:cNvPr>
              <p:cNvSpPr/>
              <p:nvPr/>
            </p:nvSpPr>
            <p:spPr>
              <a:xfrm>
                <a:off x="2676006"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8" y="4572"/>
                      <a:pt x="57065" y="9144"/>
                    </a:cubicBezTo>
                    <a:lnTo>
                      <a:pt x="45652" y="20574"/>
                    </a:lnTo>
                    <a:cubicBezTo>
                      <a:pt x="41087" y="18288"/>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8" y="54864"/>
                      <a:pt x="43370" y="59436"/>
                      <a:pt x="31957"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359DF6FF-9741-4D46-ED7A-89A0754E9009}"/>
                  </a:ext>
                </a:extLst>
              </p:cNvPr>
              <p:cNvSpPr/>
              <p:nvPr/>
            </p:nvSpPr>
            <p:spPr>
              <a:xfrm>
                <a:off x="2746767"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3696"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7FDDEBE-5624-160C-347C-307BF19CE5F8}"/>
                  </a:ext>
                </a:extLst>
              </p:cNvPr>
              <p:cNvSpPr/>
              <p:nvPr/>
            </p:nvSpPr>
            <p:spPr>
              <a:xfrm>
                <a:off x="2977311" y="2858259"/>
                <a:ext cx="63913" cy="77724"/>
              </a:xfrm>
              <a:custGeom>
                <a:avLst/>
                <a:gdLst>
                  <a:gd name="connsiteX0" fmla="*/ 0 w 63913"/>
                  <a:gd name="connsiteY0" fmla="*/ 66294 h 77724"/>
                  <a:gd name="connsiteX1" fmla="*/ 11413 w 63913"/>
                  <a:gd name="connsiteY1" fmla="*/ 52578 h 77724"/>
                  <a:gd name="connsiteX2" fmla="*/ 36522 w 63913"/>
                  <a:gd name="connsiteY2" fmla="*/ 61722 h 77724"/>
                  <a:gd name="connsiteX3" fmla="*/ 47935 w 63913"/>
                  <a:gd name="connsiteY3" fmla="*/ 54864 h 77724"/>
                  <a:gd name="connsiteX4" fmla="*/ 47935 w 63913"/>
                  <a:gd name="connsiteY4" fmla="*/ 54864 h 77724"/>
                  <a:gd name="connsiteX5" fmla="*/ 31957 w 63913"/>
                  <a:gd name="connsiteY5" fmla="*/ 45720 h 77724"/>
                  <a:gd name="connsiteX6" fmla="*/ 4565 w 63913"/>
                  <a:gd name="connsiteY6" fmla="*/ 22860 h 77724"/>
                  <a:gd name="connsiteX7" fmla="*/ 4565 w 63913"/>
                  <a:gd name="connsiteY7" fmla="*/ 22860 h 77724"/>
                  <a:gd name="connsiteX8" fmla="*/ 31957 w 63913"/>
                  <a:gd name="connsiteY8" fmla="*/ 0 h 77724"/>
                  <a:gd name="connsiteX9" fmla="*/ 61631 w 63913"/>
                  <a:gd name="connsiteY9" fmla="*/ 9144 h 77724"/>
                  <a:gd name="connsiteX10" fmla="*/ 52500 w 63913"/>
                  <a:gd name="connsiteY10" fmla="*/ 22860 h 77724"/>
                  <a:gd name="connsiteX11" fmla="*/ 31957 w 63913"/>
                  <a:gd name="connsiteY11" fmla="*/ 16002 h 77724"/>
                  <a:gd name="connsiteX12" fmla="*/ 20544 w 63913"/>
                  <a:gd name="connsiteY12" fmla="*/ 22860 h 77724"/>
                  <a:gd name="connsiteX13" fmla="*/ 20544 w 63913"/>
                  <a:gd name="connsiteY13" fmla="*/ 22860 h 77724"/>
                  <a:gd name="connsiteX14" fmla="*/ 38804 w 63913"/>
                  <a:gd name="connsiteY14" fmla="*/ 32004 h 77724"/>
                  <a:gd name="connsiteX15" fmla="*/ 63913 w 63913"/>
                  <a:gd name="connsiteY15" fmla="*/ 54864 h 77724"/>
                  <a:gd name="connsiteX16" fmla="*/ 63913 w 63913"/>
                  <a:gd name="connsiteY16" fmla="*/ 54864 h 77724"/>
                  <a:gd name="connsiteX17" fmla="*/ 34239 w 63913"/>
                  <a:gd name="connsiteY17" fmla="*/ 77724 h 77724"/>
                  <a:gd name="connsiteX18" fmla="*/ 0 w 63913"/>
                  <a:gd name="connsiteY18" fmla="*/ 66294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13" h="77724">
                    <a:moveTo>
                      <a:pt x="0" y="66294"/>
                    </a:moveTo>
                    <a:lnTo>
                      <a:pt x="11413" y="52578"/>
                    </a:lnTo>
                    <a:cubicBezTo>
                      <a:pt x="18261" y="59436"/>
                      <a:pt x="27391" y="61722"/>
                      <a:pt x="36522" y="61722"/>
                    </a:cubicBezTo>
                    <a:cubicBezTo>
                      <a:pt x="43370" y="61722"/>
                      <a:pt x="47935" y="59436"/>
                      <a:pt x="47935" y="54864"/>
                    </a:cubicBezTo>
                    <a:lnTo>
                      <a:pt x="47935" y="54864"/>
                    </a:lnTo>
                    <a:cubicBezTo>
                      <a:pt x="47935" y="50292"/>
                      <a:pt x="45652" y="48006"/>
                      <a:pt x="31957" y="45720"/>
                    </a:cubicBezTo>
                    <a:cubicBezTo>
                      <a:pt x="15978" y="41148"/>
                      <a:pt x="4565" y="36576"/>
                      <a:pt x="4565" y="22860"/>
                    </a:cubicBezTo>
                    <a:lnTo>
                      <a:pt x="4565" y="22860"/>
                    </a:lnTo>
                    <a:cubicBezTo>
                      <a:pt x="4565" y="9144"/>
                      <a:pt x="15978" y="0"/>
                      <a:pt x="31957" y="0"/>
                    </a:cubicBezTo>
                    <a:cubicBezTo>
                      <a:pt x="43370" y="0"/>
                      <a:pt x="54783" y="4572"/>
                      <a:pt x="61631" y="9144"/>
                    </a:cubicBezTo>
                    <a:lnTo>
                      <a:pt x="52500" y="22860"/>
                    </a:lnTo>
                    <a:cubicBezTo>
                      <a:pt x="45652" y="18288"/>
                      <a:pt x="38804" y="16002"/>
                      <a:pt x="31957" y="16002"/>
                    </a:cubicBezTo>
                    <a:cubicBezTo>
                      <a:pt x="25109" y="16002"/>
                      <a:pt x="20544" y="18288"/>
                      <a:pt x="20544" y="22860"/>
                    </a:cubicBezTo>
                    <a:lnTo>
                      <a:pt x="20544" y="22860"/>
                    </a:lnTo>
                    <a:cubicBezTo>
                      <a:pt x="20544" y="27432"/>
                      <a:pt x="25109" y="29718"/>
                      <a:pt x="38804" y="32004"/>
                    </a:cubicBezTo>
                    <a:cubicBezTo>
                      <a:pt x="54783" y="36576"/>
                      <a:pt x="63913" y="41148"/>
                      <a:pt x="63913" y="54864"/>
                    </a:cubicBezTo>
                    <a:lnTo>
                      <a:pt x="63913" y="54864"/>
                    </a:lnTo>
                    <a:cubicBezTo>
                      <a:pt x="63913" y="70866"/>
                      <a:pt x="52500" y="77724"/>
                      <a:pt x="34239" y="77724"/>
                    </a:cubicBezTo>
                    <a:cubicBezTo>
                      <a:pt x="22826" y="77724"/>
                      <a:pt x="9130" y="73152"/>
                      <a:pt x="0" y="6629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3AE90B3-3003-A6D0-017C-E8026E0B9767}"/>
                  </a:ext>
                </a:extLst>
              </p:cNvPr>
              <p:cNvSpPr/>
              <p:nvPr/>
            </p:nvSpPr>
            <p:spPr>
              <a:xfrm>
                <a:off x="3054920" y="2874261"/>
                <a:ext cx="59347" cy="59874"/>
              </a:xfrm>
              <a:custGeom>
                <a:avLst/>
                <a:gdLst>
                  <a:gd name="connsiteX0" fmla="*/ 41087 w 59347"/>
                  <a:gd name="connsiteY0" fmla="*/ 38862 h 59874"/>
                  <a:gd name="connsiteX1" fmla="*/ 41087 w 59347"/>
                  <a:gd name="connsiteY1" fmla="*/ 36576 h 59874"/>
                  <a:gd name="connsiteX2" fmla="*/ 29674 w 59347"/>
                  <a:gd name="connsiteY2" fmla="*/ 34290 h 59874"/>
                  <a:gd name="connsiteX3" fmla="*/ 18261 w 59347"/>
                  <a:gd name="connsiteY3" fmla="*/ 43434 h 59874"/>
                  <a:gd name="connsiteX4" fmla="*/ 18261 w 59347"/>
                  <a:gd name="connsiteY4" fmla="*/ 43434 h 59874"/>
                  <a:gd name="connsiteX5" fmla="*/ 27391 w 59347"/>
                  <a:gd name="connsiteY5" fmla="*/ 50292 h 59874"/>
                  <a:gd name="connsiteX6" fmla="*/ 41087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41087" y="38862"/>
                    </a:moveTo>
                    <a:lnTo>
                      <a:pt x="41087" y="36576"/>
                    </a:lnTo>
                    <a:cubicBezTo>
                      <a:pt x="38804" y="34290"/>
                      <a:pt x="34239" y="34290"/>
                      <a:pt x="29674" y="34290"/>
                    </a:cubicBezTo>
                    <a:cubicBezTo>
                      <a:pt x="22826" y="34290"/>
                      <a:pt x="18261" y="36576"/>
                      <a:pt x="18261" y="43434"/>
                    </a:cubicBezTo>
                    <a:lnTo>
                      <a:pt x="18261" y="43434"/>
                    </a:lnTo>
                    <a:cubicBezTo>
                      <a:pt x="18261" y="48006"/>
                      <a:pt x="22826" y="50292"/>
                      <a:pt x="27391" y="50292"/>
                    </a:cubicBezTo>
                    <a:cubicBezTo>
                      <a:pt x="34239" y="50292"/>
                      <a:pt x="41087" y="45720"/>
                      <a:pt x="41087"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41DBA006-571E-9558-2C05-A69DDBEBB204}"/>
                  </a:ext>
                </a:extLst>
              </p:cNvPr>
              <p:cNvSpPr/>
              <p:nvPr/>
            </p:nvSpPr>
            <p:spPr>
              <a:xfrm>
                <a:off x="3130246" y="2853687"/>
                <a:ext cx="36521" cy="82296"/>
              </a:xfrm>
              <a:custGeom>
                <a:avLst/>
                <a:gdLst>
                  <a:gd name="connsiteX0" fmla="*/ 6848 w 36521"/>
                  <a:gd name="connsiteY0" fmla="*/ 36576 h 82296"/>
                  <a:gd name="connsiteX1" fmla="*/ 0 w 36521"/>
                  <a:gd name="connsiteY1" fmla="*/ 36576 h 82296"/>
                  <a:gd name="connsiteX2" fmla="*/ 0 w 36521"/>
                  <a:gd name="connsiteY2" fmla="*/ 22860 h 82296"/>
                  <a:gd name="connsiteX3" fmla="*/ 6848 w 36521"/>
                  <a:gd name="connsiteY3" fmla="*/ 22860 h 82296"/>
                  <a:gd name="connsiteX4" fmla="*/ 6848 w 36521"/>
                  <a:gd name="connsiteY4" fmla="*/ 18288 h 82296"/>
                  <a:gd name="connsiteX5" fmla="*/ 11413 w 36521"/>
                  <a:gd name="connsiteY5" fmla="*/ 4572 h 82296"/>
                  <a:gd name="connsiteX6" fmla="*/ 25109 w 36521"/>
                  <a:gd name="connsiteY6" fmla="*/ 0 h 82296"/>
                  <a:gd name="connsiteX7" fmla="*/ 36522 w 36521"/>
                  <a:gd name="connsiteY7" fmla="*/ 2286 h 82296"/>
                  <a:gd name="connsiteX8" fmla="*/ 36522 w 36521"/>
                  <a:gd name="connsiteY8" fmla="*/ 16002 h 82296"/>
                  <a:gd name="connsiteX9" fmla="*/ 29674 w 36521"/>
                  <a:gd name="connsiteY9" fmla="*/ 13716 h 82296"/>
                  <a:gd name="connsiteX10" fmla="*/ 22826 w 36521"/>
                  <a:gd name="connsiteY10" fmla="*/ 20574 h 82296"/>
                  <a:gd name="connsiteX11" fmla="*/ 22826 w 36521"/>
                  <a:gd name="connsiteY11" fmla="*/ 22860 h 82296"/>
                  <a:gd name="connsiteX12" fmla="*/ 36522 w 36521"/>
                  <a:gd name="connsiteY12" fmla="*/ 22860 h 82296"/>
                  <a:gd name="connsiteX13" fmla="*/ 36522 w 36521"/>
                  <a:gd name="connsiteY13" fmla="*/ 36576 h 82296"/>
                  <a:gd name="connsiteX14" fmla="*/ 22826 w 36521"/>
                  <a:gd name="connsiteY14" fmla="*/ 36576 h 82296"/>
                  <a:gd name="connsiteX15" fmla="*/ 22826 w 36521"/>
                  <a:gd name="connsiteY15" fmla="*/ 82296 h 82296"/>
                  <a:gd name="connsiteX16" fmla="*/ 4565 w 36521"/>
                  <a:gd name="connsiteY16" fmla="*/ 82296 h 82296"/>
                  <a:gd name="connsiteX17" fmla="*/ 4565 w 36521"/>
                  <a:gd name="connsiteY17" fmla="*/ 36576 h 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21" h="82296">
                    <a:moveTo>
                      <a:pt x="6848" y="36576"/>
                    </a:moveTo>
                    <a:lnTo>
                      <a:pt x="0" y="36576"/>
                    </a:lnTo>
                    <a:lnTo>
                      <a:pt x="0" y="22860"/>
                    </a:lnTo>
                    <a:lnTo>
                      <a:pt x="6848" y="22860"/>
                    </a:lnTo>
                    <a:lnTo>
                      <a:pt x="6848" y="18288"/>
                    </a:lnTo>
                    <a:cubicBezTo>
                      <a:pt x="6848" y="11430"/>
                      <a:pt x="9130" y="6858"/>
                      <a:pt x="11413" y="4572"/>
                    </a:cubicBezTo>
                    <a:cubicBezTo>
                      <a:pt x="13696" y="2286"/>
                      <a:pt x="18261" y="0"/>
                      <a:pt x="25109" y="0"/>
                    </a:cubicBezTo>
                    <a:cubicBezTo>
                      <a:pt x="29674" y="0"/>
                      <a:pt x="34239" y="0"/>
                      <a:pt x="36522" y="2286"/>
                    </a:cubicBezTo>
                    <a:lnTo>
                      <a:pt x="36522" y="16002"/>
                    </a:lnTo>
                    <a:cubicBezTo>
                      <a:pt x="34239" y="16002"/>
                      <a:pt x="31957" y="13716"/>
                      <a:pt x="29674" y="13716"/>
                    </a:cubicBezTo>
                    <a:cubicBezTo>
                      <a:pt x="25109" y="13716"/>
                      <a:pt x="22826" y="16002"/>
                      <a:pt x="22826" y="20574"/>
                    </a:cubicBezTo>
                    <a:lnTo>
                      <a:pt x="22826" y="22860"/>
                    </a:lnTo>
                    <a:lnTo>
                      <a:pt x="36522" y="22860"/>
                    </a:lnTo>
                    <a:lnTo>
                      <a:pt x="36522" y="36576"/>
                    </a:lnTo>
                    <a:lnTo>
                      <a:pt x="22826" y="36576"/>
                    </a:lnTo>
                    <a:lnTo>
                      <a:pt x="22826" y="82296"/>
                    </a:lnTo>
                    <a:lnTo>
                      <a:pt x="4565" y="82296"/>
                    </a:lnTo>
                    <a:lnTo>
                      <a:pt x="4565" y="3657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4B5BD4EA-865E-5926-1F53-97D384D27756}"/>
                  </a:ext>
                </a:extLst>
              </p:cNvPr>
              <p:cNvSpPr/>
              <p:nvPr/>
            </p:nvSpPr>
            <p:spPr>
              <a:xfrm>
                <a:off x="3180464" y="2874261"/>
                <a:ext cx="59347" cy="61721"/>
              </a:xfrm>
              <a:custGeom>
                <a:avLst/>
                <a:gdLst>
                  <a:gd name="connsiteX0" fmla="*/ 43370 w 59347"/>
                  <a:gd name="connsiteY0" fmla="*/ 27432 h 61721"/>
                  <a:gd name="connsiteX1" fmla="*/ 29674 w 59347"/>
                  <a:gd name="connsiteY1" fmla="*/ 16002 h 61721"/>
                  <a:gd name="connsiteX2" fmla="*/ 15978 w 59347"/>
                  <a:gd name="connsiteY2" fmla="*/ 27432 h 61721"/>
                  <a:gd name="connsiteX3" fmla="*/ 43370 w 59347"/>
                  <a:gd name="connsiteY3" fmla="*/ 27432 h 61721"/>
                  <a:gd name="connsiteX4" fmla="*/ 0 w 59347"/>
                  <a:gd name="connsiteY4" fmla="*/ 32004 h 61721"/>
                  <a:gd name="connsiteX5" fmla="*/ 0 w 59347"/>
                  <a:gd name="connsiteY5" fmla="*/ 32004 h 61721"/>
                  <a:gd name="connsiteX6" fmla="*/ 29674 w 59347"/>
                  <a:gd name="connsiteY6" fmla="*/ 0 h 61721"/>
                  <a:gd name="connsiteX7" fmla="*/ 59348 w 59347"/>
                  <a:gd name="connsiteY7" fmla="*/ 32004 h 61721"/>
                  <a:gd name="connsiteX8" fmla="*/ 59348 w 59347"/>
                  <a:gd name="connsiteY8" fmla="*/ 36576 h 61721"/>
                  <a:gd name="connsiteX9" fmla="*/ 15978 w 59347"/>
                  <a:gd name="connsiteY9" fmla="*/ 36576 h 61721"/>
                  <a:gd name="connsiteX10" fmla="*/ 31957 w 59347"/>
                  <a:gd name="connsiteY10" fmla="*/ 48006 h 61721"/>
                  <a:gd name="connsiteX11" fmla="*/ 47935 w 59347"/>
                  <a:gd name="connsiteY11" fmla="*/ 41148 h 61721"/>
                  <a:gd name="connsiteX12" fmla="*/ 57065 w 59347"/>
                  <a:gd name="connsiteY12" fmla="*/ 50292 h 61721"/>
                  <a:gd name="connsiteX13" fmla="*/ 31957 w 59347"/>
                  <a:gd name="connsiteY13" fmla="*/ 61722 h 61721"/>
                  <a:gd name="connsiteX14" fmla="*/ 0 w 59347"/>
                  <a:gd name="connsiteY14" fmla="*/ 32004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47" h="61721">
                    <a:moveTo>
                      <a:pt x="43370" y="27432"/>
                    </a:moveTo>
                    <a:cubicBezTo>
                      <a:pt x="43370" y="20574"/>
                      <a:pt x="38804" y="16002"/>
                      <a:pt x="29674" y="16002"/>
                    </a:cubicBezTo>
                    <a:cubicBezTo>
                      <a:pt x="22826" y="16002"/>
                      <a:pt x="18261" y="20574"/>
                      <a:pt x="15978" y="27432"/>
                    </a:cubicBezTo>
                    <a:lnTo>
                      <a:pt x="43370" y="27432"/>
                    </a:lnTo>
                    <a:close/>
                    <a:moveTo>
                      <a:pt x="0" y="32004"/>
                    </a:moveTo>
                    <a:lnTo>
                      <a:pt x="0" y="32004"/>
                    </a:lnTo>
                    <a:cubicBezTo>
                      <a:pt x="0" y="16002"/>
                      <a:pt x="11413" y="0"/>
                      <a:pt x="29674" y="0"/>
                    </a:cubicBezTo>
                    <a:cubicBezTo>
                      <a:pt x="50217" y="0"/>
                      <a:pt x="59348" y="16002"/>
                      <a:pt x="59348" y="32004"/>
                    </a:cubicBezTo>
                    <a:cubicBezTo>
                      <a:pt x="59348" y="34290"/>
                      <a:pt x="59348" y="34290"/>
                      <a:pt x="59348" y="36576"/>
                    </a:cubicBezTo>
                    <a:lnTo>
                      <a:pt x="15978" y="36576"/>
                    </a:lnTo>
                    <a:cubicBezTo>
                      <a:pt x="18261" y="43434"/>
                      <a:pt x="22826" y="48006"/>
                      <a:pt x="31957" y="48006"/>
                    </a:cubicBezTo>
                    <a:cubicBezTo>
                      <a:pt x="38804" y="48006"/>
                      <a:pt x="41087" y="45720"/>
                      <a:pt x="47935" y="41148"/>
                    </a:cubicBezTo>
                    <a:lnTo>
                      <a:pt x="57065" y="50292"/>
                    </a:lnTo>
                    <a:cubicBezTo>
                      <a:pt x="50217" y="57150"/>
                      <a:pt x="43370" y="61722"/>
                      <a:pt x="31957" y="61722"/>
                    </a:cubicBezTo>
                    <a:cubicBezTo>
                      <a:pt x="13696" y="61722"/>
                      <a:pt x="0" y="50292"/>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5A00343D-676C-3B9F-6194-80CA2BD4B765}"/>
                  </a:ext>
                </a:extLst>
              </p:cNvPr>
              <p:cNvSpPr/>
              <p:nvPr/>
            </p:nvSpPr>
            <p:spPr>
              <a:xfrm>
                <a:off x="3255790"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DE619752-A302-308F-01AC-B91A906FF8D2}"/>
                  </a:ext>
                </a:extLst>
              </p:cNvPr>
              <p:cNvSpPr/>
              <p:nvPr/>
            </p:nvSpPr>
            <p:spPr>
              <a:xfrm>
                <a:off x="3306008"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7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4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6" y="64008"/>
                      <a:pt x="15978" y="64008"/>
                      <a:pt x="18261" y="64008"/>
                    </a:cubicBezTo>
                    <a:cubicBezTo>
                      <a:pt x="20544" y="64008"/>
                      <a:pt x="22826" y="64008"/>
                      <a:pt x="25109" y="59436"/>
                    </a:cubicBezTo>
                    <a:lnTo>
                      <a:pt x="0" y="0"/>
                    </a:lnTo>
                    <a:lnTo>
                      <a:pt x="18261" y="0"/>
                    </a:lnTo>
                    <a:lnTo>
                      <a:pt x="31957" y="41148"/>
                    </a:lnTo>
                    <a:lnTo>
                      <a:pt x="45652" y="0"/>
                    </a:lnTo>
                    <a:lnTo>
                      <a:pt x="63913" y="0"/>
                    </a:lnTo>
                    <a:lnTo>
                      <a:pt x="41087" y="59436"/>
                    </a:lnTo>
                    <a:cubicBezTo>
                      <a:pt x="36522" y="70866"/>
                      <a:pt x="31957" y="75438"/>
                      <a:pt x="20544" y="75438"/>
                    </a:cubicBezTo>
                    <a:cubicBezTo>
                      <a:pt x="13696" y="77724"/>
                      <a:pt x="9130" y="77724"/>
                      <a:pt x="4565"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4446E87C-F943-EA83-D542-3296F9370C53}"/>
                </a:ext>
              </a:extLst>
            </p:cNvPr>
            <p:cNvSpPr/>
            <p:nvPr/>
          </p:nvSpPr>
          <p:spPr>
            <a:xfrm>
              <a:off x="3538835" y="2858259"/>
              <a:ext cx="84456" cy="77724"/>
            </a:xfrm>
            <a:custGeom>
              <a:avLst/>
              <a:gdLst>
                <a:gd name="connsiteX0" fmla="*/ 52500 w 84456"/>
                <a:gd name="connsiteY0" fmla="*/ 43434 h 77724"/>
                <a:gd name="connsiteX1" fmla="*/ 41087 w 84456"/>
                <a:gd name="connsiteY1" fmla="*/ 18288 h 77724"/>
                <a:gd name="connsiteX2" fmla="*/ 29674 w 84456"/>
                <a:gd name="connsiteY2" fmla="*/ 43434 h 77724"/>
                <a:gd name="connsiteX3" fmla="*/ 52500 w 84456"/>
                <a:gd name="connsiteY3" fmla="*/ 43434 h 77724"/>
                <a:gd name="connsiteX4" fmla="*/ 34239 w 84456"/>
                <a:gd name="connsiteY4" fmla="*/ 0 h 77724"/>
                <a:gd name="connsiteX5" fmla="*/ 50218 w 84456"/>
                <a:gd name="connsiteY5" fmla="*/ 0 h 77724"/>
                <a:gd name="connsiteX6" fmla="*/ 84457 w 84456"/>
                <a:gd name="connsiteY6" fmla="*/ 77724 h 77724"/>
                <a:gd name="connsiteX7" fmla="*/ 66196 w 84456"/>
                <a:gd name="connsiteY7" fmla="*/ 77724 h 77724"/>
                <a:gd name="connsiteX8" fmla="*/ 59348 w 84456"/>
                <a:gd name="connsiteY8" fmla="*/ 59436 h 77724"/>
                <a:gd name="connsiteX9" fmla="*/ 25109 w 84456"/>
                <a:gd name="connsiteY9" fmla="*/ 59436 h 77724"/>
                <a:gd name="connsiteX10" fmla="*/ 18261 w 84456"/>
                <a:gd name="connsiteY10" fmla="*/ 75438 h 77724"/>
                <a:gd name="connsiteX11" fmla="*/ 0 w 84456"/>
                <a:gd name="connsiteY11" fmla="*/ 75438 h 77724"/>
                <a:gd name="connsiteX12" fmla="*/ 34239 w 84456"/>
                <a:gd name="connsiteY12" fmla="*/ 0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6" h="77724">
                  <a:moveTo>
                    <a:pt x="52500" y="43434"/>
                  </a:moveTo>
                  <a:lnTo>
                    <a:pt x="41087" y="18288"/>
                  </a:lnTo>
                  <a:lnTo>
                    <a:pt x="29674" y="43434"/>
                  </a:lnTo>
                  <a:lnTo>
                    <a:pt x="52500" y="43434"/>
                  </a:lnTo>
                  <a:close/>
                  <a:moveTo>
                    <a:pt x="34239" y="0"/>
                  </a:moveTo>
                  <a:lnTo>
                    <a:pt x="50218" y="0"/>
                  </a:lnTo>
                  <a:lnTo>
                    <a:pt x="84457" y="77724"/>
                  </a:lnTo>
                  <a:lnTo>
                    <a:pt x="66196" y="77724"/>
                  </a:lnTo>
                  <a:lnTo>
                    <a:pt x="59348" y="59436"/>
                  </a:lnTo>
                  <a:lnTo>
                    <a:pt x="25109" y="59436"/>
                  </a:lnTo>
                  <a:lnTo>
                    <a:pt x="18261" y="75438"/>
                  </a:lnTo>
                  <a:lnTo>
                    <a:pt x="0" y="75438"/>
                  </a:lnTo>
                  <a:lnTo>
                    <a:pt x="34239"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6">
              <a:extLst>
                <a:ext uri="{FF2B5EF4-FFF2-40B4-BE49-F238E27FC236}">
                  <a16:creationId xmlns:a16="http://schemas.microsoft.com/office/drawing/2014/main" id="{87F7203E-A673-59F0-5E80-846FADC27432}"/>
                </a:ext>
              </a:extLst>
            </p:cNvPr>
            <p:cNvGrpSpPr/>
            <p:nvPr/>
          </p:nvGrpSpPr>
          <p:grpSpPr>
            <a:xfrm>
              <a:off x="3634705" y="2853687"/>
              <a:ext cx="579784" cy="80618"/>
              <a:chOff x="3634705" y="2853687"/>
              <a:chExt cx="579784" cy="80618"/>
            </a:xfrm>
            <a:solidFill>
              <a:srgbClr val="FFFFFF"/>
            </a:solidFill>
          </p:grpSpPr>
          <p:sp>
            <p:nvSpPr>
              <p:cNvPr id="93" name="Freeform: Shape 92">
                <a:extLst>
                  <a:ext uri="{FF2B5EF4-FFF2-40B4-BE49-F238E27FC236}">
                    <a16:creationId xmlns:a16="http://schemas.microsoft.com/office/drawing/2014/main" id="{5210A723-67D8-969D-B2CC-FA924A3EE8D2}"/>
                  </a:ext>
                </a:extLst>
              </p:cNvPr>
              <p:cNvSpPr/>
              <p:nvPr/>
            </p:nvSpPr>
            <p:spPr>
              <a:xfrm>
                <a:off x="3634705" y="2874261"/>
                <a:ext cx="57065" cy="59686"/>
              </a:xfrm>
              <a:custGeom>
                <a:avLst/>
                <a:gdLst>
                  <a:gd name="connsiteX0" fmla="*/ 0 w 57065"/>
                  <a:gd name="connsiteY0" fmla="*/ 32004 h 59686"/>
                  <a:gd name="connsiteX1" fmla="*/ 0 w 57065"/>
                  <a:gd name="connsiteY1" fmla="*/ 32004 h 59686"/>
                  <a:gd name="connsiteX2" fmla="*/ 31956 w 57065"/>
                  <a:gd name="connsiteY2" fmla="*/ 0 h 59686"/>
                  <a:gd name="connsiteX3" fmla="*/ 57065 w 57065"/>
                  <a:gd name="connsiteY3" fmla="*/ 9144 h 59686"/>
                  <a:gd name="connsiteX4" fmla="*/ 45652 w 57065"/>
                  <a:gd name="connsiteY4" fmla="*/ 20574 h 59686"/>
                  <a:gd name="connsiteX5" fmla="*/ 31956 w 57065"/>
                  <a:gd name="connsiteY5" fmla="*/ 13716 h 59686"/>
                  <a:gd name="connsiteX6" fmla="*/ 15978 w 57065"/>
                  <a:gd name="connsiteY6" fmla="*/ 29718 h 59686"/>
                  <a:gd name="connsiteX7" fmla="*/ 15978 w 57065"/>
                  <a:gd name="connsiteY7" fmla="*/ 29718 h 59686"/>
                  <a:gd name="connsiteX8" fmla="*/ 31956 w 57065"/>
                  <a:gd name="connsiteY8" fmla="*/ 45720 h 59686"/>
                  <a:gd name="connsiteX9" fmla="*/ 45652 w 57065"/>
                  <a:gd name="connsiteY9" fmla="*/ 38862 h 59686"/>
                  <a:gd name="connsiteX10" fmla="*/ 54783 w 57065"/>
                  <a:gd name="connsiteY10" fmla="*/ 48006 h 59686"/>
                  <a:gd name="connsiteX11" fmla="*/ 29674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6" y="0"/>
                    </a:cubicBezTo>
                    <a:cubicBezTo>
                      <a:pt x="43370" y="0"/>
                      <a:pt x="50217" y="4572"/>
                      <a:pt x="57065" y="9144"/>
                    </a:cubicBezTo>
                    <a:lnTo>
                      <a:pt x="45652" y="20574"/>
                    </a:lnTo>
                    <a:cubicBezTo>
                      <a:pt x="41087" y="16002"/>
                      <a:pt x="38804" y="13716"/>
                      <a:pt x="31956" y="13716"/>
                    </a:cubicBezTo>
                    <a:cubicBezTo>
                      <a:pt x="22826" y="13716"/>
                      <a:pt x="15978" y="20574"/>
                      <a:pt x="15978" y="29718"/>
                    </a:cubicBezTo>
                    <a:lnTo>
                      <a:pt x="15978" y="29718"/>
                    </a:lnTo>
                    <a:cubicBezTo>
                      <a:pt x="15978" y="38862"/>
                      <a:pt x="22826" y="45720"/>
                      <a:pt x="31956" y="45720"/>
                    </a:cubicBezTo>
                    <a:cubicBezTo>
                      <a:pt x="38804" y="45720"/>
                      <a:pt x="41087" y="43434"/>
                      <a:pt x="45652" y="38862"/>
                    </a:cubicBezTo>
                    <a:lnTo>
                      <a:pt x="54783" y="48006"/>
                    </a:lnTo>
                    <a:cubicBezTo>
                      <a:pt x="47935" y="54864"/>
                      <a:pt x="41087" y="59436"/>
                      <a:pt x="29674"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0DFC27A4-534D-0021-F076-D4B39AFA53DF}"/>
                  </a:ext>
                </a:extLst>
              </p:cNvPr>
              <p:cNvSpPr/>
              <p:nvPr/>
            </p:nvSpPr>
            <p:spPr>
              <a:xfrm>
                <a:off x="3707748" y="2874261"/>
                <a:ext cx="57065" cy="59686"/>
              </a:xfrm>
              <a:custGeom>
                <a:avLst/>
                <a:gdLst>
                  <a:gd name="connsiteX0" fmla="*/ 0 w 57065"/>
                  <a:gd name="connsiteY0" fmla="*/ 32004 h 59686"/>
                  <a:gd name="connsiteX1" fmla="*/ 0 w 57065"/>
                  <a:gd name="connsiteY1" fmla="*/ 32004 h 59686"/>
                  <a:gd name="connsiteX2" fmla="*/ 31957 w 57065"/>
                  <a:gd name="connsiteY2" fmla="*/ 0 h 59686"/>
                  <a:gd name="connsiteX3" fmla="*/ 57065 w 57065"/>
                  <a:gd name="connsiteY3" fmla="*/ 9144 h 59686"/>
                  <a:gd name="connsiteX4" fmla="*/ 45652 w 57065"/>
                  <a:gd name="connsiteY4" fmla="*/ 20574 h 59686"/>
                  <a:gd name="connsiteX5" fmla="*/ 31957 w 57065"/>
                  <a:gd name="connsiteY5" fmla="*/ 13716 h 59686"/>
                  <a:gd name="connsiteX6" fmla="*/ 15978 w 57065"/>
                  <a:gd name="connsiteY6" fmla="*/ 29718 h 59686"/>
                  <a:gd name="connsiteX7" fmla="*/ 15978 w 57065"/>
                  <a:gd name="connsiteY7" fmla="*/ 29718 h 59686"/>
                  <a:gd name="connsiteX8" fmla="*/ 31957 w 57065"/>
                  <a:gd name="connsiteY8" fmla="*/ 45720 h 59686"/>
                  <a:gd name="connsiteX9" fmla="*/ 45652 w 57065"/>
                  <a:gd name="connsiteY9" fmla="*/ 38862 h 59686"/>
                  <a:gd name="connsiteX10" fmla="*/ 57065 w 57065"/>
                  <a:gd name="connsiteY10" fmla="*/ 48006 h 59686"/>
                  <a:gd name="connsiteX11" fmla="*/ 31957 w 57065"/>
                  <a:gd name="connsiteY11" fmla="*/ 59436 h 59686"/>
                  <a:gd name="connsiteX12" fmla="*/ 0 w 57065"/>
                  <a:gd name="connsiteY12"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65" h="59686">
                    <a:moveTo>
                      <a:pt x="0" y="32004"/>
                    </a:moveTo>
                    <a:lnTo>
                      <a:pt x="0" y="32004"/>
                    </a:lnTo>
                    <a:cubicBezTo>
                      <a:pt x="0" y="16002"/>
                      <a:pt x="13696" y="0"/>
                      <a:pt x="31957" y="0"/>
                    </a:cubicBezTo>
                    <a:cubicBezTo>
                      <a:pt x="43370" y="0"/>
                      <a:pt x="50217" y="4572"/>
                      <a:pt x="57065" y="9144"/>
                    </a:cubicBezTo>
                    <a:lnTo>
                      <a:pt x="45652" y="20574"/>
                    </a:lnTo>
                    <a:cubicBezTo>
                      <a:pt x="41087" y="16002"/>
                      <a:pt x="38804" y="13716"/>
                      <a:pt x="31957" y="13716"/>
                    </a:cubicBezTo>
                    <a:cubicBezTo>
                      <a:pt x="22826" y="13716"/>
                      <a:pt x="15978" y="20574"/>
                      <a:pt x="15978" y="29718"/>
                    </a:cubicBezTo>
                    <a:lnTo>
                      <a:pt x="15978" y="29718"/>
                    </a:lnTo>
                    <a:cubicBezTo>
                      <a:pt x="15978" y="38862"/>
                      <a:pt x="22826" y="45720"/>
                      <a:pt x="31957" y="45720"/>
                    </a:cubicBezTo>
                    <a:cubicBezTo>
                      <a:pt x="38804" y="45720"/>
                      <a:pt x="41087" y="43434"/>
                      <a:pt x="45652" y="38862"/>
                    </a:cubicBezTo>
                    <a:lnTo>
                      <a:pt x="57065" y="48006"/>
                    </a:lnTo>
                    <a:cubicBezTo>
                      <a:pt x="50217" y="54864"/>
                      <a:pt x="43370" y="59436"/>
                      <a:pt x="31957" y="59436"/>
                    </a:cubicBezTo>
                    <a:cubicBezTo>
                      <a:pt x="11413"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1E9337BB-A127-A45D-9584-979A63E4CB54}"/>
                  </a:ext>
                </a:extLst>
              </p:cNvPr>
              <p:cNvSpPr/>
              <p:nvPr/>
            </p:nvSpPr>
            <p:spPr>
              <a:xfrm>
                <a:off x="3778509" y="2874261"/>
                <a:ext cx="68478" cy="59686"/>
              </a:xfrm>
              <a:custGeom>
                <a:avLst/>
                <a:gdLst>
                  <a:gd name="connsiteX0" fmla="*/ 47935 w 68478"/>
                  <a:gd name="connsiteY0" fmla="*/ 32004 h 59686"/>
                  <a:gd name="connsiteX1" fmla="*/ 47935 w 68478"/>
                  <a:gd name="connsiteY1" fmla="*/ 32004 h 59686"/>
                  <a:gd name="connsiteX2" fmla="*/ 31957 w 68478"/>
                  <a:gd name="connsiteY2" fmla="*/ 16002 h 59686"/>
                  <a:gd name="connsiteX3" fmla="*/ 15978 w 68478"/>
                  <a:gd name="connsiteY3" fmla="*/ 32004 h 59686"/>
                  <a:gd name="connsiteX4" fmla="*/ 15978 w 68478"/>
                  <a:gd name="connsiteY4" fmla="*/ 32004 h 59686"/>
                  <a:gd name="connsiteX5" fmla="*/ 31957 w 68478"/>
                  <a:gd name="connsiteY5" fmla="*/ 48006 h 59686"/>
                  <a:gd name="connsiteX6" fmla="*/ 47935 w 68478"/>
                  <a:gd name="connsiteY6" fmla="*/ 32004 h 59686"/>
                  <a:gd name="connsiteX7" fmla="*/ 0 w 68478"/>
                  <a:gd name="connsiteY7" fmla="*/ 32004 h 59686"/>
                  <a:gd name="connsiteX8" fmla="*/ 0 w 68478"/>
                  <a:gd name="connsiteY8" fmla="*/ 32004 h 59686"/>
                  <a:gd name="connsiteX9" fmla="*/ 34239 w 68478"/>
                  <a:gd name="connsiteY9" fmla="*/ 0 h 59686"/>
                  <a:gd name="connsiteX10" fmla="*/ 68478 w 68478"/>
                  <a:gd name="connsiteY10" fmla="*/ 29718 h 59686"/>
                  <a:gd name="connsiteX11" fmla="*/ 68478 w 68478"/>
                  <a:gd name="connsiteY11" fmla="*/ 29718 h 59686"/>
                  <a:gd name="connsiteX12" fmla="*/ 34239 w 68478"/>
                  <a:gd name="connsiteY12" fmla="*/ 59436 h 59686"/>
                  <a:gd name="connsiteX13" fmla="*/ 0 w 68478"/>
                  <a:gd name="connsiteY13" fmla="*/ 32004 h 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8" h="59686">
                    <a:moveTo>
                      <a:pt x="47935" y="32004"/>
                    </a:moveTo>
                    <a:lnTo>
                      <a:pt x="47935" y="32004"/>
                    </a:lnTo>
                    <a:cubicBezTo>
                      <a:pt x="47935" y="22860"/>
                      <a:pt x="41087" y="16002"/>
                      <a:pt x="31957" y="16002"/>
                    </a:cubicBezTo>
                    <a:cubicBezTo>
                      <a:pt x="22826" y="16002"/>
                      <a:pt x="15978" y="22860"/>
                      <a:pt x="15978" y="32004"/>
                    </a:cubicBezTo>
                    <a:lnTo>
                      <a:pt x="15978" y="32004"/>
                    </a:lnTo>
                    <a:cubicBezTo>
                      <a:pt x="15978" y="41148"/>
                      <a:pt x="22826" y="48006"/>
                      <a:pt x="31957" y="48006"/>
                    </a:cubicBezTo>
                    <a:cubicBezTo>
                      <a:pt x="43370" y="48006"/>
                      <a:pt x="47935" y="38862"/>
                      <a:pt x="47935" y="32004"/>
                    </a:cubicBezTo>
                    <a:moveTo>
                      <a:pt x="0" y="32004"/>
                    </a:moveTo>
                    <a:lnTo>
                      <a:pt x="0" y="32004"/>
                    </a:lnTo>
                    <a:cubicBezTo>
                      <a:pt x="0" y="13716"/>
                      <a:pt x="13696" y="0"/>
                      <a:pt x="34239" y="0"/>
                    </a:cubicBezTo>
                    <a:cubicBezTo>
                      <a:pt x="52500" y="0"/>
                      <a:pt x="68478" y="13716"/>
                      <a:pt x="68478" y="29718"/>
                    </a:cubicBezTo>
                    <a:lnTo>
                      <a:pt x="68478" y="29718"/>
                    </a:lnTo>
                    <a:cubicBezTo>
                      <a:pt x="68478" y="45720"/>
                      <a:pt x="54783" y="59436"/>
                      <a:pt x="34239" y="59436"/>
                    </a:cubicBezTo>
                    <a:cubicBezTo>
                      <a:pt x="13696" y="61722"/>
                      <a:pt x="0" y="48006"/>
                      <a:pt x="0" y="320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5B15BC9-CDFA-18BC-4362-EDA29AA6AA3E}"/>
                  </a:ext>
                </a:extLst>
              </p:cNvPr>
              <p:cNvSpPr/>
              <p:nvPr/>
            </p:nvSpPr>
            <p:spPr>
              <a:xfrm>
                <a:off x="3862966" y="2874261"/>
                <a:ext cx="59347" cy="59786"/>
              </a:xfrm>
              <a:custGeom>
                <a:avLst/>
                <a:gdLst>
                  <a:gd name="connsiteX0" fmla="*/ 0 w 59347"/>
                  <a:gd name="connsiteY0" fmla="*/ 38862 h 59786"/>
                  <a:gd name="connsiteX1" fmla="*/ 0 w 59347"/>
                  <a:gd name="connsiteY1" fmla="*/ 0 h 59786"/>
                  <a:gd name="connsiteX2" fmla="*/ 18261 w 59347"/>
                  <a:gd name="connsiteY2" fmla="*/ 0 h 59786"/>
                  <a:gd name="connsiteX3" fmla="*/ 18261 w 59347"/>
                  <a:gd name="connsiteY3" fmla="*/ 32004 h 59786"/>
                  <a:gd name="connsiteX4" fmla="*/ 29674 w 59347"/>
                  <a:gd name="connsiteY4" fmla="*/ 43434 h 59786"/>
                  <a:gd name="connsiteX5" fmla="*/ 41087 w 59347"/>
                  <a:gd name="connsiteY5" fmla="*/ 32004 h 59786"/>
                  <a:gd name="connsiteX6" fmla="*/ 41087 w 59347"/>
                  <a:gd name="connsiteY6" fmla="*/ 0 h 59786"/>
                  <a:gd name="connsiteX7" fmla="*/ 59348 w 59347"/>
                  <a:gd name="connsiteY7" fmla="*/ 0 h 59786"/>
                  <a:gd name="connsiteX8" fmla="*/ 59348 w 59347"/>
                  <a:gd name="connsiteY8" fmla="*/ 59436 h 59786"/>
                  <a:gd name="connsiteX9" fmla="*/ 38804 w 59347"/>
                  <a:gd name="connsiteY9" fmla="*/ 59436 h 59786"/>
                  <a:gd name="connsiteX10" fmla="*/ 38804 w 59347"/>
                  <a:gd name="connsiteY10" fmla="*/ 50292 h 59786"/>
                  <a:gd name="connsiteX11" fmla="*/ 20543 w 59347"/>
                  <a:gd name="connsiteY11" fmla="*/ 59436 h 59786"/>
                  <a:gd name="connsiteX12" fmla="*/ 0 w 59347"/>
                  <a:gd name="connsiteY12" fmla="*/ 38862 h 5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7" h="59786">
                    <a:moveTo>
                      <a:pt x="0" y="38862"/>
                    </a:moveTo>
                    <a:lnTo>
                      <a:pt x="0" y="0"/>
                    </a:lnTo>
                    <a:lnTo>
                      <a:pt x="18261" y="0"/>
                    </a:lnTo>
                    <a:lnTo>
                      <a:pt x="18261" y="32004"/>
                    </a:lnTo>
                    <a:cubicBezTo>
                      <a:pt x="18261" y="38862"/>
                      <a:pt x="22826" y="43434"/>
                      <a:pt x="29674" y="43434"/>
                    </a:cubicBezTo>
                    <a:cubicBezTo>
                      <a:pt x="36522" y="43434"/>
                      <a:pt x="41087" y="38862"/>
                      <a:pt x="41087" y="32004"/>
                    </a:cubicBezTo>
                    <a:lnTo>
                      <a:pt x="41087" y="0"/>
                    </a:lnTo>
                    <a:lnTo>
                      <a:pt x="59348" y="0"/>
                    </a:lnTo>
                    <a:lnTo>
                      <a:pt x="59348" y="59436"/>
                    </a:lnTo>
                    <a:lnTo>
                      <a:pt x="38804" y="59436"/>
                    </a:lnTo>
                    <a:lnTo>
                      <a:pt x="38804" y="50292"/>
                    </a:lnTo>
                    <a:cubicBezTo>
                      <a:pt x="34239" y="54864"/>
                      <a:pt x="29674" y="59436"/>
                      <a:pt x="20543" y="59436"/>
                    </a:cubicBezTo>
                    <a:cubicBezTo>
                      <a:pt x="9130" y="61722"/>
                      <a:pt x="0" y="52578"/>
                      <a:pt x="0" y="3886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EC479847-99D4-B73D-969A-E6E5EEE7B5D3}"/>
                  </a:ext>
                </a:extLst>
              </p:cNvPr>
              <p:cNvSpPr/>
              <p:nvPr/>
            </p:nvSpPr>
            <p:spPr>
              <a:xfrm>
                <a:off x="3940575" y="2876547"/>
                <a:ext cx="59348" cy="57150"/>
              </a:xfrm>
              <a:custGeom>
                <a:avLst/>
                <a:gdLst>
                  <a:gd name="connsiteX0" fmla="*/ 2283 w 59348"/>
                  <a:gd name="connsiteY0" fmla="*/ 0 h 57150"/>
                  <a:gd name="connsiteX1" fmla="*/ 20544 w 59348"/>
                  <a:gd name="connsiteY1" fmla="*/ 0 h 57150"/>
                  <a:gd name="connsiteX2" fmla="*/ 20544 w 59348"/>
                  <a:gd name="connsiteY2" fmla="*/ 9144 h 57150"/>
                  <a:gd name="connsiteX3" fmla="*/ 38805 w 59348"/>
                  <a:gd name="connsiteY3" fmla="*/ 0 h 57150"/>
                  <a:gd name="connsiteX4" fmla="*/ 59348 w 59348"/>
                  <a:gd name="connsiteY4" fmla="*/ 22860 h 57150"/>
                  <a:gd name="connsiteX5" fmla="*/ 59348 w 59348"/>
                  <a:gd name="connsiteY5" fmla="*/ 57150 h 57150"/>
                  <a:gd name="connsiteX6" fmla="*/ 41087 w 59348"/>
                  <a:gd name="connsiteY6" fmla="*/ 57150 h 57150"/>
                  <a:gd name="connsiteX7" fmla="*/ 41087 w 59348"/>
                  <a:gd name="connsiteY7" fmla="*/ 25146 h 57150"/>
                  <a:gd name="connsiteX8" fmla="*/ 29674 w 59348"/>
                  <a:gd name="connsiteY8" fmla="*/ 13716 h 57150"/>
                  <a:gd name="connsiteX9" fmla="*/ 18261 w 59348"/>
                  <a:gd name="connsiteY9" fmla="*/ 25146 h 57150"/>
                  <a:gd name="connsiteX10" fmla="*/ 18261 w 59348"/>
                  <a:gd name="connsiteY10" fmla="*/ 57150 h 57150"/>
                  <a:gd name="connsiteX11" fmla="*/ 0 w 59348"/>
                  <a:gd name="connsiteY11" fmla="*/ 57150 h 57150"/>
                  <a:gd name="connsiteX12" fmla="*/ 0 w 59348"/>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48" h="57150">
                    <a:moveTo>
                      <a:pt x="2283" y="0"/>
                    </a:moveTo>
                    <a:lnTo>
                      <a:pt x="20544" y="0"/>
                    </a:lnTo>
                    <a:lnTo>
                      <a:pt x="20544" y="9144"/>
                    </a:lnTo>
                    <a:cubicBezTo>
                      <a:pt x="25109" y="4572"/>
                      <a:pt x="29674" y="0"/>
                      <a:pt x="38805" y="0"/>
                    </a:cubicBezTo>
                    <a:cubicBezTo>
                      <a:pt x="52500" y="0"/>
                      <a:pt x="59348" y="9144"/>
                      <a:pt x="59348" y="22860"/>
                    </a:cubicBezTo>
                    <a:lnTo>
                      <a:pt x="59348" y="57150"/>
                    </a:lnTo>
                    <a:lnTo>
                      <a:pt x="41087" y="57150"/>
                    </a:lnTo>
                    <a:lnTo>
                      <a:pt x="41087" y="25146"/>
                    </a:lnTo>
                    <a:cubicBezTo>
                      <a:pt x="41087" y="18288"/>
                      <a:pt x="36522" y="13716"/>
                      <a:pt x="29674" y="13716"/>
                    </a:cubicBezTo>
                    <a:cubicBezTo>
                      <a:pt x="22826" y="13716"/>
                      <a:pt x="18261" y="18288"/>
                      <a:pt x="18261" y="25146"/>
                    </a:cubicBezTo>
                    <a:lnTo>
                      <a:pt x="18261" y="57150"/>
                    </a:lnTo>
                    <a:lnTo>
                      <a:pt x="0" y="57150"/>
                    </a:lnTo>
                    <a:lnTo>
                      <a:pt x="0"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243BC0E-B26E-E01C-047D-72C10BA68536}"/>
                  </a:ext>
                </a:extLst>
              </p:cNvPr>
              <p:cNvSpPr/>
              <p:nvPr/>
            </p:nvSpPr>
            <p:spPr>
              <a:xfrm>
                <a:off x="401818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5 w 38804"/>
                  <a:gd name="connsiteY8" fmla="*/ 16002 h 73713"/>
                  <a:gd name="connsiteX9" fmla="*/ 38805 w 38804"/>
                  <a:gd name="connsiteY9" fmla="*/ 29718 h 73713"/>
                  <a:gd name="connsiteX10" fmla="*/ 25109 w 38804"/>
                  <a:gd name="connsiteY10" fmla="*/ 29718 h 73713"/>
                  <a:gd name="connsiteX11" fmla="*/ 25109 w 38804"/>
                  <a:gd name="connsiteY11" fmla="*/ 54864 h 73713"/>
                  <a:gd name="connsiteX12" fmla="*/ 29674 w 38804"/>
                  <a:gd name="connsiteY12" fmla="*/ 59436 h 73713"/>
                  <a:gd name="connsiteX13" fmla="*/ 38805 w 38804"/>
                  <a:gd name="connsiteY13" fmla="*/ 57150 h 73713"/>
                  <a:gd name="connsiteX14" fmla="*/ 38805 w 38804"/>
                  <a:gd name="connsiteY14" fmla="*/ 70866 h 73713"/>
                  <a:gd name="connsiteX15" fmla="*/ 25109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5" y="16002"/>
                    </a:lnTo>
                    <a:lnTo>
                      <a:pt x="38805" y="29718"/>
                    </a:lnTo>
                    <a:lnTo>
                      <a:pt x="25109" y="29718"/>
                    </a:lnTo>
                    <a:lnTo>
                      <a:pt x="25109" y="54864"/>
                    </a:lnTo>
                    <a:cubicBezTo>
                      <a:pt x="25109" y="59436"/>
                      <a:pt x="27391" y="59436"/>
                      <a:pt x="29674" y="59436"/>
                    </a:cubicBezTo>
                    <a:cubicBezTo>
                      <a:pt x="31957" y="59436"/>
                      <a:pt x="36522" y="59436"/>
                      <a:pt x="38805" y="57150"/>
                    </a:cubicBezTo>
                    <a:lnTo>
                      <a:pt x="38805" y="70866"/>
                    </a:lnTo>
                    <a:cubicBezTo>
                      <a:pt x="34239" y="73152"/>
                      <a:pt x="31957" y="73152"/>
                      <a:pt x="25109"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24634661-F998-1D8B-68DD-621B09E7FCF9}"/>
                  </a:ext>
                </a:extLst>
              </p:cNvPr>
              <p:cNvSpPr/>
              <p:nvPr/>
            </p:nvSpPr>
            <p:spPr>
              <a:xfrm>
                <a:off x="4072967" y="2874261"/>
                <a:ext cx="59347" cy="59874"/>
              </a:xfrm>
              <a:custGeom>
                <a:avLst/>
                <a:gdLst>
                  <a:gd name="connsiteX0" fmla="*/ 38804 w 59347"/>
                  <a:gd name="connsiteY0" fmla="*/ 38862 h 59874"/>
                  <a:gd name="connsiteX1" fmla="*/ 38804 w 59347"/>
                  <a:gd name="connsiteY1" fmla="*/ 36576 h 59874"/>
                  <a:gd name="connsiteX2" fmla="*/ 27391 w 59347"/>
                  <a:gd name="connsiteY2" fmla="*/ 34290 h 59874"/>
                  <a:gd name="connsiteX3" fmla="*/ 15978 w 59347"/>
                  <a:gd name="connsiteY3" fmla="*/ 43434 h 59874"/>
                  <a:gd name="connsiteX4" fmla="*/ 15978 w 59347"/>
                  <a:gd name="connsiteY4" fmla="*/ 43434 h 59874"/>
                  <a:gd name="connsiteX5" fmla="*/ 25109 w 59347"/>
                  <a:gd name="connsiteY5" fmla="*/ 50292 h 59874"/>
                  <a:gd name="connsiteX6" fmla="*/ 38804 w 59347"/>
                  <a:gd name="connsiteY6" fmla="*/ 38862 h 59874"/>
                  <a:gd name="connsiteX7" fmla="*/ 0 w 59347"/>
                  <a:gd name="connsiteY7" fmla="*/ 43434 h 59874"/>
                  <a:gd name="connsiteX8" fmla="*/ 0 w 59347"/>
                  <a:gd name="connsiteY8" fmla="*/ 43434 h 59874"/>
                  <a:gd name="connsiteX9" fmla="*/ 25109 w 59347"/>
                  <a:gd name="connsiteY9" fmla="*/ 25146 h 59874"/>
                  <a:gd name="connsiteX10" fmla="*/ 41087 w 59347"/>
                  <a:gd name="connsiteY10" fmla="*/ 27432 h 59874"/>
                  <a:gd name="connsiteX11" fmla="*/ 41087 w 59347"/>
                  <a:gd name="connsiteY11" fmla="*/ 27432 h 59874"/>
                  <a:gd name="connsiteX12" fmla="*/ 27391 w 59347"/>
                  <a:gd name="connsiteY12" fmla="*/ 16002 h 59874"/>
                  <a:gd name="connsiteX13" fmla="*/ 11413 w 59347"/>
                  <a:gd name="connsiteY13" fmla="*/ 18288 h 59874"/>
                  <a:gd name="connsiteX14" fmla="*/ 6848 w 59347"/>
                  <a:gd name="connsiteY14" fmla="*/ 4572 h 59874"/>
                  <a:gd name="connsiteX15" fmla="*/ 31957 w 59347"/>
                  <a:gd name="connsiteY15" fmla="*/ 0 h 59874"/>
                  <a:gd name="connsiteX16" fmla="*/ 52500 w 59347"/>
                  <a:gd name="connsiteY16" fmla="*/ 6858 h 59874"/>
                  <a:gd name="connsiteX17" fmla="*/ 59348 w 59347"/>
                  <a:gd name="connsiteY17" fmla="*/ 25146 h 59874"/>
                  <a:gd name="connsiteX18" fmla="*/ 59348 w 59347"/>
                  <a:gd name="connsiteY18" fmla="*/ 59436 h 59874"/>
                  <a:gd name="connsiteX19" fmla="*/ 43370 w 59347"/>
                  <a:gd name="connsiteY19" fmla="*/ 59436 h 59874"/>
                  <a:gd name="connsiteX20" fmla="*/ 43370 w 59347"/>
                  <a:gd name="connsiteY20" fmla="*/ 52578 h 59874"/>
                  <a:gd name="connsiteX21" fmla="*/ 25109 w 59347"/>
                  <a:gd name="connsiteY21" fmla="*/ 59436 h 59874"/>
                  <a:gd name="connsiteX22" fmla="*/ 0 w 59347"/>
                  <a:gd name="connsiteY22" fmla="*/ 43434 h 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347" h="59874">
                    <a:moveTo>
                      <a:pt x="38804" y="38862"/>
                    </a:moveTo>
                    <a:lnTo>
                      <a:pt x="38804" y="36576"/>
                    </a:lnTo>
                    <a:cubicBezTo>
                      <a:pt x="36522" y="34290"/>
                      <a:pt x="31957" y="34290"/>
                      <a:pt x="27391" y="34290"/>
                    </a:cubicBezTo>
                    <a:cubicBezTo>
                      <a:pt x="20544" y="34290"/>
                      <a:pt x="15978" y="36576"/>
                      <a:pt x="15978" y="43434"/>
                    </a:cubicBezTo>
                    <a:lnTo>
                      <a:pt x="15978" y="43434"/>
                    </a:lnTo>
                    <a:cubicBezTo>
                      <a:pt x="15978" y="48006"/>
                      <a:pt x="20544" y="50292"/>
                      <a:pt x="25109" y="50292"/>
                    </a:cubicBezTo>
                    <a:cubicBezTo>
                      <a:pt x="34239" y="50292"/>
                      <a:pt x="38804" y="45720"/>
                      <a:pt x="38804" y="38862"/>
                    </a:cubicBezTo>
                    <a:moveTo>
                      <a:pt x="0" y="43434"/>
                    </a:moveTo>
                    <a:lnTo>
                      <a:pt x="0" y="43434"/>
                    </a:lnTo>
                    <a:cubicBezTo>
                      <a:pt x="0" y="29718"/>
                      <a:pt x="9130" y="25146"/>
                      <a:pt x="25109" y="25146"/>
                    </a:cubicBezTo>
                    <a:cubicBezTo>
                      <a:pt x="31957" y="25146"/>
                      <a:pt x="36522" y="25146"/>
                      <a:pt x="41087" y="27432"/>
                    </a:cubicBezTo>
                    <a:lnTo>
                      <a:pt x="41087" y="27432"/>
                    </a:lnTo>
                    <a:cubicBezTo>
                      <a:pt x="41087" y="20574"/>
                      <a:pt x="36522" y="16002"/>
                      <a:pt x="27391" y="16002"/>
                    </a:cubicBezTo>
                    <a:cubicBezTo>
                      <a:pt x="20544" y="16002"/>
                      <a:pt x="15978" y="18288"/>
                      <a:pt x="11413" y="18288"/>
                    </a:cubicBezTo>
                    <a:lnTo>
                      <a:pt x="6848" y="4572"/>
                    </a:lnTo>
                    <a:cubicBezTo>
                      <a:pt x="13696" y="2286"/>
                      <a:pt x="20544" y="0"/>
                      <a:pt x="31957" y="0"/>
                    </a:cubicBezTo>
                    <a:cubicBezTo>
                      <a:pt x="41087" y="0"/>
                      <a:pt x="47935" y="2286"/>
                      <a:pt x="52500" y="6858"/>
                    </a:cubicBezTo>
                    <a:cubicBezTo>
                      <a:pt x="57065" y="11430"/>
                      <a:pt x="59348" y="18288"/>
                      <a:pt x="59348" y="25146"/>
                    </a:cubicBezTo>
                    <a:lnTo>
                      <a:pt x="59348" y="59436"/>
                    </a:lnTo>
                    <a:lnTo>
                      <a:pt x="43370" y="59436"/>
                    </a:lnTo>
                    <a:lnTo>
                      <a:pt x="43370" y="52578"/>
                    </a:lnTo>
                    <a:cubicBezTo>
                      <a:pt x="38804" y="57150"/>
                      <a:pt x="34239" y="59436"/>
                      <a:pt x="25109" y="59436"/>
                    </a:cubicBezTo>
                    <a:cubicBezTo>
                      <a:pt x="9130" y="61722"/>
                      <a:pt x="0" y="54864"/>
                      <a:pt x="0" y="4343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229CF3D-D653-68F7-996B-E6B0B973457F}"/>
                  </a:ext>
                </a:extLst>
              </p:cNvPr>
              <p:cNvSpPr/>
              <p:nvPr/>
            </p:nvSpPr>
            <p:spPr>
              <a:xfrm>
                <a:off x="4150576" y="2853687"/>
                <a:ext cx="63913" cy="80618"/>
              </a:xfrm>
              <a:custGeom>
                <a:avLst/>
                <a:gdLst>
                  <a:gd name="connsiteX0" fmla="*/ 47935 w 63913"/>
                  <a:gd name="connsiteY0" fmla="*/ 52578 h 80618"/>
                  <a:gd name="connsiteX1" fmla="*/ 47935 w 63913"/>
                  <a:gd name="connsiteY1" fmla="*/ 52578 h 80618"/>
                  <a:gd name="connsiteX2" fmla="*/ 31957 w 63913"/>
                  <a:gd name="connsiteY2" fmla="*/ 36576 h 80618"/>
                  <a:gd name="connsiteX3" fmla="*/ 15978 w 63913"/>
                  <a:gd name="connsiteY3" fmla="*/ 52578 h 80618"/>
                  <a:gd name="connsiteX4" fmla="*/ 15978 w 63913"/>
                  <a:gd name="connsiteY4" fmla="*/ 52578 h 80618"/>
                  <a:gd name="connsiteX5" fmla="*/ 31957 w 63913"/>
                  <a:gd name="connsiteY5" fmla="*/ 68580 h 80618"/>
                  <a:gd name="connsiteX6" fmla="*/ 47935 w 63913"/>
                  <a:gd name="connsiteY6" fmla="*/ 52578 h 80618"/>
                  <a:gd name="connsiteX7" fmla="*/ 18261 w 63913"/>
                  <a:gd name="connsiteY7" fmla="*/ 73152 h 80618"/>
                  <a:gd name="connsiteX8" fmla="*/ 18261 w 63913"/>
                  <a:gd name="connsiteY8" fmla="*/ 80010 h 80618"/>
                  <a:gd name="connsiteX9" fmla="*/ 0 w 63913"/>
                  <a:gd name="connsiteY9" fmla="*/ 80010 h 80618"/>
                  <a:gd name="connsiteX10" fmla="*/ 0 w 63913"/>
                  <a:gd name="connsiteY10" fmla="*/ 0 h 80618"/>
                  <a:gd name="connsiteX11" fmla="*/ 18261 w 63913"/>
                  <a:gd name="connsiteY11" fmla="*/ 0 h 80618"/>
                  <a:gd name="connsiteX12" fmla="*/ 18261 w 63913"/>
                  <a:gd name="connsiteY12" fmla="*/ 29718 h 80618"/>
                  <a:gd name="connsiteX13" fmla="*/ 36522 w 63913"/>
                  <a:gd name="connsiteY13" fmla="*/ 20574 h 80618"/>
                  <a:gd name="connsiteX14" fmla="*/ 63913 w 63913"/>
                  <a:gd name="connsiteY14" fmla="*/ 50292 h 80618"/>
                  <a:gd name="connsiteX15" fmla="*/ 63913 w 63913"/>
                  <a:gd name="connsiteY15" fmla="*/ 50292 h 80618"/>
                  <a:gd name="connsiteX16" fmla="*/ 36522 w 63913"/>
                  <a:gd name="connsiteY16" fmla="*/ 80010 h 80618"/>
                  <a:gd name="connsiteX17" fmla="*/ 18261 w 63913"/>
                  <a:gd name="connsiteY17" fmla="*/ 73152 h 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3" h="80618">
                    <a:moveTo>
                      <a:pt x="47935" y="52578"/>
                    </a:moveTo>
                    <a:lnTo>
                      <a:pt x="47935" y="52578"/>
                    </a:lnTo>
                    <a:cubicBezTo>
                      <a:pt x="47935" y="43434"/>
                      <a:pt x="41087" y="36576"/>
                      <a:pt x="31957" y="36576"/>
                    </a:cubicBezTo>
                    <a:cubicBezTo>
                      <a:pt x="22826" y="36576"/>
                      <a:pt x="15978" y="43434"/>
                      <a:pt x="15978" y="52578"/>
                    </a:cubicBezTo>
                    <a:lnTo>
                      <a:pt x="15978" y="52578"/>
                    </a:lnTo>
                    <a:cubicBezTo>
                      <a:pt x="15978" y="61722"/>
                      <a:pt x="22826" y="68580"/>
                      <a:pt x="31957" y="68580"/>
                    </a:cubicBezTo>
                    <a:cubicBezTo>
                      <a:pt x="41087" y="68580"/>
                      <a:pt x="47935" y="61722"/>
                      <a:pt x="47935" y="52578"/>
                    </a:cubicBezTo>
                    <a:moveTo>
                      <a:pt x="18261" y="73152"/>
                    </a:moveTo>
                    <a:lnTo>
                      <a:pt x="18261" y="80010"/>
                    </a:lnTo>
                    <a:lnTo>
                      <a:pt x="0" y="80010"/>
                    </a:lnTo>
                    <a:lnTo>
                      <a:pt x="0" y="0"/>
                    </a:lnTo>
                    <a:lnTo>
                      <a:pt x="18261" y="0"/>
                    </a:lnTo>
                    <a:lnTo>
                      <a:pt x="18261" y="29718"/>
                    </a:lnTo>
                    <a:cubicBezTo>
                      <a:pt x="22826" y="25146"/>
                      <a:pt x="27391" y="20574"/>
                      <a:pt x="36522" y="20574"/>
                    </a:cubicBezTo>
                    <a:cubicBezTo>
                      <a:pt x="50218" y="20574"/>
                      <a:pt x="63913" y="32004"/>
                      <a:pt x="63913" y="50292"/>
                    </a:cubicBezTo>
                    <a:lnTo>
                      <a:pt x="63913" y="50292"/>
                    </a:lnTo>
                    <a:cubicBezTo>
                      <a:pt x="63913" y="70866"/>
                      <a:pt x="50218" y="80010"/>
                      <a:pt x="36522" y="80010"/>
                    </a:cubicBezTo>
                    <a:cubicBezTo>
                      <a:pt x="27391" y="82296"/>
                      <a:pt x="22826" y="77724"/>
                      <a:pt x="18261"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5F04CA22-A45B-E630-E7D4-D14B0C4D9B93}"/>
                </a:ext>
              </a:extLst>
            </p:cNvPr>
            <p:cNvSpPr/>
            <p:nvPr/>
          </p:nvSpPr>
          <p:spPr>
            <a:xfrm>
              <a:off x="4237315"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A6A6355-C463-B3CB-7F04-ABF68E5AB458}"/>
                </a:ext>
              </a:extLst>
            </p:cNvPr>
            <p:cNvSpPr/>
            <p:nvPr/>
          </p:nvSpPr>
          <p:spPr>
            <a:xfrm>
              <a:off x="4278402" y="2853687"/>
              <a:ext cx="18260" cy="80010"/>
            </a:xfrm>
            <a:custGeom>
              <a:avLst/>
              <a:gdLst>
                <a:gd name="connsiteX0" fmla="*/ 0 w 18260"/>
                <a:gd name="connsiteY0" fmla="*/ 0 h 80010"/>
                <a:gd name="connsiteX1" fmla="*/ 18261 w 18260"/>
                <a:gd name="connsiteY1" fmla="*/ 0 h 80010"/>
                <a:gd name="connsiteX2" fmla="*/ 18261 w 18260"/>
                <a:gd name="connsiteY2" fmla="*/ 80010 h 80010"/>
                <a:gd name="connsiteX3" fmla="*/ 0 w 1826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18260" h="80010">
                  <a:moveTo>
                    <a:pt x="0" y="0"/>
                  </a:moveTo>
                  <a:lnTo>
                    <a:pt x="18261" y="0"/>
                  </a:lnTo>
                  <a:lnTo>
                    <a:pt x="18261" y="80010"/>
                  </a:lnTo>
                  <a:lnTo>
                    <a:pt x="0" y="8001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3E1D6ED-6128-F66B-13F7-6C9A1088DA8C}"/>
                </a:ext>
              </a:extLst>
            </p:cNvPr>
            <p:cNvSpPr/>
            <p:nvPr/>
          </p:nvSpPr>
          <p:spPr>
            <a:xfrm>
              <a:off x="4319489" y="2855973"/>
              <a:ext cx="18260" cy="77724"/>
            </a:xfrm>
            <a:custGeom>
              <a:avLst/>
              <a:gdLst>
                <a:gd name="connsiteX0" fmla="*/ 0 w 18260"/>
                <a:gd name="connsiteY0" fmla="*/ 77724 h 77724"/>
                <a:gd name="connsiteX1" fmla="*/ 18261 w 18260"/>
                <a:gd name="connsiteY1" fmla="*/ 77724 h 77724"/>
                <a:gd name="connsiteX2" fmla="*/ 18261 w 18260"/>
                <a:gd name="connsiteY2" fmla="*/ 18288 h 77724"/>
                <a:gd name="connsiteX3" fmla="*/ 0 w 18260"/>
                <a:gd name="connsiteY3" fmla="*/ 18288 h 77724"/>
                <a:gd name="connsiteX4" fmla="*/ 0 w 18260"/>
                <a:gd name="connsiteY4" fmla="*/ 77724 h 77724"/>
                <a:gd name="connsiteX5" fmla="*/ 0 w 18260"/>
                <a:gd name="connsiteY5" fmla="*/ 13716 h 77724"/>
                <a:gd name="connsiteX6" fmla="*/ 18261 w 18260"/>
                <a:gd name="connsiteY6" fmla="*/ 13716 h 77724"/>
                <a:gd name="connsiteX7" fmla="*/ 18261 w 18260"/>
                <a:gd name="connsiteY7" fmla="*/ 0 h 77724"/>
                <a:gd name="connsiteX8" fmla="*/ 0 w 18260"/>
                <a:gd name="connsiteY8" fmla="*/ 0 h 77724"/>
                <a:gd name="connsiteX9" fmla="*/ 0 w 18260"/>
                <a:gd name="connsiteY9" fmla="*/ 13716 h 7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 h="77724">
                  <a:moveTo>
                    <a:pt x="0" y="77724"/>
                  </a:moveTo>
                  <a:lnTo>
                    <a:pt x="18261" y="77724"/>
                  </a:lnTo>
                  <a:lnTo>
                    <a:pt x="18261" y="18288"/>
                  </a:lnTo>
                  <a:lnTo>
                    <a:pt x="0" y="18288"/>
                  </a:lnTo>
                  <a:lnTo>
                    <a:pt x="0" y="77724"/>
                  </a:lnTo>
                  <a:close/>
                  <a:moveTo>
                    <a:pt x="0" y="13716"/>
                  </a:moveTo>
                  <a:lnTo>
                    <a:pt x="18261" y="13716"/>
                  </a:lnTo>
                  <a:lnTo>
                    <a:pt x="18261" y="0"/>
                  </a:lnTo>
                  <a:lnTo>
                    <a:pt x="0" y="0"/>
                  </a:lnTo>
                  <a:lnTo>
                    <a:pt x="0" y="13716"/>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6">
              <a:extLst>
                <a:ext uri="{FF2B5EF4-FFF2-40B4-BE49-F238E27FC236}">
                  <a16:creationId xmlns:a16="http://schemas.microsoft.com/office/drawing/2014/main" id="{79D98322-6B80-10FC-F31D-E001686C0A87}"/>
                </a:ext>
              </a:extLst>
            </p:cNvPr>
            <p:cNvGrpSpPr/>
            <p:nvPr/>
          </p:nvGrpSpPr>
          <p:grpSpPr>
            <a:xfrm>
              <a:off x="4358294" y="2860545"/>
              <a:ext cx="116413" cy="90655"/>
              <a:chOff x="4358294" y="2860545"/>
              <a:chExt cx="116413" cy="90655"/>
            </a:xfrm>
            <a:solidFill>
              <a:srgbClr val="FFFFFF"/>
            </a:solidFill>
          </p:grpSpPr>
          <p:sp>
            <p:nvSpPr>
              <p:cNvPr id="91" name="Freeform: Shape 90">
                <a:extLst>
                  <a:ext uri="{FF2B5EF4-FFF2-40B4-BE49-F238E27FC236}">
                    <a16:creationId xmlns:a16="http://schemas.microsoft.com/office/drawing/2014/main" id="{9CBF6C09-74EA-7E12-D268-BA2EC5F9BC0C}"/>
                  </a:ext>
                </a:extLst>
              </p:cNvPr>
              <p:cNvSpPr/>
              <p:nvPr/>
            </p:nvSpPr>
            <p:spPr>
              <a:xfrm>
                <a:off x="4358294" y="2860545"/>
                <a:ext cx="38804" cy="73713"/>
              </a:xfrm>
              <a:custGeom>
                <a:avLst/>
                <a:gdLst>
                  <a:gd name="connsiteX0" fmla="*/ 6848 w 38804"/>
                  <a:gd name="connsiteY0" fmla="*/ 57150 h 73713"/>
                  <a:gd name="connsiteX1" fmla="*/ 6848 w 38804"/>
                  <a:gd name="connsiteY1" fmla="*/ 29718 h 73713"/>
                  <a:gd name="connsiteX2" fmla="*/ 0 w 38804"/>
                  <a:gd name="connsiteY2" fmla="*/ 29718 h 73713"/>
                  <a:gd name="connsiteX3" fmla="*/ 0 w 38804"/>
                  <a:gd name="connsiteY3" fmla="*/ 16002 h 73713"/>
                  <a:gd name="connsiteX4" fmla="*/ 6848 w 38804"/>
                  <a:gd name="connsiteY4" fmla="*/ 16002 h 73713"/>
                  <a:gd name="connsiteX5" fmla="*/ 6848 w 38804"/>
                  <a:gd name="connsiteY5" fmla="*/ 0 h 73713"/>
                  <a:gd name="connsiteX6" fmla="*/ 25109 w 38804"/>
                  <a:gd name="connsiteY6" fmla="*/ 0 h 73713"/>
                  <a:gd name="connsiteX7" fmla="*/ 25109 w 38804"/>
                  <a:gd name="connsiteY7" fmla="*/ 16002 h 73713"/>
                  <a:gd name="connsiteX8" fmla="*/ 38804 w 38804"/>
                  <a:gd name="connsiteY8" fmla="*/ 16002 h 73713"/>
                  <a:gd name="connsiteX9" fmla="*/ 38804 w 38804"/>
                  <a:gd name="connsiteY9" fmla="*/ 29718 h 73713"/>
                  <a:gd name="connsiteX10" fmla="*/ 22826 w 38804"/>
                  <a:gd name="connsiteY10" fmla="*/ 29718 h 73713"/>
                  <a:gd name="connsiteX11" fmla="*/ 22826 w 38804"/>
                  <a:gd name="connsiteY11" fmla="*/ 54864 h 73713"/>
                  <a:gd name="connsiteX12" fmla="*/ 27391 w 38804"/>
                  <a:gd name="connsiteY12" fmla="*/ 59436 h 73713"/>
                  <a:gd name="connsiteX13" fmla="*/ 36522 w 38804"/>
                  <a:gd name="connsiteY13" fmla="*/ 57150 h 73713"/>
                  <a:gd name="connsiteX14" fmla="*/ 36522 w 38804"/>
                  <a:gd name="connsiteY14" fmla="*/ 70866 h 73713"/>
                  <a:gd name="connsiteX15" fmla="*/ 22826 w 38804"/>
                  <a:gd name="connsiteY15" fmla="*/ 73152 h 73713"/>
                  <a:gd name="connsiteX16" fmla="*/ 6848 w 38804"/>
                  <a:gd name="connsiteY16" fmla="*/ 57150 h 7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04" h="73713">
                    <a:moveTo>
                      <a:pt x="6848" y="57150"/>
                    </a:moveTo>
                    <a:lnTo>
                      <a:pt x="6848" y="29718"/>
                    </a:lnTo>
                    <a:lnTo>
                      <a:pt x="0" y="29718"/>
                    </a:lnTo>
                    <a:lnTo>
                      <a:pt x="0" y="16002"/>
                    </a:lnTo>
                    <a:lnTo>
                      <a:pt x="6848" y="16002"/>
                    </a:lnTo>
                    <a:lnTo>
                      <a:pt x="6848" y="0"/>
                    </a:lnTo>
                    <a:lnTo>
                      <a:pt x="25109" y="0"/>
                    </a:lnTo>
                    <a:lnTo>
                      <a:pt x="25109" y="16002"/>
                    </a:lnTo>
                    <a:lnTo>
                      <a:pt x="38804" y="16002"/>
                    </a:lnTo>
                    <a:lnTo>
                      <a:pt x="38804" y="29718"/>
                    </a:lnTo>
                    <a:lnTo>
                      <a:pt x="22826" y="29718"/>
                    </a:lnTo>
                    <a:lnTo>
                      <a:pt x="22826" y="54864"/>
                    </a:lnTo>
                    <a:cubicBezTo>
                      <a:pt x="22826" y="59436"/>
                      <a:pt x="25109" y="59436"/>
                      <a:pt x="27391" y="59436"/>
                    </a:cubicBezTo>
                    <a:cubicBezTo>
                      <a:pt x="29674" y="59436"/>
                      <a:pt x="34239" y="59436"/>
                      <a:pt x="36522" y="57150"/>
                    </a:cubicBezTo>
                    <a:lnTo>
                      <a:pt x="36522" y="70866"/>
                    </a:lnTo>
                    <a:cubicBezTo>
                      <a:pt x="31956" y="73152"/>
                      <a:pt x="29674" y="73152"/>
                      <a:pt x="22826" y="73152"/>
                    </a:cubicBezTo>
                    <a:cubicBezTo>
                      <a:pt x="13696" y="75438"/>
                      <a:pt x="6848" y="70866"/>
                      <a:pt x="6848" y="5715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F6115588-84CD-3A42-D2B4-8F043071F81F}"/>
                  </a:ext>
                </a:extLst>
              </p:cNvPr>
              <p:cNvSpPr/>
              <p:nvPr/>
            </p:nvSpPr>
            <p:spPr>
              <a:xfrm>
                <a:off x="4410794" y="2874261"/>
                <a:ext cx="63913" cy="76939"/>
              </a:xfrm>
              <a:custGeom>
                <a:avLst/>
                <a:gdLst>
                  <a:gd name="connsiteX0" fmla="*/ 4565 w 63913"/>
                  <a:gd name="connsiteY0" fmla="*/ 73152 h 76939"/>
                  <a:gd name="connsiteX1" fmla="*/ 11413 w 63913"/>
                  <a:gd name="connsiteY1" fmla="*/ 61722 h 76939"/>
                  <a:gd name="connsiteX2" fmla="*/ 18261 w 63913"/>
                  <a:gd name="connsiteY2" fmla="*/ 64008 h 76939"/>
                  <a:gd name="connsiteX3" fmla="*/ 25109 w 63913"/>
                  <a:gd name="connsiteY3" fmla="*/ 59436 h 76939"/>
                  <a:gd name="connsiteX4" fmla="*/ 0 w 63913"/>
                  <a:gd name="connsiteY4" fmla="*/ 0 h 76939"/>
                  <a:gd name="connsiteX5" fmla="*/ 18261 w 63913"/>
                  <a:gd name="connsiteY5" fmla="*/ 0 h 76939"/>
                  <a:gd name="connsiteX6" fmla="*/ 31956 w 63913"/>
                  <a:gd name="connsiteY6" fmla="*/ 41148 h 76939"/>
                  <a:gd name="connsiteX7" fmla="*/ 45652 w 63913"/>
                  <a:gd name="connsiteY7" fmla="*/ 0 h 76939"/>
                  <a:gd name="connsiteX8" fmla="*/ 63913 w 63913"/>
                  <a:gd name="connsiteY8" fmla="*/ 0 h 76939"/>
                  <a:gd name="connsiteX9" fmla="*/ 41087 w 63913"/>
                  <a:gd name="connsiteY9" fmla="*/ 59436 h 76939"/>
                  <a:gd name="connsiteX10" fmla="*/ 20543 w 63913"/>
                  <a:gd name="connsiteY10" fmla="*/ 75438 h 76939"/>
                  <a:gd name="connsiteX11" fmla="*/ 4565 w 63913"/>
                  <a:gd name="connsiteY11" fmla="*/ 73152 h 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76939">
                    <a:moveTo>
                      <a:pt x="4565" y="73152"/>
                    </a:moveTo>
                    <a:lnTo>
                      <a:pt x="11413" y="61722"/>
                    </a:lnTo>
                    <a:cubicBezTo>
                      <a:pt x="13695" y="64008"/>
                      <a:pt x="15978" y="64008"/>
                      <a:pt x="18261" y="64008"/>
                    </a:cubicBezTo>
                    <a:cubicBezTo>
                      <a:pt x="20543" y="64008"/>
                      <a:pt x="22826" y="64008"/>
                      <a:pt x="25109" y="59436"/>
                    </a:cubicBezTo>
                    <a:lnTo>
                      <a:pt x="0" y="0"/>
                    </a:lnTo>
                    <a:lnTo>
                      <a:pt x="18261" y="0"/>
                    </a:lnTo>
                    <a:lnTo>
                      <a:pt x="31956" y="41148"/>
                    </a:lnTo>
                    <a:lnTo>
                      <a:pt x="45652" y="0"/>
                    </a:lnTo>
                    <a:lnTo>
                      <a:pt x="63913" y="0"/>
                    </a:lnTo>
                    <a:lnTo>
                      <a:pt x="41087" y="59436"/>
                    </a:lnTo>
                    <a:cubicBezTo>
                      <a:pt x="36522" y="70866"/>
                      <a:pt x="31956" y="75438"/>
                      <a:pt x="20543" y="75438"/>
                    </a:cubicBezTo>
                    <a:cubicBezTo>
                      <a:pt x="13695" y="77724"/>
                      <a:pt x="9130" y="77724"/>
                      <a:pt x="4565" y="73152"/>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2">
              <a:extLst>
                <a:ext uri="{FF2B5EF4-FFF2-40B4-BE49-F238E27FC236}">
                  <a16:creationId xmlns:a16="http://schemas.microsoft.com/office/drawing/2014/main" id="{BB774D8E-F28F-A616-B99E-FE717BDC7844}"/>
                </a:ext>
              </a:extLst>
            </p:cNvPr>
            <p:cNvSpPr/>
            <p:nvPr/>
          </p:nvSpPr>
          <p:spPr>
            <a:xfrm>
              <a:off x="2851767" y="2855973"/>
              <a:ext cx="86739" cy="80010"/>
            </a:xfrm>
            <a:custGeom>
              <a:avLst/>
              <a:gdLst>
                <a:gd name="connsiteX0" fmla="*/ 43370 w 86739"/>
                <a:gd name="connsiteY0" fmla="*/ 0 h 80010"/>
                <a:gd name="connsiteX1" fmla="*/ 54783 w 86739"/>
                <a:gd name="connsiteY1" fmla="*/ 29718 h 80010"/>
                <a:gd name="connsiteX2" fmla="*/ 86739 w 86739"/>
                <a:gd name="connsiteY2" fmla="*/ 29718 h 80010"/>
                <a:gd name="connsiteX3" fmla="*/ 59348 w 86739"/>
                <a:gd name="connsiteY3" fmla="*/ 50292 h 80010"/>
                <a:gd name="connsiteX4" fmla="*/ 68478 w 86739"/>
                <a:gd name="connsiteY4" fmla="*/ 80010 h 80010"/>
                <a:gd name="connsiteX5" fmla="*/ 43370 w 86739"/>
                <a:gd name="connsiteY5" fmla="*/ 61722 h 80010"/>
                <a:gd name="connsiteX6" fmla="*/ 18261 w 86739"/>
                <a:gd name="connsiteY6" fmla="*/ 80010 h 80010"/>
                <a:gd name="connsiteX7" fmla="*/ 27391 w 86739"/>
                <a:gd name="connsiteY7" fmla="*/ 50292 h 80010"/>
                <a:gd name="connsiteX8" fmla="*/ 0 w 86739"/>
                <a:gd name="connsiteY8" fmla="*/ 29718 h 80010"/>
                <a:gd name="connsiteX9" fmla="*/ 31957 w 86739"/>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39" h="80010">
                  <a:moveTo>
                    <a:pt x="43370" y="0"/>
                  </a:moveTo>
                  <a:lnTo>
                    <a:pt x="54783" y="29718"/>
                  </a:lnTo>
                  <a:lnTo>
                    <a:pt x="86739" y="29718"/>
                  </a:lnTo>
                  <a:lnTo>
                    <a:pt x="59348" y="50292"/>
                  </a:lnTo>
                  <a:lnTo>
                    <a:pt x="68478" y="80010"/>
                  </a:lnTo>
                  <a:lnTo>
                    <a:pt x="43370" y="61722"/>
                  </a:lnTo>
                  <a:lnTo>
                    <a:pt x="18261" y="80010"/>
                  </a:lnTo>
                  <a:lnTo>
                    <a:pt x="27391" y="50292"/>
                  </a:lnTo>
                  <a:lnTo>
                    <a:pt x="0" y="29718"/>
                  </a:lnTo>
                  <a:lnTo>
                    <a:pt x="31957" y="29718"/>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F8F640E-35BF-8E0A-CBD2-4305D90C7FE8}"/>
                </a:ext>
              </a:extLst>
            </p:cNvPr>
            <p:cNvSpPr/>
            <p:nvPr/>
          </p:nvSpPr>
          <p:spPr>
            <a:xfrm>
              <a:off x="3415573" y="2855973"/>
              <a:ext cx="84456" cy="80010"/>
            </a:xfrm>
            <a:custGeom>
              <a:avLst/>
              <a:gdLst>
                <a:gd name="connsiteX0" fmla="*/ 41087 w 84456"/>
                <a:gd name="connsiteY0" fmla="*/ 0 h 80010"/>
                <a:gd name="connsiteX1" fmla="*/ 52500 w 84456"/>
                <a:gd name="connsiteY1" fmla="*/ 29718 h 80010"/>
                <a:gd name="connsiteX2" fmla="*/ 84457 w 84456"/>
                <a:gd name="connsiteY2" fmla="*/ 29718 h 80010"/>
                <a:gd name="connsiteX3" fmla="*/ 59348 w 84456"/>
                <a:gd name="connsiteY3" fmla="*/ 50292 h 80010"/>
                <a:gd name="connsiteX4" fmla="*/ 68478 w 84456"/>
                <a:gd name="connsiteY4" fmla="*/ 80010 h 80010"/>
                <a:gd name="connsiteX5" fmla="*/ 41087 w 84456"/>
                <a:gd name="connsiteY5" fmla="*/ 61722 h 80010"/>
                <a:gd name="connsiteX6" fmla="*/ 15978 w 84456"/>
                <a:gd name="connsiteY6" fmla="*/ 80010 h 80010"/>
                <a:gd name="connsiteX7" fmla="*/ 25109 w 84456"/>
                <a:gd name="connsiteY7" fmla="*/ 50292 h 80010"/>
                <a:gd name="connsiteX8" fmla="*/ 0 w 84456"/>
                <a:gd name="connsiteY8" fmla="*/ 29718 h 80010"/>
                <a:gd name="connsiteX9" fmla="*/ 31957 w 84456"/>
                <a:gd name="connsiteY9" fmla="*/ 29718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80010">
                  <a:moveTo>
                    <a:pt x="41087" y="0"/>
                  </a:moveTo>
                  <a:lnTo>
                    <a:pt x="52500" y="29718"/>
                  </a:lnTo>
                  <a:lnTo>
                    <a:pt x="84457" y="29718"/>
                  </a:lnTo>
                  <a:lnTo>
                    <a:pt x="59348" y="50292"/>
                  </a:lnTo>
                  <a:lnTo>
                    <a:pt x="68478" y="80010"/>
                  </a:lnTo>
                  <a:lnTo>
                    <a:pt x="41087" y="61722"/>
                  </a:lnTo>
                  <a:lnTo>
                    <a:pt x="15978" y="80010"/>
                  </a:lnTo>
                  <a:lnTo>
                    <a:pt x="25109" y="50292"/>
                  </a:lnTo>
                  <a:lnTo>
                    <a:pt x="0" y="29718"/>
                  </a:lnTo>
                  <a:lnTo>
                    <a:pt x="31957" y="29718"/>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E395FCD-E780-32E7-94A8-DB848E99899B}"/>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3F01877-F808-D981-1566-24A9F78A68AB}"/>
                </a:ext>
              </a:extLst>
            </p:cNvPr>
            <p:cNvSpPr/>
            <p:nvPr/>
          </p:nvSpPr>
          <p:spPr>
            <a:xfrm>
              <a:off x="3783075" y="2149598"/>
              <a:ext cx="680219" cy="610362"/>
            </a:xfrm>
            <a:custGeom>
              <a:avLst/>
              <a:gdLst>
                <a:gd name="connsiteX0" fmla="*/ 474784 w 680219"/>
                <a:gd name="connsiteY0" fmla="*/ 370332 h 610362"/>
                <a:gd name="connsiteX1" fmla="*/ 451958 w 680219"/>
                <a:gd name="connsiteY1" fmla="*/ 196596 h 610362"/>
                <a:gd name="connsiteX2" fmla="*/ 337827 w 680219"/>
                <a:gd name="connsiteY2" fmla="*/ 370332 h 610362"/>
                <a:gd name="connsiteX3" fmla="*/ 474784 w 680219"/>
                <a:gd name="connsiteY3" fmla="*/ 370332 h 610362"/>
                <a:gd name="connsiteX4" fmla="*/ 422284 w 680219"/>
                <a:gd name="connsiteY4" fmla="*/ 0 h 610362"/>
                <a:gd name="connsiteX5" fmla="*/ 586632 w 680219"/>
                <a:gd name="connsiteY5" fmla="*/ 0 h 610362"/>
                <a:gd name="connsiteX6" fmla="*/ 680220 w 680219"/>
                <a:gd name="connsiteY6" fmla="*/ 610363 h 610362"/>
                <a:gd name="connsiteX7" fmla="*/ 504458 w 680219"/>
                <a:gd name="connsiteY7" fmla="*/ 610363 h 610362"/>
                <a:gd name="connsiteX8" fmla="*/ 490762 w 680219"/>
                <a:gd name="connsiteY8" fmla="*/ 500635 h 610362"/>
                <a:gd name="connsiteX9" fmla="*/ 255653 w 680219"/>
                <a:gd name="connsiteY9" fmla="*/ 500635 h 610362"/>
                <a:gd name="connsiteX10" fmla="*/ 182609 w 680219"/>
                <a:gd name="connsiteY10" fmla="*/ 610363 h 610362"/>
                <a:gd name="connsiteX11" fmla="*/ 0 w 680219"/>
                <a:gd name="connsiteY11" fmla="*/ 610363 h 610362"/>
                <a:gd name="connsiteX12" fmla="*/ 422284 w 680219"/>
                <a:gd name="connsiteY12" fmla="*/ 0 h 6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219" h="610362">
                  <a:moveTo>
                    <a:pt x="474784" y="370332"/>
                  </a:moveTo>
                  <a:lnTo>
                    <a:pt x="451958" y="196596"/>
                  </a:lnTo>
                  <a:lnTo>
                    <a:pt x="337827" y="370332"/>
                  </a:lnTo>
                  <a:lnTo>
                    <a:pt x="474784" y="370332"/>
                  </a:lnTo>
                  <a:close/>
                  <a:moveTo>
                    <a:pt x="422284" y="0"/>
                  </a:moveTo>
                  <a:lnTo>
                    <a:pt x="586632" y="0"/>
                  </a:lnTo>
                  <a:lnTo>
                    <a:pt x="680220" y="610363"/>
                  </a:lnTo>
                  <a:lnTo>
                    <a:pt x="504458" y="610363"/>
                  </a:lnTo>
                  <a:lnTo>
                    <a:pt x="490762" y="500635"/>
                  </a:lnTo>
                  <a:lnTo>
                    <a:pt x="255653" y="500635"/>
                  </a:lnTo>
                  <a:lnTo>
                    <a:pt x="182609" y="610363"/>
                  </a:lnTo>
                  <a:lnTo>
                    <a:pt x="0" y="610363"/>
                  </a:lnTo>
                  <a:lnTo>
                    <a:pt x="422284" y="0"/>
                  </a:ln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aphic 6">
              <a:extLst>
                <a:ext uri="{FF2B5EF4-FFF2-40B4-BE49-F238E27FC236}">
                  <a16:creationId xmlns:a16="http://schemas.microsoft.com/office/drawing/2014/main" id="{F1055810-B626-6621-F74D-FFF299B16399}"/>
                </a:ext>
              </a:extLst>
            </p:cNvPr>
            <p:cNvGrpSpPr/>
            <p:nvPr/>
          </p:nvGrpSpPr>
          <p:grpSpPr>
            <a:xfrm>
              <a:off x="1956982" y="2138168"/>
              <a:ext cx="2095440" cy="635508"/>
              <a:chOff x="1956982" y="2138168"/>
              <a:chExt cx="2095440" cy="635508"/>
            </a:xfrm>
          </p:grpSpPr>
          <p:sp>
            <p:nvSpPr>
              <p:cNvPr id="28" name="Freeform: Shape 27">
                <a:extLst>
                  <a:ext uri="{FF2B5EF4-FFF2-40B4-BE49-F238E27FC236}">
                    <a16:creationId xmlns:a16="http://schemas.microsoft.com/office/drawing/2014/main" id="{09DB714C-E27E-517A-DEDE-B8355A33AD3B}"/>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E143956-41AD-12C2-A50A-FDBC506461D7}"/>
                  </a:ext>
                </a:extLst>
              </p:cNvPr>
              <p:cNvSpPr/>
              <p:nvPr/>
            </p:nvSpPr>
            <p:spPr>
              <a:xfrm>
                <a:off x="3440682" y="2138168"/>
                <a:ext cx="611740" cy="626364"/>
              </a:xfrm>
              <a:custGeom>
                <a:avLst/>
                <a:gdLst>
                  <a:gd name="connsiteX0" fmla="*/ 0 w 611740"/>
                  <a:gd name="connsiteY0" fmla="*/ 516637 h 626364"/>
                  <a:gd name="connsiteX1" fmla="*/ 107283 w 611740"/>
                  <a:gd name="connsiteY1" fmla="*/ 404622 h 626364"/>
                  <a:gd name="connsiteX2" fmla="*/ 294457 w 611740"/>
                  <a:gd name="connsiteY2" fmla="*/ 486919 h 626364"/>
                  <a:gd name="connsiteX3" fmla="*/ 362936 w 611740"/>
                  <a:gd name="connsiteY3" fmla="*/ 441198 h 626364"/>
                  <a:gd name="connsiteX4" fmla="*/ 262501 w 611740"/>
                  <a:gd name="connsiteY4" fmla="*/ 372618 h 626364"/>
                  <a:gd name="connsiteX5" fmla="*/ 107283 w 611740"/>
                  <a:gd name="connsiteY5" fmla="*/ 205740 h 626364"/>
                  <a:gd name="connsiteX6" fmla="*/ 162066 w 611740"/>
                  <a:gd name="connsiteY6" fmla="*/ 73152 h 626364"/>
                  <a:gd name="connsiteX7" fmla="*/ 362936 w 611740"/>
                  <a:gd name="connsiteY7" fmla="*/ 0 h 626364"/>
                  <a:gd name="connsiteX8" fmla="*/ 611741 w 611740"/>
                  <a:gd name="connsiteY8" fmla="*/ 89154 h 626364"/>
                  <a:gd name="connsiteX9" fmla="*/ 509023 w 611740"/>
                  <a:gd name="connsiteY9" fmla="*/ 203454 h 626364"/>
                  <a:gd name="connsiteX10" fmla="*/ 349240 w 611740"/>
                  <a:gd name="connsiteY10" fmla="*/ 137160 h 626364"/>
                  <a:gd name="connsiteX11" fmla="*/ 283044 w 611740"/>
                  <a:gd name="connsiteY11" fmla="*/ 180594 h 626364"/>
                  <a:gd name="connsiteX12" fmla="*/ 383479 w 611740"/>
                  <a:gd name="connsiteY12" fmla="*/ 246888 h 626364"/>
                  <a:gd name="connsiteX13" fmla="*/ 540980 w 611740"/>
                  <a:gd name="connsiteY13" fmla="*/ 416052 h 626364"/>
                  <a:gd name="connsiteX14" fmla="*/ 483914 w 611740"/>
                  <a:gd name="connsiteY14" fmla="*/ 553213 h 626364"/>
                  <a:gd name="connsiteX15" fmla="*/ 283044 w 611740"/>
                  <a:gd name="connsiteY15" fmla="*/ 626365 h 626364"/>
                  <a:gd name="connsiteX16" fmla="*/ 0 w 611740"/>
                  <a:gd name="connsiteY16" fmla="*/ 516637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1740" h="626364">
                    <a:moveTo>
                      <a:pt x="0" y="516637"/>
                    </a:moveTo>
                    <a:lnTo>
                      <a:pt x="107283" y="404622"/>
                    </a:lnTo>
                    <a:cubicBezTo>
                      <a:pt x="166631" y="459486"/>
                      <a:pt x="228262" y="486919"/>
                      <a:pt x="294457" y="486919"/>
                    </a:cubicBezTo>
                    <a:cubicBezTo>
                      <a:pt x="333262" y="486919"/>
                      <a:pt x="362936" y="468631"/>
                      <a:pt x="362936" y="441198"/>
                    </a:cubicBezTo>
                    <a:cubicBezTo>
                      <a:pt x="362936" y="416052"/>
                      <a:pt x="346958" y="404622"/>
                      <a:pt x="262501" y="372618"/>
                    </a:cubicBezTo>
                    <a:cubicBezTo>
                      <a:pt x="166631" y="336042"/>
                      <a:pt x="107283" y="294894"/>
                      <a:pt x="107283" y="205740"/>
                    </a:cubicBezTo>
                    <a:cubicBezTo>
                      <a:pt x="107283" y="153162"/>
                      <a:pt x="127826" y="107442"/>
                      <a:pt x="162066" y="73152"/>
                    </a:cubicBezTo>
                    <a:cubicBezTo>
                      <a:pt x="207718" y="27432"/>
                      <a:pt x="278479" y="0"/>
                      <a:pt x="362936" y="0"/>
                    </a:cubicBezTo>
                    <a:cubicBezTo>
                      <a:pt x="470219" y="0"/>
                      <a:pt x="552393" y="34290"/>
                      <a:pt x="611741" y="89154"/>
                    </a:cubicBezTo>
                    <a:lnTo>
                      <a:pt x="509023" y="203454"/>
                    </a:lnTo>
                    <a:cubicBezTo>
                      <a:pt x="463371" y="164592"/>
                      <a:pt x="410871" y="137160"/>
                      <a:pt x="349240" y="137160"/>
                    </a:cubicBezTo>
                    <a:cubicBezTo>
                      <a:pt x="308153" y="137160"/>
                      <a:pt x="283044" y="155448"/>
                      <a:pt x="283044" y="180594"/>
                    </a:cubicBezTo>
                    <a:cubicBezTo>
                      <a:pt x="283044" y="205740"/>
                      <a:pt x="301305" y="214884"/>
                      <a:pt x="383479" y="246888"/>
                    </a:cubicBezTo>
                    <a:cubicBezTo>
                      <a:pt x="477067" y="283464"/>
                      <a:pt x="540980" y="324612"/>
                      <a:pt x="540980" y="416052"/>
                    </a:cubicBezTo>
                    <a:cubicBezTo>
                      <a:pt x="540980" y="470916"/>
                      <a:pt x="520436" y="516637"/>
                      <a:pt x="483914" y="553213"/>
                    </a:cubicBezTo>
                    <a:cubicBezTo>
                      <a:pt x="438262" y="598933"/>
                      <a:pt x="367501" y="626365"/>
                      <a:pt x="283044" y="626365"/>
                    </a:cubicBezTo>
                    <a:cubicBezTo>
                      <a:pt x="164348" y="626365"/>
                      <a:pt x="66196" y="585217"/>
                      <a:pt x="0" y="516637"/>
                    </a:cubicBez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58FABC-8691-BC1B-7785-BC90800735BD}"/>
                  </a:ext>
                </a:extLst>
              </p:cNvPr>
              <p:cNvSpPr/>
              <p:nvPr/>
            </p:nvSpPr>
            <p:spPr>
              <a:xfrm>
                <a:off x="2071113" y="2243324"/>
                <a:ext cx="321848" cy="20574"/>
              </a:xfrm>
              <a:custGeom>
                <a:avLst/>
                <a:gdLst>
                  <a:gd name="connsiteX0" fmla="*/ 321849 w 321848"/>
                  <a:gd name="connsiteY0" fmla="*/ 0 h 20574"/>
                  <a:gd name="connsiteX1" fmla="*/ 0 w 321848"/>
                  <a:gd name="connsiteY1" fmla="*/ 0 h 20574"/>
                  <a:gd name="connsiteX2" fmla="*/ 0 w 321848"/>
                  <a:gd name="connsiteY2" fmla="*/ 20574 h 20574"/>
                  <a:gd name="connsiteX3" fmla="*/ 305871 w 321848"/>
                  <a:gd name="connsiteY3" fmla="*/ 20574 h 20574"/>
                  <a:gd name="connsiteX4" fmla="*/ 305871 w 321848"/>
                  <a:gd name="connsiteY4" fmla="*/ 20574 h 20574"/>
                  <a:gd name="connsiteX5" fmla="*/ 308153 w 321848"/>
                  <a:gd name="connsiteY5" fmla="*/ 18288 h 20574"/>
                  <a:gd name="connsiteX6" fmla="*/ 315001 w 321848"/>
                  <a:gd name="connsiteY6" fmla="*/ 9144 h 20574"/>
                  <a:gd name="connsiteX7" fmla="*/ 321849 w 321848"/>
                  <a:gd name="connsiteY7"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848" h="20574">
                    <a:moveTo>
                      <a:pt x="321849" y="0"/>
                    </a:moveTo>
                    <a:lnTo>
                      <a:pt x="0" y="0"/>
                    </a:lnTo>
                    <a:lnTo>
                      <a:pt x="0" y="20574"/>
                    </a:lnTo>
                    <a:lnTo>
                      <a:pt x="305871" y="20574"/>
                    </a:lnTo>
                    <a:lnTo>
                      <a:pt x="305871" y="20574"/>
                    </a:lnTo>
                    <a:lnTo>
                      <a:pt x="308153" y="18288"/>
                    </a:lnTo>
                    <a:cubicBezTo>
                      <a:pt x="310436" y="16002"/>
                      <a:pt x="312718" y="11430"/>
                      <a:pt x="315001" y="9144"/>
                    </a:cubicBezTo>
                    <a:cubicBezTo>
                      <a:pt x="317284" y="4572"/>
                      <a:pt x="319566" y="2286"/>
                      <a:pt x="321849"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27E7B219-EDFA-54B6-4B31-666E33CDF552}"/>
                  </a:ext>
                </a:extLst>
              </p:cNvPr>
              <p:cNvSpPr/>
              <p:nvPr/>
            </p:nvSpPr>
            <p:spPr>
              <a:xfrm>
                <a:off x="1956982" y="2435348"/>
                <a:ext cx="346957" cy="18288"/>
              </a:xfrm>
              <a:custGeom>
                <a:avLst/>
                <a:gdLst>
                  <a:gd name="connsiteX0" fmla="*/ 346958 w 346957"/>
                  <a:gd name="connsiteY0" fmla="*/ 0 h 18288"/>
                  <a:gd name="connsiteX1" fmla="*/ 0 w 346957"/>
                  <a:gd name="connsiteY1" fmla="*/ 0 h 18288"/>
                  <a:gd name="connsiteX2" fmla="*/ 0 w 346957"/>
                  <a:gd name="connsiteY2" fmla="*/ 18288 h 18288"/>
                  <a:gd name="connsiteX3" fmla="*/ 271631 w 346957"/>
                  <a:gd name="connsiteY3" fmla="*/ 18288 h 18288"/>
                  <a:gd name="connsiteX4" fmla="*/ 342392 w 346957"/>
                  <a:gd name="connsiteY4" fmla="*/ 18288 h 18288"/>
                  <a:gd name="connsiteX5" fmla="*/ 346958 w 346957"/>
                  <a:gd name="connsiteY5" fmla="*/ 0 h 18288"/>
                  <a:gd name="connsiteX6" fmla="*/ 346958 w 346957"/>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957" h="18288">
                    <a:moveTo>
                      <a:pt x="346958" y="0"/>
                    </a:moveTo>
                    <a:lnTo>
                      <a:pt x="0" y="0"/>
                    </a:lnTo>
                    <a:lnTo>
                      <a:pt x="0" y="18288"/>
                    </a:lnTo>
                    <a:lnTo>
                      <a:pt x="271631" y="18288"/>
                    </a:lnTo>
                    <a:lnTo>
                      <a:pt x="342392" y="18288"/>
                    </a:lnTo>
                    <a:cubicBezTo>
                      <a:pt x="344675" y="13716"/>
                      <a:pt x="344675" y="6858"/>
                      <a:pt x="346958" y="0"/>
                    </a:cubicBezTo>
                    <a:lnTo>
                      <a:pt x="346958" y="0"/>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5B62684-3F40-617B-212C-2392E98540EF}"/>
                  </a:ext>
                </a:extLst>
              </p:cNvPr>
              <p:cNvSpPr/>
              <p:nvPr/>
            </p:nvSpPr>
            <p:spPr>
              <a:xfrm>
                <a:off x="2089374" y="2629658"/>
                <a:ext cx="244239" cy="20573"/>
              </a:xfrm>
              <a:custGeom>
                <a:avLst/>
                <a:gdLst>
                  <a:gd name="connsiteX0" fmla="*/ 232827 w 244239"/>
                  <a:gd name="connsiteY0" fmla="*/ 0 h 20573"/>
                  <a:gd name="connsiteX1" fmla="*/ 0 w 244239"/>
                  <a:gd name="connsiteY1" fmla="*/ 0 h 20573"/>
                  <a:gd name="connsiteX2" fmla="*/ 0 w 244239"/>
                  <a:gd name="connsiteY2" fmla="*/ 20574 h 20573"/>
                  <a:gd name="connsiteX3" fmla="*/ 196305 w 244239"/>
                  <a:gd name="connsiteY3" fmla="*/ 20574 h 20573"/>
                  <a:gd name="connsiteX4" fmla="*/ 244240 w 244239"/>
                  <a:gd name="connsiteY4" fmla="*/ 20574 h 20573"/>
                  <a:gd name="connsiteX5" fmla="*/ 232827 w 244239"/>
                  <a:gd name="connsiteY5" fmla="*/ 0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39" h="20573">
                    <a:moveTo>
                      <a:pt x="232827" y="0"/>
                    </a:moveTo>
                    <a:lnTo>
                      <a:pt x="0" y="0"/>
                    </a:lnTo>
                    <a:lnTo>
                      <a:pt x="0" y="20574"/>
                    </a:lnTo>
                    <a:lnTo>
                      <a:pt x="196305" y="20574"/>
                    </a:lnTo>
                    <a:lnTo>
                      <a:pt x="244240" y="20574"/>
                    </a:lnTo>
                    <a:cubicBezTo>
                      <a:pt x="239675" y="13716"/>
                      <a:pt x="235110" y="6858"/>
                      <a:pt x="232827"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6C571FCA-DE36-F5B5-13DE-F4CB9F049216}"/>
                  </a:ext>
                </a:extLst>
              </p:cNvPr>
              <p:cNvSpPr/>
              <p:nvPr/>
            </p:nvSpPr>
            <p:spPr>
              <a:xfrm>
                <a:off x="2299374" y="2142740"/>
                <a:ext cx="531849" cy="624078"/>
              </a:xfrm>
              <a:custGeom>
                <a:avLst/>
                <a:gdLst>
                  <a:gd name="connsiteX0" fmla="*/ 303588 w 531849"/>
                  <a:gd name="connsiteY0" fmla="*/ 0 h 624078"/>
                  <a:gd name="connsiteX1" fmla="*/ 89022 w 531849"/>
                  <a:gd name="connsiteY1" fmla="*/ 112014 h 624078"/>
                  <a:gd name="connsiteX2" fmla="*/ 2283 w 531849"/>
                  <a:gd name="connsiteY2" fmla="*/ 363474 h 624078"/>
                  <a:gd name="connsiteX3" fmla="*/ 0 w 531849"/>
                  <a:gd name="connsiteY3" fmla="*/ 363474 h 624078"/>
                  <a:gd name="connsiteX4" fmla="*/ 2283 w 531849"/>
                  <a:gd name="connsiteY4" fmla="*/ 363474 h 624078"/>
                  <a:gd name="connsiteX5" fmla="*/ 228262 w 531849"/>
                  <a:gd name="connsiteY5" fmla="*/ 624079 h 624078"/>
                  <a:gd name="connsiteX6" fmla="*/ 315001 w 531849"/>
                  <a:gd name="connsiteY6" fmla="*/ 608077 h 624078"/>
                  <a:gd name="connsiteX7" fmla="*/ 257936 w 531849"/>
                  <a:gd name="connsiteY7" fmla="*/ 564643 h 624078"/>
                  <a:gd name="connsiteX8" fmla="*/ 232827 w 531849"/>
                  <a:gd name="connsiteY8" fmla="*/ 566929 h 624078"/>
                  <a:gd name="connsiteX9" fmla="*/ 232827 w 531849"/>
                  <a:gd name="connsiteY9" fmla="*/ 566929 h 624078"/>
                  <a:gd name="connsiteX10" fmla="*/ 107283 w 531849"/>
                  <a:gd name="connsiteY10" fmla="*/ 507493 h 624078"/>
                  <a:gd name="connsiteX11" fmla="*/ 61631 w 531849"/>
                  <a:gd name="connsiteY11" fmla="*/ 361188 h 624078"/>
                  <a:gd name="connsiteX12" fmla="*/ 130109 w 531849"/>
                  <a:gd name="connsiteY12" fmla="*/ 153162 h 624078"/>
                  <a:gd name="connsiteX13" fmla="*/ 301305 w 531849"/>
                  <a:gd name="connsiteY13" fmla="*/ 59436 h 624078"/>
                  <a:gd name="connsiteX14" fmla="*/ 301305 w 531849"/>
                  <a:gd name="connsiteY14" fmla="*/ 59436 h 624078"/>
                  <a:gd name="connsiteX15" fmla="*/ 317284 w 531849"/>
                  <a:gd name="connsiteY15" fmla="*/ 59436 h 624078"/>
                  <a:gd name="connsiteX16" fmla="*/ 385762 w 531849"/>
                  <a:gd name="connsiteY16" fmla="*/ 16002 h 624078"/>
                  <a:gd name="connsiteX17" fmla="*/ 303588 w 531849"/>
                  <a:gd name="connsiteY17" fmla="*/ 0 h 624078"/>
                  <a:gd name="connsiteX18" fmla="*/ 456523 w 531849"/>
                  <a:gd name="connsiteY18" fmla="*/ 64008 h 624078"/>
                  <a:gd name="connsiteX19" fmla="*/ 390327 w 531849"/>
                  <a:gd name="connsiteY19" fmla="*/ 84582 h 624078"/>
                  <a:gd name="connsiteX20" fmla="*/ 424567 w 531849"/>
                  <a:gd name="connsiteY20" fmla="*/ 116586 h 624078"/>
                  <a:gd name="connsiteX21" fmla="*/ 449675 w 531849"/>
                  <a:gd name="connsiteY21" fmla="*/ 155448 h 624078"/>
                  <a:gd name="connsiteX22" fmla="*/ 481632 w 531849"/>
                  <a:gd name="connsiteY22" fmla="*/ 109728 h 624078"/>
                  <a:gd name="connsiteX23" fmla="*/ 486197 w 531849"/>
                  <a:gd name="connsiteY23" fmla="*/ 105156 h 624078"/>
                  <a:gd name="connsiteX24" fmla="*/ 456523 w 531849"/>
                  <a:gd name="connsiteY24" fmla="*/ 64008 h 624078"/>
                  <a:gd name="connsiteX25" fmla="*/ 518154 w 531849"/>
                  <a:gd name="connsiteY25" fmla="*/ 173736 h 624078"/>
                  <a:gd name="connsiteX26" fmla="*/ 472501 w 531849"/>
                  <a:gd name="connsiteY26" fmla="*/ 281178 h 624078"/>
                  <a:gd name="connsiteX27" fmla="*/ 463371 w 531849"/>
                  <a:gd name="connsiteY27" fmla="*/ 342900 h 624078"/>
                  <a:gd name="connsiteX28" fmla="*/ 463371 w 531849"/>
                  <a:gd name="connsiteY28" fmla="*/ 361188 h 624078"/>
                  <a:gd name="connsiteX29" fmla="*/ 481632 w 531849"/>
                  <a:gd name="connsiteY29" fmla="*/ 454915 h 624078"/>
                  <a:gd name="connsiteX30" fmla="*/ 531849 w 531849"/>
                  <a:gd name="connsiteY30" fmla="*/ 260604 h 624078"/>
                  <a:gd name="connsiteX31" fmla="*/ 518154 w 531849"/>
                  <a:gd name="connsiteY31" fmla="*/ 173736 h 624078"/>
                  <a:gd name="connsiteX32" fmla="*/ 408588 w 531849"/>
                  <a:gd name="connsiteY32" fmla="*/ 464059 h 624078"/>
                  <a:gd name="connsiteX33" fmla="*/ 404023 w 531849"/>
                  <a:gd name="connsiteY33" fmla="*/ 470917 h 624078"/>
                  <a:gd name="connsiteX34" fmla="*/ 330979 w 531849"/>
                  <a:gd name="connsiteY34" fmla="*/ 537211 h 624078"/>
                  <a:gd name="connsiteX35" fmla="*/ 397175 w 531849"/>
                  <a:gd name="connsiteY35" fmla="*/ 560071 h 624078"/>
                  <a:gd name="connsiteX36" fmla="*/ 435980 w 531849"/>
                  <a:gd name="connsiteY36" fmla="*/ 521209 h 624078"/>
                  <a:gd name="connsiteX37" fmla="*/ 408588 w 531849"/>
                  <a:gd name="connsiteY37" fmla="*/ 464059 h 6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49" h="624078">
                    <a:moveTo>
                      <a:pt x="303588" y="0"/>
                    </a:moveTo>
                    <a:cubicBezTo>
                      <a:pt x="219131" y="0"/>
                      <a:pt x="143805" y="43434"/>
                      <a:pt x="89022" y="112014"/>
                    </a:cubicBezTo>
                    <a:cubicBezTo>
                      <a:pt x="34239" y="178308"/>
                      <a:pt x="2283" y="269748"/>
                      <a:pt x="2283" y="363474"/>
                    </a:cubicBezTo>
                    <a:lnTo>
                      <a:pt x="0" y="363474"/>
                    </a:lnTo>
                    <a:lnTo>
                      <a:pt x="2283" y="363474"/>
                    </a:lnTo>
                    <a:cubicBezTo>
                      <a:pt x="2283" y="509779"/>
                      <a:pt x="95870" y="624079"/>
                      <a:pt x="228262" y="624079"/>
                    </a:cubicBezTo>
                    <a:cubicBezTo>
                      <a:pt x="257936" y="624079"/>
                      <a:pt x="287610" y="619507"/>
                      <a:pt x="315001" y="608077"/>
                    </a:cubicBezTo>
                    <a:cubicBezTo>
                      <a:pt x="294457" y="596647"/>
                      <a:pt x="273914" y="582931"/>
                      <a:pt x="257936" y="564643"/>
                    </a:cubicBezTo>
                    <a:cubicBezTo>
                      <a:pt x="248805" y="566929"/>
                      <a:pt x="239675" y="566929"/>
                      <a:pt x="232827" y="566929"/>
                    </a:cubicBezTo>
                    <a:lnTo>
                      <a:pt x="232827" y="566929"/>
                    </a:lnTo>
                    <a:cubicBezTo>
                      <a:pt x="180327" y="566929"/>
                      <a:pt x="136957" y="544069"/>
                      <a:pt x="107283" y="507493"/>
                    </a:cubicBezTo>
                    <a:cubicBezTo>
                      <a:pt x="77609" y="470917"/>
                      <a:pt x="61631" y="420624"/>
                      <a:pt x="61631" y="361188"/>
                    </a:cubicBezTo>
                    <a:cubicBezTo>
                      <a:pt x="61631" y="285750"/>
                      <a:pt x="86739" y="210312"/>
                      <a:pt x="130109" y="153162"/>
                    </a:cubicBezTo>
                    <a:cubicBezTo>
                      <a:pt x="173479" y="96012"/>
                      <a:pt x="230544" y="59436"/>
                      <a:pt x="301305" y="59436"/>
                    </a:cubicBezTo>
                    <a:lnTo>
                      <a:pt x="301305" y="59436"/>
                    </a:lnTo>
                    <a:cubicBezTo>
                      <a:pt x="305871" y="59436"/>
                      <a:pt x="312718" y="59436"/>
                      <a:pt x="317284" y="59436"/>
                    </a:cubicBezTo>
                    <a:cubicBezTo>
                      <a:pt x="337827" y="41148"/>
                      <a:pt x="360653" y="27432"/>
                      <a:pt x="385762" y="16002"/>
                    </a:cubicBezTo>
                    <a:cubicBezTo>
                      <a:pt x="358371" y="6858"/>
                      <a:pt x="333262" y="0"/>
                      <a:pt x="303588" y="0"/>
                    </a:cubicBezTo>
                    <a:moveTo>
                      <a:pt x="456523" y="64008"/>
                    </a:moveTo>
                    <a:cubicBezTo>
                      <a:pt x="433697" y="66294"/>
                      <a:pt x="410871" y="73152"/>
                      <a:pt x="390327" y="84582"/>
                    </a:cubicBezTo>
                    <a:cubicBezTo>
                      <a:pt x="404023" y="93726"/>
                      <a:pt x="415436" y="105156"/>
                      <a:pt x="424567" y="116586"/>
                    </a:cubicBezTo>
                    <a:cubicBezTo>
                      <a:pt x="433697" y="128016"/>
                      <a:pt x="442827" y="141732"/>
                      <a:pt x="449675" y="155448"/>
                    </a:cubicBezTo>
                    <a:cubicBezTo>
                      <a:pt x="458806" y="139446"/>
                      <a:pt x="470219" y="123444"/>
                      <a:pt x="481632" y="109728"/>
                    </a:cubicBezTo>
                    <a:cubicBezTo>
                      <a:pt x="483915" y="107442"/>
                      <a:pt x="483915" y="105156"/>
                      <a:pt x="486197" y="105156"/>
                    </a:cubicBezTo>
                    <a:cubicBezTo>
                      <a:pt x="477067" y="89154"/>
                      <a:pt x="467936" y="75438"/>
                      <a:pt x="456523" y="64008"/>
                    </a:cubicBezTo>
                    <a:moveTo>
                      <a:pt x="518154" y="173736"/>
                    </a:moveTo>
                    <a:cubicBezTo>
                      <a:pt x="497610" y="205740"/>
                      <a:pt x="481632" y="242316"/>
                      <a:pt x="472501" y="281178"/>
                    </a:cubicBezTo>
                    <a:cubicBezTo>
                      <a:pt x="472501" y="301752"/>
                      <a:pt x="467936" y="324612"/>
                      <a:pt x="463371" y="342900"/>
                    </a:cubicBezTo>
                    <a:cubicBezTo>
                      <a:pt x="463371" y="349758"/>
                      <a:pt x="463371" y="354330"/>
                      <a:pt x="463371" y="361188"/>
                    </a:cubicBezTo>
                    <a:cubicBezTo>
                      <a:pt x="463371" y="395478"/>
                      <a:pt x="470219" y="427482"/>
                      <a:pt x="481632" y="454915"/>
                    </a:cubicBezTo>
                    <a:cubicBezTo>
                      <a:pt x="513589" y="397764"/>
                      <a:pt x="531849" y="329184"/>
                      <a:pt x="531849" y="260604"/>
                    </a:cubicBezTo>
                    <a:cubicBezTo>
                      <a:pt x="529567" y="230886"/>
                      <a:pt x="525002" y="201168"/>
                      <a:pt x="518154" y="173736"/>
                    </a:cubicBezTo>
                    <a:moveTo>
                      <a:pt x="408588" y="464059"/>
                    </a:moveTo>
                    <a:cubicBezTo>
                      <a:pt x="406306" y="466345"/>
                      <a:pt x="406306" y="468631"/>
                      <a:pt x="404023" y="470917"/>
                    </a:cubicBezTo>
                    <a:cubicBezTo>
                      <a:pt x="383479" y="498349"/>
                      <a:pt x="358371" y="521209"/>
                      <a:pt x="330979" y="537211"/>
                    </a:cubicBezTo>
                    <a:cubicBezTo>
                      <a:pt x="349240" y="548641"/>
                      <a:pt x="372066" y="557785"/>
                      <a:pt x="397175" y="560071"/>
                    </a:cubicBezTo>
                    <a:cubicBezTo>
                      <a:pt x="410871" y="548641"/>
                      <a:pt x="424567" y="534925"/>
                      <a:pt x="435980" y="521209"/>
                    </a:cubicBezTo>
                    <a:cubicBezTo>
                      <a:pt x="424567" y="502921"/>
                      <a:pt x="415436" y="484633"/>
                      <a:pt x="408588" y="46405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4E092E9-7E8E-4273-E17D-65197C3397CD}"/>
                  </a:ext>
                </a:extLst>
              </p:cNvPr>
              <p:cNvSpPr/>
              <p:nvPr/>
            </p:nvSpPr>
            <p:spPr>
              <a:xfrm>
                <a:off x="2297092" y="2138168"/>
                <a:ext cx="536414" cy="633222"/>
              </a:xfrm>
              <a:custGeom>
                <a:avLst/>
                <a:gdLst>
                  <a:gd name="connsiteX0" fmla="*/ 305870 w 536414"/>
                  <a:gd name="connsiteY0" fmla="*/ 0 h 633222"/>
                  <a:gd name="connsiteX1" fmla="*/ 305870 w 536414"/>
                  <a:gd name="connsiteY1" fmla="*/ 0 h 633222"/>
                  <a:gd name="connsiteX2" fmla="*/ 95870 w 536414"/>
                  <a:gd name="connsiteY2" fmla="*/ 102870 h 633222"/>
                  <a:gd name="connsiteX3" fmla="*/ 95870 w 536414"/>
                  <a:gd name="connsiteY3" fmla="*/ 102870 h 633222"/>
                  <a:gd name="connsiteX4" fmla="*/ 82174 w 536414"/>
                  <a:gd name="connsiteY4" fmla="*/ 121158 h 633222"/>
                  <a:gd name="connsiteX5" fmla="*/ 79892 w 536414"/>
                  <a:gd name="connsiteY5" fmla="*/ 123444 h 633222"/>
                  <a:gd name="connsiteX6" fmla="*/ 79892 w 536414"/>
                  <a:gd name="connsiteY6" fmla="*/ 123444 h 633222"/>
                  <a:gd name="connsiteX7" fmla="*/ 79892 w 536414"/>
                  <a:gd name="connsiteY7" fmla="*/ 123444 h 633222"/>
                  <a:gd name="connsiteX8" fmla="*/ 6848 w 536414"/>
                  <a:gd name="connsiteY8" fmla="*/ 297180 h 633222"/>
                  <a:gd name="connsiteX9" fmla="*/ 4565 w 536414"/>
                  <a:gd name="connsiteY9" fmla="*/ 315468 h 633222"/>
                  <a:gd name="connsiteX10" fmla="*/ 4565 w 536414"/>
                  <a:gd name="connsiteY10" fmla="*/ 315468 h 633222"/>
                  <a:gd name="connsiteX11" fmla="*/ 2283 w 536414"/>
                  <a:gd name="connsiteY11" fmla="*/ 365760 h 633222"/>
                  <a:gd name="connsiteX12" fmla="*/ 4565 w 536414"/>
                  <a:gd name="connsiteY12" fmla="*/ 365760 h 633222"/>
                  <a:gd name="connsiteX13" fmla="*/ 6848 w 536414"/>
                  <a:gd name="connsiteY13" fmla="*/ 365760 h 633222"/>
                  <a:gd name="connsiteX14" fmla="*/ 93587 w 536414"/>
                  <a:gd name="connsiteY14" fmla="*/ 114300 h 633222"/>
                  <a:gd name="connsiteX15" fmla="*/ 308153 w 536414"/>
                  <a:gd name="connsiteY15" fmla="*/ 2286 h 633222"/>
                  <a:gd name="connsiteX16" fmla="*/ 388045 w 536414"/>
                  <a:gd name="connsiteY16" fmla="*/ 18288 h 633222"/>
                  <a:gd name="connsiteX17" fmla="*/ 394893 w 536414"/>
                  <a:gd name="connsiteY17" fmla="*/ 16002 h 633222"/>
                  <a:gd name="connsiteX18" fmla="*/ 305870 w 536414"/>
                  <a:gd name="connsiteY18" fmla="*/ 0 h 633222"/>
                  <a:gd name="connsiteX19" fmla="*/ 465654 w 536414"/>
                  <a:gd name="connsiteY19" fmla="*/ 68580 h 633222"/>
                  <a:gd name="connsiteX20" fmla="*/ 458806 w 536414"/>
                  <a:gd name="connsiteY20" fmla="*/ 68580 h 633222"/>
                  <a:gd name="connsiteX21" fmla="*/ 488480 w 536414"/>
                  <a:gd name="connsiteY21" fmla="*/ 107442 h 633222"/>
                  <a:gd name="connsiteX22" fmla="*/ 493045 w 536414"/>
                  <a:gd name="connsiteY22" fmla="*/ 102870 h 633222"/>
                  <a:gd name="connsiteX23" fmla="*/ 472501 w 536414"/>
                  <a:gd name="connsiteY23" fmla="*/ 75438 h 633222"/>
                  <a:gd name="connsiteX24" fmla="*/ 465654 w 536414"/>
                  <a:gd name="connsiteY24" fmla="*/ 68580 h 633222"/>
                  <a:gd name="connsiteX25" fmla="*/ 525002 w 536414"/>
                  <a:gd name="connsiteY25" fmla="*/ 173736 h 633222"/>
                  <a:gd name="connsiteX26" fmla="*/ 520436 w 536414"/>
                  <a:gd name="connsiteY26" fmla="*/ 178308 h 633222"/>
                  <a:gd name="connsiteX27" fmla="*/ 531849 w 536414"/>
                  <a:gd name="connsiteY27" fmla="*/ 265176 h 633222"/>
                  <a:gd name="connsiteX28" fmla="*/ 481632 w 536414"/>
                  <a:gd name="connsiteY28" fmla="*/ 459486 h 633222"/>
                  <a:gd name="connsiteX29" fmla="*/ 483915 w 536414"/>
                  <a:gd name="connsiteY29" fmla="*/ 466344 h 633222"/>
                  <a:gd name="connsiteX30" fmla="*/ 536415 w 536414"/>
                  <a:gd name="connsiteY30" fmla="*/ 265176 h 633222"/>
                  <a:gd name="connsiteX31" fmla="*/ 525002 w 536414"/>
                  <a:gd name="connsiteY31" fmla="*/ 173736 h 633222"/>
                  <a:gd name="connsiteX32" fmla="*/ 4565 w 536414"/>
                  <a:gd name="connsiteY32" fmla="*/ 368046 h 633222"/>
                  <a:gd name="connsiteX33" fmla="*/ 2283 w 536414"/>
                  <a:gd name="connsiteY33" fmla="*/ 368046 h 633222"/>
                  <a:gd name="connsiteX34" fmla="*/ 0 w 536414"/>
                  <a:gd name="connsiteY34" fmla="*/ 368046 h 633222"/>
                  <a:gd name="connsiteX35" fmla="*/ 25109 w 536414"/>
                  <a:gd name="connsiteY35" fmla="*/ 491491 h 633222"/>
                  <a:gd name="connsiteX36" fmla="*/ 25109 w 536414"/>
                  <a:gd name="connsiteY36" fmla="*/ 491491 h 633222"/>
                  <a:gd name="connsiteX37" fmla="*/ 34239 w 536414"/>
                  <a:gd name="connsiteY37" fmla="*/ 512065 h 633222"/>
                  <a:gd name="connsiteX38" fmla="*/ 34239 w 536414"/>
                  <a:gd name="connsiteY38" fmla="*/ 512065 h 633222"/>
                  <a:gd name="connsiteX39" fmla="*/ 63913 w 536414"/>
                  <a:gd name="connsiteY39" fmla="*/ 555499 h 633222"/>
                  <a:gd name="connsiteX40" fmla="*/ 230544 w 536414"/>
                  <a:gd name="connsiteY40" fmla="*/ 633223 h 633222"/>
                  <a:gd name="connsiteX41" fmla="*/ 230544 w 536414"/>
                  <a:gd name="connsiteY41" fmla="*/ 633223 h 633222"/>
                  <a:gd name="connsiteX42" fmla="*/ 324131 w 536414"/>
                  <a:gd name="connsiteY42" fmla="*/ 614935 h 633222"/>
                  <a:gd name="connsiteX43" fmla="*/ 317284 w 536414"/>
                  <a:gd name="connsiteY43" fmla="*/ 612649 h 633222"/>
                  <a:gd name="connsiteX44" fmla="*/ 230544 w 536414"/>
                  <a:gd name="connsiteY44" fmla="*/ 628651 h 633222"/>
                  <a:gd name="connsiteX45" fmla="*/ 4565 w 536414"/>
                  <a:gd name="connsiteY45" fmla="*/ 368046 h 633222"/>
                  <a:gd name="connsiteX46" fmla="*/ 438262 w 536414"/>
                  <a:gd name="connsiteY46" fmla="*/ 525781 h 633222"/>
                  <a:gd name="connsiteX47" fmla="*/ 399458 w 536414"/>
                  <a:gd name="connsiteY47" fmla="*/ 564643 h 633222"/>
                  <a:gd name="connsiteX48" fmla="*/ 406306 w 536414"/>
                  <a:gd name="connsiteY48" fmla="*/ 564643 h 633222"/>
                  <a:gd name="connsiteX49" fmla="*/ 440545 w 536414"/>
                  <a:gd name="connsiteY49" fmla="*/ 530353 h 633222"/>
                  <a:gd name="connsiteX50" fmla="*/ 438262 w 536414"/>
                  <a:gd name="connsiteY50" fmla="*/ 525781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6414" h="633222">
                    <a:moveTo>
                      <a:pt x="305870" y="0"/>
                    </a:moveTo>
                    <a:lnTo>
                      <a:pt x="305870" y="0"/>
                    </a:lnTo>
                    <a:cubicBezTo>
                      <a:pt x="223696" y="0"/>
                      <a:pt x="148370" y="41148"/>
                      <a:pt x="95870" y="102870"/>
                    </a:cubicBezTo>
                    <a:lnTo>
                      <a:pt x="95870" y="102870"/>
                    </a:lnTo>
                    <a:lnTo>
                      <a:pt x="82174" y="121158"/>
                    </a:lnTo>
                    <a:cubicBezTo>
                      <a:pt x="82174" y="121158"/>
                      <a:pt x="79892" y="123444"/>
                      <a:pt x="79892" y="123444"/>
                    </a:cubicBezTo>
                    <a:lnTo>
                      <a:pt x="79892" y="123444"/>
                    </a:lnTo>
                    <a:lnTo>
                      <a:pt x="79892" y="123444"/>
                    </a:lnTo>
                    <a:cubicBezTo>
                      <a:pt x="43370" y="173736"/>
                      <a:pt x="18261" y="233172"/>
                      <a:pt x="6848" y="297180"/>
                    </a:cubicBezTo>
                    <a:lnTo>
                      <a:pt x="4565" y="315468"/>
                    </a:lnTo>
                    <a:lnTo>
                      <a:pt x="4565" y="315468"/>
                    </a:lnTo>
                    <a:cubicBezTo>
                      <a:pt x="2283" y="331470"/>
                      <a:pt x="2283" y="349758"/>
                      <a:pt x="2283" y="365760"/>
                    </a:cubicBezTo>
                    <a:lnTo>
                      <a:pt x="4565" y="365760"/>
                    </a:lnTo>
                    <a:lnTo>
                      <a:pt x="6848" y="365760"/>
                    </a:lnTo>
                    <a:cubicBezTo>
                      <a:pt x="6848" y="272034"/>
                      <a:pt x="38804" y="182880"/>
                      <a:pt x="93587" y="114300"/>
                    </a:cubicBezTo>
                    <a:cubicBezTo>
                      <a:pt x="148370" y="48006"/>
                      <a:pt x="223696" y="2286"/>
                      <a:pt x="308153" y="2286"/>
                    </a:cubicBezTo>
                    <a:cubicBezTo>
                      <a:pt x="337827" y="2286"/>
                      <a:pt x="362936" y="6858"/>
                      <a:pt x="388045" y="18288"/>
                    </a:cubicBezTo>
                    <a:cubicBezTo>
                      <a:pt x="390327" y="18288"/>
                      <a:pt x="392610" y="16002"/>
                      <a:pt x="394893" y="16002"/>
                    </a:cubicBezTo>
                    <a:cubicBezTo>
                      <a:pt x="365219" y="6858"/>
                      <a:pt x="337827" y="0"/>
                      <a:pt x="305870" y="0"/>
                    </a:cubicBezTo>
                    <a:moveTo>
                      <a:pt x="465654" y="68580"/>
                    </a:moveTo>
                    <a:cubicBezTo>
                      <a:pt x="463371" y="68580"/>
                      <a:pt x="461088" y="68580"/>
                      <a:pt x="458806" y="68580"/>
                    </a:cubicBezTo>
                    <a:cubicBezTo>
                      <a:pt x="470219" y="80010"/>
                      <a:pt x="479349" y="93726"/>
                      <a:pt x="488480" y="107442"/>
                    </a:cubicBezTo>
                    <a:cubicBezTo>
                      <a:pt x="490762" y="105156"/>
                      <a:pt x="490762" y="105156"/>
                      <a:pt x="493045" y="102870"/>
                    </a:cubicBezTo>
                    <a:cubicBezTo>
                      <a:pt x="486197" y="93726"/>
                      <a:pt x="479349" y="84582"/>
                      <a:pt x="472501" y="75438"/>
                    </a:cubicBezTo>
                    <a:cubicBezTo>
                      <a:pt x="470219" y="75438"/>
                      <a:pt x="467936" y="70866"/>
                      <a:pt x="465654" y="68580"/>
                    </a:cubicBezTo>
                    <a:moveTo>
                      <a:pt x="525002" y="173736"/>
                    </a:moveTo>
                    <a:cubicBezTo>
                      <a:pt x="522719" y="176022"/>
                      <a:pt x="522719" y="178308"/>
                      <a:pt x="520436" y="178308"/>
                    </a:cubicBezTo>
                    <a:cubicBezTo>
                      <a:pt x="527284" y="205740"/>
                      <a:pt x="531849" y="233172"/>
                      <a:pt x="531849" y="265176"/>
                    </a:cubicBezTo>
                    <a:cubicBezTo>
                      <a:pt x="531849" y="333756"/>
                      <a:pt x="513588" y="402336"/>
                      <a:pt x="481632" y="459486"/>
                    </a:cubicBezTo>
                    <a:cubicBezTo>
                      <a:pt x="481632" y="461773"/>
                      <a:pt x="483915" y="464059"/>
                      <a:pt x="483915" y="466344"/>
                    </a:cubicBezTo>
                    <a:cubicBezTo>
                      <a:pt x="515871" y="406908"/>
                      <a:pt x="536415" y="336042"/>
                      <a:pt x="536415" y="265176"/>
                    </a:cubicBezTo>
                    <a:cubicBezTo>
                      <a:pt x="536415" y="233172"/>
                      <a:pt x="531849" y="201168"/>
                      <a:pt x="525002" y="173736"/>
                    </a:cubicBezTo>
                    <a:moveTo>
                      <a:pt x="4565" y="368046"/>
                    </a:moveTo>
                    <a:lnTo>
                      <a:pt x="2283" y="368046"/>
                    </a:lnTo>
                    <a:lnTo>
                      <a:pt x="0" y="368046"/>
                    </a:lnTo>
                    <a:cubicBezTo>
                      <a:pt x="0" y="413766"/>
                      <a:pt x="9130" y="454914"/>
                      <a:pt x="25109" y="491491"/>
                    </a:cubicBezTo>
                    <a:lnTo>
                      <a:pt x="25109" y="491491"/>
                    </a:lnTo>
                    <a:lnTo>
                      <a:pt x="34239" y="512065"/>
                    </a:lnTo>
                    <a:lnTo>
                      <a:pt x="34239" y="512065"/>
                    </a:lnTo>
                    <a:cubicBezTo>
                      <a:pt x="43370" y="528067"/>
                      <a:pt x="52500" y="544069"/>
                      <a:pt x="63913" y="555499"/>
                    </a:cubicBezTo>
                    <a:cubicBezTo>
                      <a:pt x="105000" y="603505"/>
                      <a:pt x="162066" y="633223"/>
                      <a:pt x="230544" y="633223"/>
                    </a:cubicBezTo>
                    <a:lnTo>
                      <a:pt x="230544" y="633223"/>
                    </a:lnTo>
                    <a:cubicBezTo>
                      <a:pt x="262501" y="633223"/>
                      <a:pt x="294457" y="626365"/>
                      <a:pt x="324131" y="614935"/>
                    </a:cubicBezTo>
                    <a:cubicBezTo>
                      <a:pt x="321849" y="614935"/>
                      <a:pt x="319566" y="612649"/>
                      <a:pt x="317284" y="612649"/>
                    </a:cubicBezTo>
                    <a:cubicBezTo>
                      <a:pt x="289892" y="624079"/>
                      <a:pt x="260218" y="628651"/>
                      <a:pt x="230544" y="628651"/>
                    </a:cubicBezTo>
                    <a:cubicBezTo>
                      <a:pt x="98152" y="628651"/>
                      <a:pt x="4565" y="514351"/>
                      <a:pt x="4565" y="368046"/>
                    </a:cubicBezTo>
                    <a:moveTo>
                      <a:pt x="438262" y="525781"/>
                    </a:moveTo>
                    <a:cubicBezTo>
                      <a:pt x="426849" y="539497"/>
                      <a:pt x="413153" y="553213"/>
                      <a:pt x="399458" y="564643"/>
                    </a:cubicBezTo>
                    <a:cubicBezTo>
                      <a:pt x="401740" y="564643"/>
                      <a:pt x="404023" y="564643"/>
                      <a:pt x="406306" y="564643"/>
                    </a:cubicBezTo>
                    <a:cubicBezTo>
                      <a:pt x="417719" y="553213"/>
                      <a:pt x="429132" y="541783"/>
                      <a:pt x="440545" y="530353"/>
                    </a:cubicBezTo>
                    <a:cubicBezTo>
                      <a:pt x="440545" y="528067"/>
                      <a:pt x="438262" y="528067"/>
                      <a:pt x="438262" y="525781"/>
                    </a:cubicBezTo>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2CB9713-7153-87BF-B1AE-C6BC13FDF930}"/>
                  </a:ext>
                </a:extLst>
              </p:cNvPr>
              <p:cNvSpPr/>
              <p:nvPr/>
            </p:nvSpPr>
            <p:spPr>
              <a:xfrm>
                <a:off x="2376983" y="2243324"/>
                <a:ext cx="15978" cy="18288"/>
              </a:xfrm>
              <a:custGeom>
                <a:avLst/>
                <a:gdLst>
                  <a:gd name="connsiteX0" fmla="*/ 15978 w 15978"/>
                  <a:gd name="connsiteY0" fmla="*/ 0 h 18288"/>
                  <a:gd name="connsiteX1" fmla="*/ 15978 w 15978"/>
                  <a:gd name="connsiteY1" fmla="*/ 0 h 18288"/>
                  <a:gd name="connsiteX2" fmla="*/ 9130 w 15978"/>
                  <a:gd name="connsiteY2" fmla="*/ 9144 h 18288"/>
                  <a:gd name="connsiteX3" fmla="*/ 2283 w 15978"/>
                  <a:gd name="connsiteY3" fmla="*/ 18288 h 18288"/>
                  <a:gd name="connsiteX4" fmla="*/ 15978 w 15978"/>
                  <a:gd name="connsiteY4" fmla="*/ 0 h 18288"/>
                  <a:gd name="connsiteX5" fmla="*/ 0 w 15978"/>
                  <a:gd name="connsiteY5" fmla="*/ 18288 h 18288"/>
                  <a:gd name="connsiteX6" fmla="*/ 0 w 15978"/>
                  <a:gd name="connsiteY6" fmla="*/ 18288 h 18288"/>
                  <a:gd name="connsiteX7" fmla="*/ 0 w 15978"/>
                  <a:gd name="connsiteY7" fmla="*/ 18288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8" h="18288">
                    <a:moveTo>
                      <a:pt x="15978" y="0"/>
                    </a:moveTo>
                    <a:lnTo>
                      <a:pt x="15978" y="0"/>
                    </a:lnTo>
                    <a:cubicBezTo>
                      <a:pt x="13696" y="2286"/>
                      <a:pt x="11413" y="6858"/>
                      <a:pt x="9130" y="9144"/>
                    </a:cubicBezTo>
                    <a:cubicBezTo>
                      <a:pt x="6848" y="11430"/>
                      <a:pt x="4565" y="16002"/>
                      <a:pt x="2283" y="18288"/>
                    </a:cubicBezTo>
                    <a:lnTo>
                      <a:pt x="15978" y="0"/>
                    </a:lnTo>
                    <a:close/>
                    <a:moveTo>
                      <a:pt x="0" y="18288"/>
                    </a:moveTo>
                    <a:lnTo>
                      <a:pt x="0" y="18288"/>
                    </a:lnTo>
                    <a:lnTo>
                      <a:pt x="0" y="18288"/>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306D453-82EB-C784-0F5E-2489A801AD8A}"/>
                  </a:ext>
                </a:extLst>
              </p:cNvPr>
              <p:cNvSpPr/>
              <p:nvPr/>
            </p:nvSpPr>
            <p:spPr>
              <a:xfrm>
                <a:off x="2301657" y="2435348"/>
                <a:ext cx="2282" cy="18288"/>
              </a:xfrm>
              <a:custGeom>
                <a:avLst/>
                <a:gdLst>
                  <a:gd name="connsiteX0" fmla="*/ 2283 w 2282"/>
                  <a:gd name="connsiteY0" fmla="*/ 0 h 18288"/>
                  <a:gd name="connsiteX1" fmla="*/ 0 w 2282"/>
                  <a:gd name="connsiteY1" fmla="*/ 18288 h 18288"/>
                  <a:gd name="connsiteX2" fmla="*/ 0 w 2282"/>
                  <a:gd name="connsiteY2" fmla="*/ 18288 h 18288"/>
                  <a:gd name="connsiteX3" fmla="*/ 2283 w 2282"/>
                  <a:gd name="connsiteY3" fmla="*/ 0 h 18288"/>
                </a:gdLst>
                <a:ahLst/>
                <a:cxnLst>
                  <a:cxn ang="0">
                    <a:pos x="connsiteX0" y="connsiteY0"/>
                  </a:cxn>
                  <a:cxn ang="0">
                    <a:pos x="connsiteX1" y="connsiteY1"/>
                  </a:cxn>
                  <a:cxn ang="0">
                    <a:pos x="connsiteX2" y="connsiteY2"/>
                  </a:cxn>
                  <a:cxn ang="0">
                    <a:pos x="connsiteX3" y="connsiteY3"/>
                  </a:cxn>
                </a:cxnLst>
                <a:rect l="l" t="t" r="r" b="b"/>
                <a:pathLst>
                  <a:path w="2282" h="18288">
                    <a:moveTo>
                      <a:pt x="2283" y="0"/>
                    </a:moveTo>
                    <a:cubicBezTo>
                      <a:pt x="2283" y="6858"/>
                      <a:pt x="0" y="13716"/>
                      <a:pt x="0" y="18288"/>
                    </a:cubicBezTo>
                    <a:lnTo>
                      <a:pt x="0" y="18288"/>
                    </a:lnTo>
                    <a:lnTo>
                      <a:pt x="2283" y="0"/>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3230BF43-6043-3111-3B94-BF534A0D45A6}"/>
                  </a:ext>
                </a:extLst>
              </p:cNvPr>
              <p:cNvSpPr/>
              <p:nvPr/>
            </p:nvSpPr>
            <p:spPr>
              <a:xfrm>
                <a:off x="2322201" y="2629658"/>
                <a:ext cx="9130" cy="20573"/>
              </a:xfrm>
              <a:custGeom>
                <a:avLst/>
                <a:gdLst>
                  <a:gd name="connsiteX0" fmla="*/ 0 w 9130"/>
                  <a:gd name="connsiteY0" fmla="*/ 0 h 20573"/>
                  <a:gd name="connsiteX1" fmla="*/ 0 w 9130"/>
                  <a:gd name="connsiteY1" fmla="*/ 0 h 20573"/>
                  <a:gd name="connsiteX2" fmla="*/ 9130 w 9130"/>
                  <a:gd name="connsiteY2" fmla="*/ 20574 h 20573"/>
                  <a:gd name="connsiteX3" fmla="*/ 9130 w 9130"/>
                  <a:gd name="connsiteY3" fmla="*/ 20574 h 20573"/>
                  <a:gd name="connsiteX4" fmla="*/ 0 w 9130"/>
                  <a:gd name="connsiteY4" fmla="*/ 0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 h="20573">
                    <a:moveTo>
                      <a:pt x="0" y="0"/>
                    </a:moveTo>
                    <a:lnTo>
                      <a:pt x="0" y="0"/>
                    </a:lnTo>
                    <a:cubicBezTo>
                      <a:pt x="2283" y="6858"/>
                      <a:pt x="6848" y="13716"/>
                      <a:pt x="9130" y="20574"/>
                    </a:cubicBezTo>
                    <a:lnTo>
                      <a:pt x="9130" y="20574"/>
                    </a:lnTo>
                    <a:lnTo>
                      <a:pt x="0" y="0"/>
                    </a:lnTo>
                    <a:close/>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E5F97E95-F559-6180-4685-BA7DBF9F1986}"/>
                  </a:ext>
                </a:extLst>
              </p:cNvPr>
              <p:cNvSpPr/>
              <p:nvPr/>
            </p:nvSpPr>
            <p:spPr>
              <a:xfrm>
                <a:off x="2361005" y="2202176"/>
                <a:ext cx="410870" cy="507492"/>
              </a:xfrm>
              <a:custGeom>
                <a:avLst/>
                <a:gdLst>
                  <a:gd name="connsiteX0" fmla="*/ 239675 w 410870"/>
                  <a:gd name="connsiteY0" fmla="*/ 0 h 507492"/>
                  <a:gd name="connsiteX1" fmla="*/ 239675 w 410870"/>
                  <a:gd name="connsiteY1" fmla="*/ 0 h 507492"/>
                  <a:gd name="connsiteX2" fmla="*/ 68478 w 410870"/>
                  <a:gd name="connsiteY2" fmla="*/ 93726 h 507492"/>
                  <a:gd name="connsiteX3" fmla="*/ 0 w 410870"/>
                  <a:gd name="connsiteY3" fmla="*/ 301752 h 507492"/>
                  <a:gd name="connsiteX4" fmla="*/ 45652 w 410870"/>
                  <a:gd name="connsiteY4" fmla="*/ 448056 h 507492"/>
                  <a:gd name="connsiteX5" fmla="*/ 171196 w 410870"/>
                  <a:gd name="connsiteY5" fmla="*/ 507493 h 507492"/>
                  <a:gd name="connsiteX6" fmla="*/ 171196 w 410870"/>
                  <a:gd name="connsiteY6" fmla="*/ 507493 h 507492"/>
                  <a:gd name="connsiteX7" fmla="*/ 196305 w 410870"/>
                  <a:gd name="connsiteY7" fmla="*/ 505207 h 507492"/>
                  <a:gd name="connsiteX8" fmla="*/ 191740 w 410870"/>
                  <a:gd name="connsiteY8" fmla="*/ 500635 h 507492"/>
                  <a:gd name="connsiteX9" fmla="*/ 168914 w 410870"/>
                  <a:gd name="connsiteY9" fmla="*/ 502921 h 507492"/>
                  <a:gd name="connsiteX10" fmla="*/ 45652 w 410870"/>
                  <a:gd name="connsiteY10" fmla="*/ 445771 h 507492"/>
                  <a:gd name="connsiteX11" fmla="*/ 0 w 410870"/>
                  <a:gd name="connsiteY11" fmla="*/ 304038 h 507492"/>
                  <a:gd name="connsiteX12" fmla="*/ 68478 w 410870"/>
                  <a:gd name="connsiteY12" fmla="*/ 98298 h 507492"/>
                  <a:gd name="connsiteX13" fmla="*/ 237392 w 410870"/>
                  <a:gd name="connsiteY13" fmla="*/ 6858 h 507492"/>
                  <a:gd name="connsiteX14" fmla="*/ 248805 w 410870"/>
                  <a:gd name="connsiteY14" fmla="*/ 6858 h 507492"/>
                  <a:gd name="connsiteX15" fmla="*/ 253370 w 410870"/>
                  <a:gd name="connsiteY15" fmla="*/ 2286 h 507492"/>
                  <a:gd name="connsiteX16" fmla="*/ 239675 w 410870"/>
                  <a:gd name="connsiteY16" fmla="*/ 0 h 507492"/>
                  <a:gd name="connsiteX17" fmla="*/ 328697 w 410870"/>
                  <a:gd name="connsiteY17" fmla="*/ 27432 h 507492"/>
                  <a:gd name="connsiteX18" fmla="*/ 324131 w 410870"/>
                  <a:gd name="connsiteY18" fmla="*/ 29718 h 507492"/>
                  <a:gd name="connsiteX19" fmla="*/ 360653 w 410870"/>
                  <a:gd name="connsiteY19" fmla="*/ 61722 h 507492"/>
                  <a:gd name="connsiteX20" fmla="*/ 385762 w 410870"/>
                  <a:gd name="connsiteY20" fmla="*/ 102870 h 507492"/>
                  <a:gd name="connsiteX21" fmla="*/ 388045 w 410870"/>
                  <a:gd name="connsiteY21" fmla="*/ 98298 h 507492"/>
                  <a:gd name="connsiteX22" fmla="*/ 362936 w 410870"/>
                  <a:gd name="connsiteY22" fmla="*/ 59436 h 507492"/>
                  <a:gd name="connsiteX23" fmla="*/ 328697 w 410870"/>
                  <a:gd name="connsiteY23" fmla="*/ 27432 h 507492"/>
                  <a:gd name="connsiteX24" fmla="*/ 410871 w 410870"/>
                  <a:gd name="connsiteY24" fmla="*/ 221742 h 507492"/>
                  <a:gd name="connsiteX25" fmla="*/ 401740 w 410870"/>
                  <a:gd name="connsiteY25" fmla="*/ 283464 h 507492"/>
                  <a:gd name="connsiteX26" fmla="*/ 410871 w 410870"/>
                  <a:gd name="connsiteY26" fmla="*/ 221742 h 507492"/>
                  <a:gd name="connsiteX27" fmla="*/ 346958 w 410870"/>
                  <a:gd name="connsiteY27" fmla="*/ 397764 h 507492"/>
                  <a:gd name="connsiteX28" fmla="*/ 340110 w 410870"/>
                  <a:gd name="connsiteY28" fmla="*/ 406908 h 507492"/>
                  <a:gd name="connsiteX29" fmla="*/ 267066 w 410870"/>
                  <a:gd name="connsiteY29" fmla="*/ 473203 h 507492"/>
                  <a:gd name="connsiteX30" fmla="*/ 271631 w 410870"/>
                  <a:gd name="connsiteY30" fmla="*/ 475489 h 507492"/>
                  <a:gd name="connsiteX31" fmla="*/ 344675 w 410870"/>
                  <a:gd name="connsiteY31" fmla="*/ 409194 h 507492"/>
                  <a:gd name="connsiteX32" fmla="*/ 349240 w 410870"/>
                  <a:gd name="connsiteY32" fmla="*/ 402336 h 507492"/>
                  <a:gd name="connsiteX33" fmla="*/ 346958 w 410870"/>
                  <a:gd name="connsiteY33" fmla="*/ 397764 h 5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870" h="507492">
                    <a:moveTo>
                      <a:pt x="239675" y="0"/>
                    </a:moveTo>
                    <a:lnTo>
                      <a:pt x="239675" y="0"/>
                    </a:lnTo>
                    <a:cubicBezTo>
                      <a:pt x="171196" y="0"/>
                      <a:pt x="109566" y="38862"/>
                      <a:pt x="68478" y="93726"/>
                    </a:cubicBezTo>
                    <a:cubicBezTo>
                      <a:pt x="25109" y="150876"/>
                      <a:pt x="0" y="226314"/>
                      <a:pt x="0" y="301752"/>
                    </a:cubicBezTo>
                    <a:cubicBezTo>
                      <a:pt x="0" y="358902"/>
                      <a:pt x="15978" y="411480"/>
                      <a:pt x="45652" y="448056"/>
                    </a:cubicBezTo>
                    <a:cubicBezTo>
                      <a:pt x="75326" y="484633"/>
                      <a:pt x="118696" y="507493"/>
                      <a:pt x="171196" y="507493"/>
                    </a:cubicBezTo>
                    <a:lnTo>
                      <a:pt x="171196" y="507493"/>
                    </a:lnTo>
                    <a:cubicBezTo>
                      <a:pt x="180327" y="507493"/>
                      <a:pt x="189457" y="507493"/>
                      <a:pt x="196305" y="505207"/>
                    </a:cubicBezTo>
                    <a:cubicBezTo>
                      <a:pt x="194022" y="502921"/>
                      <a:pt x="194022" y="502921"/>
                      <a:pt x="191740" y="500635"/>
                    </a:cubicBezTo>
                    <a:cubicBezTo>
                      <a:pt x="184892" y="500635"/>
                      <a:pt x="178044" y="502921"/>
                      <a:pt x="168914" y="502921"/>
                    </a:cubicBezTo>
                    <a:cubicBezTo>
                      <a:pt x="118696" y="502921"/>
                      <a:pt x="75326" y="482347"/>
                      <a:pt x="45652" y="445771"/>
                    </a:cubicBezTo>
                    <a:cubicBezTo>
                      <a:pt x="15978" y="409194"/>
                      <a:pt x="0" y="361188"/>
                      <a:pt x="0" y="304038"/>
                    </a:cubicBezTo>
                    <a:cubicBezTo>
                      <a:pt x="0" y="228600"/>
                      <a:pt x="25109" y="155448"/>
                      <a:pt x="68478" y="98298"/>
                    </a:cubicBezTo>
                    <a:cubicBezTo>
                      <a:pt x="109566" y="43434"/>
                      <a:pt x="168914" y="6858"/>
                      <a:pt x="237392" y="6858"/>
                    </a:cubicBezTo>
                    <a:cubicBezTo>
                      <a:pt x="241957" y="6858"/>
                      <a:pt x="244240" y="6858"/>
                      <a:pt x="248805" y="6858"/>
                    </a:cubicBezTo>
                    <a:cubicBezTo>
                      <a:pt x="251088" y="4572"/>
                      <a:pt x="253370" y="4572"/>
                      <a:pt x="253370" y="2286"/>
                    </a:cubicBezTo>
                    <a:cubicBezTo>
                      <a:pt x="248805" y="0"/>
                      <a:pt x="244240" y="0"/>
                      <a:pt x="239675" y="0"/>
                    </a:cubicBezTo>
                    <a:moveTo>
                      <a:pt x="328697" y="27432"/>
                    </a:moveTo>
                    <a:cubicBezTo>
                      <a:pt x="326414" y="27432"/>
                      <a:pt x="326414" y="29718"/>
                      <a:pt x="324131" y="29718"/>
                    </a:cubicBezTo>
                    <a:cubicBezTo>
                      <a:pt x="337827" y="38862"/>
                      <a:pt x="349240" y="50292"/>
                      <a:pt x="360653" y="61722"/>
                    </a:cubicBezTo>
                    <a:cubicBezTo>
                      <a:pt x="369784" y="73152"/>
                      <a:pt x="378914" y="86868"/>
                      <a:pt x="385762" y="102870"/>
                    </a:cubicBezTo>
                    <a:cubicBezTo>
                      <a:pt x="385762" y="100584"/>
                      <a:pt x="388045" y="98298"/>
                      <a:pt x="388045" y="98298"/>
                    </a:cubicBezTo>
                    <a:cubicBezTo>
                      <a:pt x="381197" y="84582"/>
                      <a:pt x="374349" y="70866"/>
                      <a:pt x="362936" y="59436"/>
                    </a:cubicBezTo>
                    <a:cubicBezTo>
                      <a:pt x="353805" y="45720"/>
                      <a:pt x="342392" y="34290"/>
                      <a:pt x="328697" y="27432"/>
                    </a:cubicBezTo>
                    <a:moveTo>
                      <a:pt x="410871" y="221742"/>
                    </a:moveTo>
                    <a:cubicBezTo>
                      <a:pt x="406306" y="242316"/>
                      <a:pt x="401740" y="262890"/>
                      <a:pt x="401740" y="283464"/>
                    </a:cubicBezTo>
                    <a:cubicBezTo>
                      <a:pt x="406306" y="265176"/>
                      <a:pt x="408588" y="242316"/>
                      <a:pt x="410871" y="221742"/>
                    </a:cubicBezTo>
                    <a:moveTo>
                      <a:pt x="346958" y="397764"/>
                    </a:moveTo>
                    <a:cubicBezTo>
                      <a:pt x="344675" y="400050"/>
                      <a:pt x="342392" y="404622"/>
                      <a:pt x="340110" y="406908"/>
                    </a:cubicBezTo>
                    <a:cubicBezTo>
                      <a:pt x="319566" y="434340"/>
                      <a:pt x="294457" y="457201"/>
                      <a:pt x="267066" y="473203"/>
                    </a:cubicBezTo>
                    <a:cubicBezTo>
                      <a:pt x="269349" y="473203"/>
                      <a:pt x="269349" y="475489"/>
                      <a:pt x="271631" y="475489"/>
                    </a:cubicBezTo>
                    <a:cubicBezTo>
                      <a:pt x="299023" y="459486"/>
                      <a:pt x="324131" y="436626"/>
                      <a:pt x="344675" y="409194"/>
                    </a:cubicBezTo>
                    <a:cubicBezTo>
                      <a:pt x="346958" y="406908"/>
                      <a:pt x="349240" y="404622"/>
                      <a:pt x="349240" y="402336"/>
                    </a:cubicBezTo>
                    <a:cubicBezTo>
                      <a:pt x="346958" y="402336"/>
                      <a:pt x="346958" y="400050"/>
                      <a:pt x="346958" y="397764"/>
                    </a:cubicBezTo>
                  </a:path>
                </a:pathLst>
              </a:custGeom>
              <a:solidFill>
                <a:srgbClr val="D1D2E1"/>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9F188AF-C297-B911-1D88-9A88485AE0B9}"/>
                  </a:ext>
                </a:extLst>
              </p:cNvPr>
              <p:cNvSpPr/>
              <p:nvPr/>
            </p:nvSpPr>
            <p:spPr>
              <a:xfrm>
                <a:off x="2488831" y="2142740"/>
                <a:ext cx="486197" cy="626364"/>
              </a:xfrm>
              <a:custGeom>
                <a:avLst/>
                <a:gdLst>
                  <a:gd name="connsiteX0" fmla="*/ 287610 w 486197"/>
                  <a:gd name="connsiteY0" fmla="*/ 0 h 626364"/>
                  <a:gd name="connsiteX1" fmla="*/ 207718 w 486197"/>
                  <a:gd name="connsiteY1" fmla="*/ 16002 h 626364"/>
                  <a:gd name="connsiteX2" fmla="*/ 269349 w 486197"/>
                  <a:gd name="connsiteY2" fmla="*/ 59436 h 626364"/>
                  <a:gd name="connsiteX3" fmla="*/ 285327 w 486197"/>
                  <a:gd name="connsiteY3" fmla="*/ 59436 h 626364"/>
                  <a:gd name="connsiteX4" fmla="*/ 285327 w 486197"/>
                  <a:gd name="connsiteY4" fmla="*/ 59436 h 626364"/>
                  <a:gd name="connsiteX5" fmla="*/ 335545 w 486197"/>
                  <a:gd name="connsiteY5" fmla="*/ 66294 h 626364"/>
                  <a:gd name="connsiteX6" fmla="*/ 390327 w 486197"/>
                  <a:gd name="connsiteY6" fmla="*/ 27432 h 626364"/>
                  <a:gd name="connsiteX7" fmla="*/ 287610 w 486197"/>
                  <a:gd name="connsiteY7" fmla="*/ 0 h 626364"/>
                  <a:gd name="connsiteX8" fmla="*/ 127827 w 486197"/>
                  <a:gd name="connsiteY8" fmla="*/ 64008 h 626364"/>
                  <a:gd name="connsiteX9" fmla="*/ 84457 w 486197"/>
                  <a:gd name="connsiteY9" fmla="*/ 112014 h 626364"/>
                  <a:gd name="connsiteX10" fmla="*/ 2283 w 486197"/>
                  <a:gd name="connsiteY10" fmla="*/ 363474 h 626364"/>
                  <a:gd name="connsiteX11" fmla="*/ 0 w 486197"/>
                  <a:gd name="connsiteY11" fmla="*/ 363474 h 626364"/>
                  <a:gd name="connsiteX12" fmla="*/ 2283 w 486197"/>
                  <a:gd name="connsiteY12" fmla="*/ 363474 h 626364"/>
                  <a:gd name="connsiteX13" fmla="*/ 61631 w 486197"/>
                  <a:gd name="connsiteY13" fmla="*/ 548641 h 626364"/>
                  <a:gd name="connsiteX14" fmla="*/ 70761 w 486197"/>
                  <a:gd name="connsiteY14" fmla="*/ 557785 h 626364"/>
                  <a:gd name="connsiteX15" fmla="*/ 132392 w 486197"/>
                  <a:gd name="connsiteY15" fmla="*/ 537211 h 626364"/>
                  <a:gd name="connsiteX16" fmla="*/ 100435 w 486197"/>
                  <a:gd name="connsiteY16" fmla="*/ 505207 h 626364"/>
                  <a:gd name="connsiteX17" fmla="*/ 57065 w 486197"/>
                  <a:gd name="connsiteY17" fmla="*/ 358902 h 626364"/>
                  <a:gd name="connsiteX18" fmla="*/ 120979 w 486197"/>
                  <a:gd name="connsiteY18" fmla="*/ 150876 h 626364"/>
                  <a:gd name="connsiteX19" fmla="*/ 191740 w 486197"/>
                  <a:gd name="connsiteY19" fmla="*/ 82296 h 626364"/>
                  <a:gd name="connsiteX20" fmla="*/ 127827 w 486197"/>
                  <a:gd name="connsiteY20" fmla="*/ 64008 h 626364"/>
                  <a:gd name="connsiteX21" fmla="*/ 442828 w 486197"/>
                  <a:gd name="connsiteY21" fmla="*/ 77724 h 626364"/>
                  <a:gd name="connsiteX22" fmla="*/ 392610 w 486197"/>
                  <a:gd name="connsiteY22" fmla="*/ 105156 h 626364"/>
                  <a:gd name="connsiteX23" fmla="*/ 404023 w 486197"/>
                  <a:gd name="connsiteY23" fmla="*/ 116586 h 626364"/>
                  <a:gd name="connsiteX24" fmla="*/ 447393 w 486197"/>
                  <a:gd name="connsiteY24" fmla="*/ 256032 h 626364"/>
                  <a:gd name="connsiteX25" fmla="*/ 486197 w 486197"/>
                  <a:gd name="connsiteY25" fmla="*/ 160020 h 626364"/>
                  <a:gd name="connsiteX26" fmla="*/ 442828 w 486197"/>
                  <a:gd name="connsiteY26" fmla="*/ 77724 h 626364"/>
                  <a:gd name="connsiteX27" fmla="*/ 433697 w 486197"/>
                  <a:gd name="connsiteY27" fmla="*/ 363474 h 626364"/>
                  <a:gd name="connsiteX28" fmla="*/ 383480 w 486197"/>
                  <a:gd name="connsiteY28" fmla="*/ 470917 h 626364"/>
                  <a:gd name="connsiteX29" fmla="*/ 335545 w 486197"/>
                  <a:gd name="connsiteY29" fmla="*/ 521209 h 626364"/>
                  <a:gd name="connsiteX30" fmla="*/ 383480 w 486197"/>
                  <a:gd name="connsiteY30" fmla="*/ 550927 h 626364"/>
                  <a:gd name="connsiteX31" fmla="*/ 417719 w 486197"/>
                  <a:gd name="connsiteY31" fmla="*/ 512065 h 626364"/>
                  <a:gd name="connsiteX32" fmla="*/ 447393 w 486197"/>
                  <a:gd name="connsiteY32" fmla="*/ 464059 h 626364"/>
                  <a:gd name="connsiteX33" fmla="*/ 433697 w 486197"/>
                  <a:gd name="connsiteY33" fmla="*/ 363474 h 626364"/>
                  <a:gd name="connsiteX34" fmla="*/ 271631 w 486197"/>
                  <a:gd name="connsiteY34" fmla="*/ 557785 h 626364"/>
                  <a:gd name="connsiteX35" fmla="*/ 219131 w 486197"/>
                  <a:gd name="connsiteY35" fmla="*/ 566929 h 626364"/>
                  <a:gd name="connsiteX36" fmla="*/ 219131 w 486197"/>
                  <a:gd name="connsiteY36" fmla="*/ 566929 h 626364"/>
                  <a:gd name="connsiteX37" fmla="*/ 207718 w 486197"/>
                  <a:gd name="connsiteY37" fmla="*/ 566929 h 626364"/>
                  <a:gd name="connsiteX38" fmla="*/ 139240 w 486197"/>
                  <a:gd name="connsiteY38" fmla="*/ 610363 h 626364"/>
                  <a:gd name="connsiteX39" fmla="*/ 216849 w 486197"/>
                  <a:gd name="connsiteY39" fmla="*/ 626365 h 626364"/>
                  <a:gd name="connsiteX40" fmla="*/ 319566 w 486197"/>
                  <a:gd name="connsiteY40" fmla="*/ 601219 h 626364"/>
                  <a:gd name="connsiteX41" fmla="*/ 271631 w 486197"/>
                  <a:gd name="connsiteY41" fmla="*/ 557785 h 62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6197" h="626364">
                    <a:moveTo>
                      <a:pt x="287610" y="0"/>
                    </a:moveTo>
                    <a:cubicBezTo>
                      <a:pt x="260218" y="0"/>
                      <a:pt x="232827" y="4572"/>
                      <a:pt x="207718" y="16002"/>
                    </a:cubicBezTo>
                    <a:cubicBezTo>
                      <a:pt x="230544" y="27432"/>
                      <a:pt x="251088" y="41148"/>
                      <a:pt x="269349" y="59436"/>
                    </a:cubicBezTo>
                    <a:cubicBezTo>
                      <a:pt x="273914" y="59436"/>
                      <a:pt x="278479" y="59436"/>
                      <a:pt x="285327" y="59436"/>
                    </a:cubicBezTo>
                    <a:lnTo>
                      <a:pt x="285327" y="59436"/>
                    </a:lnTo>
                    <a:cubicBezTo>
                      <a:pt x="303588" y="59436"/>
                      <a:pt x="319566" y="61722"/>
                      <a:pt x="335545" y="66294"/>
                    </a:cubicBezTo>
                    <a:cubicBezTo>
                      <a:pt x="351523" y="50292"/>
                      <a:pt x="369784" y="38862"/>
                      <a:pt x="390327" y="27432"/>
                    </a:cubicBezTo>
                    <a:cubicBezTo>
                      <a:pt x="358371" y="11430"/>
                      <a:pt x="324132" y="0"/>
                      <a:pt x="287610" y="0"/>
                    </a:cubicBezTo>
                    <a:moveTo>
                      <a:pt x="127827" y="64008"/>
                    </a:moveTo>
                    <a:cubicBezTo>
                      <a:pt x="111848" y="77724"/>
                      <a:pt x="98153" y="93726"/>
                      <a:pt x="84457" y="112014"/>
                    </a:cubicBezTo>
                    <a:cubicBezTo>
                      <a:pt x="34239" y="178308"/>
                      <a:pt x="2283" y="269748"/>
                      <a:pt x="2283" y="363474"/>
                    </a:cubicBezTo>
                    <a:lnTo>
                      <a:pt x="0" y="363474"/>
                    </a:lnTo>
                    <a:lnTo>
                      <a:pt x="2283" y="363474"/>
                    </a:lnTo>
                    <a:cubicBezTo>
                      <a:pt x="2283" y="436627"/>
                      <a:pt x="25109" y="502921"/>
                      <a:pt x="61631" y="548641"/>
                    </a:cubicBezTo>
                    <a:cubicBezTo>
                      <a:pt x="63913" y="550927"/>
                      <a:pt x="66196" y="555499"/>
                      <a:pt x="70761" y="557785"/>
                    </a:cubicBezTo>
                    <a:cubicBezTo>
                      <a:pt x="91305" y="555499"/>
                      <a:pt x="111848" y="546355"/>
                      <a:pt x="132392" y="537211"/>
                    </a:cubicBezTo>
                    <a:cubicBezTo>
                      <a:pt x="120979" y="528067"/>
                      <a:pt x="109566" y="518923"/>
                      <a:pt x="100435" y="505207"/>
                    </a:cubicBezTo>
                    <a:cubicBezTo>
                      <a:pt x="73044" y="468631"/>
                      <a:pt x="57065" y="418338"/>
                      <a:pt x="57065" y="358902"/>
                    </a:cubicBezTo>
                    <a:cubicBezTo>
                      <a:pt x="57065" y="283464"/>
                      <a:pt x="82174" y="208026"/>
                      <a:pt x="120979" y="150876"/>
                    </a:cubicBezTo>
                    <a:cubicBezTo>
                      <a:pt x="141522" y="123444"/>
                      <a:pt x="164348" y="100584"/>
                      <a:pt x="191740" y="82296"/>
                    </a:cubicBezTo>
                    <a:cubicBezTo>
                      <a:pt x="173479" y="75438"/>
                      <a:pt x="152935" y="66294"/>
                      <a:pt x="127827" y="64008"/>
                    </a:cubicBezTo>
                    <a:moveTo>
                      <a:pt x="442828" y="77724"/>
                    </a:moveTo>
                    <a:cubicBezTo>
                      <a:pt x="424567" y="84582"/>
                      <a:pt x="408588" y="93726"/>
                      <a:pt x="392610" y="105156"/>
                    </a:cubicBezTo>
                    <a:cubicBezTo>
                      <a:pt x="397175" y="109728"/>
                      <a:pt x="399458" y="112014"/>
                      <a:pt x="404023" y="116586"/>
                    </a:cubicBezTo>
                    <a:cubicBezTo>
                      <a:pt x="431414" y="150876"/>
                      <a:pt x="447393" y="201168"/>
                      <a:pt x="447393" y="256032"/>
                    </a:cubicBezTo>
                    <a:cubicBezTo>
                      <a:pt x="456523" y="221742"/>
                      <a:pt x="470219" y="189738"/>
                      <a:pt x="486197" y="160020"/>
                    </a:cubicBezTo>
                    <a:cubicBezTo>
                      <a:pt x="477067" y="130302"/>
                      <a:pt x="461089" y="100584"/>
                      <a:pt x="442828" y="77724"/>
                    </a:cubicBezTo>
                    <a:moveTo>
                      <a:pt x="433697" y="363474"/>
                    </a:moveTo>
                    <a:cubicBezTo>
                      <a:pt x="422284" y="402336"/>
                      <a:pt x="406306" y="438912"/>
                      <a:pt x="383480" y="470917"/>
                    </a:cubicBezTo>
                    <a:cubicBezTo>
                      <a:pt x="369784" y="489205"/>
                      <a:pt x="353805" y="507493"/>
                      <a:pt x="335545" y="521209"/>
                    </a:cubicBezTo>
                    <a:cubicBezTo>
                      <a:pt x="349240" y="534925"/>
                      <a:pt x="365219" y="544069"/>
                      <a:pt x="383480" y="550927"/>
                    </a:cubicBezTo>
                    <a:cubicBezTo>
                      <a:pt x="394893" y="539497"/>
                      <a:pt x="406306" y="525781"/>
                      <a:pt x="417719" y="512065"/>
                    </a:cubicBezTo>
                    <a:cubicBezTo>
                      <a:pt x="429132" y="498349"/>
                      <a:pt x="438262" y="482347"/>
                      <a:pt x="447393" y="464059"/>
                    </a:cubicBezTo>
                    <a:cubicBezTo>
                      <a:pt x="438262" y="434341"/>
                      <a:pt x="433697" y="400050"/>
                      <a:pt x="433697" y="363474"/>
                    </a:cubicBezTo>
                    <a:moveTo>
                      <a:pt x="271631" y="557785"/>
                    </a:moveTo>
                    <a:cubicBezTo>
                      <a:pt x="255653" y="562357"/>
                      <a:pt x="237392" y="566929"/>
                      <a:pt x="219131" y="566929"/>
                    </a:cubicBezTo>
                    <a:lnTo>
                      <a:pt x="219131" y="566929"/>
                    </a:lnTo>
                    <a:cubicBezTo>
                      <a:pt x="214566" y="566929"/>
                      <a:pt x="212283" y="566929"/>
                      <a:pt x="207718" y="566929"/>
                    </a:cubicBezTo>
                    <a:cubicBezTo>
                      <a:pt x="187175" y="585217"/>
                      <a:pt x="162066" y="598933"/>
                      <a:pt x="139240" y="610363"/>
                    </a:cubicBezTo>
                    <a:cubicBezTo>
                      <a:pt x="162066" y="619507"/>
                      <a:pt x="189457" y="626365"/>
                      <a:pt x="216849" y="626365"/>
                    </a:cubicBezTo>
                    <a:cubicBezTo>
                      <a:pt x="253370" y="626365"/>
                      <a:pt x="287610" y="617221"/>
                      <a:pt x="319566" y="601219"/>
                    </a:cubicBezTo>
                    <a:cubicBezTo>
                      <a:pt x="303588" y="585217"/>
                      <a:pt x="287610" y="571501"/>
                      <a:pt x="271631" y="557785"/>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B1CA2F9-BE37-C794-EDF9-6DE3D7977EDB}"/>
                  </a:ext>
                </a:extLst>
              </p:cNvPr>
              <p:cNvSpPr/>
              <p:nvPr/>
            </p:nvSpPr>
            <p:spPr>
              <a:xfrm>
                <a:off x="2564158" y="2161028"/>
                <a:ext cx="189457" cy="585216"/>
              </a:xfrm>
              <a:custGeom>
                <a:avLst/>
                <a:gdLst>
                  <a:gd name="connsiteX0" fmla="*/ 125544 w 189457"/>
                  <a:gd name="connsiteY0" fmla="*/ 0 h 585216"/>
                  <a:gd name="connsiteX1" fmla="*/ 59348 w 189457"/>
                  <a:gd name="connsiteY1" fmla="*/ 41148 h 585216"/>
                  <a:gd name="connsiteX2" fmla="*/ 123261 w 189457"/>
                  <a:gd name="connsiteY2" fmla="*/ 64008 h 585216"/>
                  <a:gd name="connsiteX3" fmla="*/ 189457 w 189457"/>
                  <a:gd name="connsiteY3" fmla="*/ 41148 h 585216"/>
                  <a:gd name="connsiteX4" fmla="*/ 125544 w 189457"/>
                  <a:gd name="connsiteY4" fmla="*/ 0 h 585216"/>
                  <a:gd name="connsiteX5" fmla="*/ 61631 w 189457"/>
                  <a:gd name="connsiteY5" fmla="*/ 521209 h 585216"/>
                  <a:gd name="connsiteX6" fmla="*/ 0 w 189457"/>
                  <a:gd name="connsiteY6" fmla="*/ 544069 h 585216"/>
                  <a:gd name="connsiteX7" fmla="*/ 57065 w 189457"/>
                  <a:gd name="connsiteY7" fmla="*/ 585217 h 585216"/>
                  <a:gd name="connsiteX8" fmla="*/ 125544 w 189457"/>
                  <a:gd name="connsiteY8" fmla="*/ 544069 h 585216"/>
                  <a:gd name="connsiteX9" fmla="*/ 61631 w 189457"/>
                  <a:gd name="connsiteY9" fmla="*/ 521209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57" h="585216">
                    <a:moveTo>
                      <a:pt x="125544" y="0"/>
                    </a:moveTo>
                    <a:cubicBezTo>
                      <a:pt x="100435" y="9144"/>
                      <a:pt x="79892" y="25146"/>
                      <a:pt x="59348" y="41148"/>
                    </a:cubicBezTo>
                    <a:cubicBezTo>
                      <a:pt x="82174" y="43434"/>
                      <a:pt x="105000" y="52578"/>
                      <a:pt x="123261" y="64008"/>
                    </a:cubicBezTo>
                    <a:cubicBezTo>
                      <a:pt x="143805" y="52578"/>
                      <a:pt x="166631" y="45720"/>
                      <a:pt x="189457" y="41148"/>
                    </a:cubicBezTo>
                    <a:cubicBezTo>
                      <a:pt x="168914" y="25146"/>
                      <a:pt x="148370" y="11430"/>
                      <a:pt x="125544" y="0"/>
                    </a:cubicBezTo>
                    <a:moveTo>
                      <a:pt x="61631" y="521209"/>
                    </a:moveTo>
                    <a:cubicBezTo>
                      <a:pt x="43370" y="532639"/>
                      <a:pt x="22826" y="539497"/>
                      <a:pt x="0" y="544069"/>
                    </a:cubicBezTo>
                    <a:cubicBezTo>
                      <a:pt x="15978" y="562357"/>
                      <a:pt x="36522" y="576073"/>
                      <a:pt x="57065" y="585217"/>
                    </a:cubicBezTo>
                    <a:cubicBezTo>
                      <a:pt x="82174" y="576073"/>
                      <a:pt x="105000" y="562357"/>
                      <a:pt x="125544" y="544069"/>
                    </a:cubicBezTo>
                    <a:cubicBezTo>
                      <a:pt x="102718" y="544069"/>
                      <a:pt x="79892" y="534925"/>
                      <a:pt x="61631" y="52120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2E435E48-67AA-AD4B-311B-62539A550740}"/>
                  </a:ext>
                </a:extLst>
              </p:cNvPr>
              <p:cNvSpPr/>
              <p:nvPr/>
            </p:nvSpPr>
            <p:spPr>
              <a:xfrm>
                <a:off x="2559593" y="2158742"/>
                <a:ext cx="198587" cy="592074"/>
              </a:xfrm>
              <a:custGeom>
                <a:avLst/>
                <a:gdLst>
                  <a:gd name="connsiteX0" fmla="*/ 136957 w 198587"/>
                  <a:gd name="connsiteY0" fmla="*/ 0 h 592074"/>
                  <a:gd name="connsiteX1" fmla="*/ 130109 w 198587"/>
                  <a:gd name="connsiteY1" fmla="*/ 2286 h 592074"/>
                  <a:gd name="connsiteX2" fmla="*/ 191740 w 198587"/>
                  <a:gd name="connsiteY2" fmla="*/ 43434 h 592074"/>
                  <a:gd name="connsiteX3" fmla="*/ 198588 w 198587"/>
                  <a:gd name="connsiteY3" fmla="*/ 43434 h 592074"/>
                  <a:gd name="connsiteX4" fmla="*/ 136957 w 198587"/>
                  <a:gd name="connsiteY4" fmla="*/ 0 h 592074"/>
                  <a:gd name="connsiteX5" fmla="*/ 63913 w 198587"/>
                  <a:gd name="connsiteY5" fmla="*/ 43434 h 592074"/>
                  <a:gd name="connsiteX6" fmla="*/ 59348 w 198587"/>
                  <a:gd name="connsiteY6" fmla="*/ 48006 h 592074"/>
                  <a:gd name="connsiteX7" fmla="*/ 123261 w 198587"/>
                  <a:gd name="connsiteY7" fmla="*/ 68580 h 592074"/>
                  <a:gd name="connsiteX8" fmla="*/ 127826 w 198587"/>
                  <a:gd name="connsiteY8" fmla="*/ 66294 h 592074"/>
                  <a:gd name="connsiteX9" fmla="*/ 63913 w 198587"/>
                  <a:gd name="connsiteY9" fmla="*/ 43434 h 592074"/>
                  <a:gd name="connsiteX10" fmla="*/ 61631 w 198587"/>
                  <a:gd name="connsiteY10" fmla="*/ 521209 h 592074"/>
                  <a:gd name="connsiteX11" fmla="*/ 0 w 198587"/>
                  <a:gd name="connsiteY11" fmla="*/ 541783 h 592074"/>
                  <a:gd name="connsiteX12" fmla="*/ 4565 w 198587"/>
                  <a:gd name="connsiteY12" fmla="*/ 546355 h 592074"/>
                  <a:gd name="connsiteX13" fmla="*/ 66196 w 198587"/>
                  <a:gd name="connsiteY13" fmla="*/ 523495 h 592074"/>
                  <a:gd name="connsiteX14" fmla="*/ 61631 w 198587"/>
                  <a:gd name="connsiteY14" fmla="*/ 521209 h 592074"/>
                  <a:gd name="connsiteX15" fmla="*/ 130109 w 198587"/>
                  <a:gd name="connsiteY15" fmla="*/ 548641 h 592074"/>
                  <a:gd name="connsiteX16" fmla="*/ 61631 w 198587"/>
                  <a:gd name="connsiteY16" fmla="*/ 589789 h 592074"/>
                  <a:gd name="connsiteX17" fmla="*/ 68478 w 198587"/>
                  <a:gd name="connsiteY17" fmla="*/ 592075 h 592074"/>
                  <a:gd name="connsiteX18" fmla="*/ 136957 w 198587"/>
                  <a:gd name="connsiteY18" fmla="*/ 548641 h 592074"/>
                  <a:gd name="connsiteX19" fmla="*/ 130109 w 198587"/>
                  <a:gd name="connsiteY19" fmla="*/ 548641 h 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7" h="592074">
                    <a:moveTo>
                      <a:pt x="136957" y="0"/>
                    </a:moveTo>
                    <a:cubicBezTo>
                      <a:pt x="134674" y="0"/>
                      <a:pt x="132392" y="2286"/>
                      <a:pt x="130109" y="2286"/>
                    </a:cubicBezTo>
                    <a:cubicBezTo>
                      <a:pt x="152935" y="11430"/>
                      <a:pt x="173479" y="27432"/>
                      <a:pt x="191740" y="43434"/>
                    </a:cubicBezTo>
                    <a:cubicBezTo>
                      <a:pt x="194022" y="43434"/>
                      <a:pt x="196305" y="43434"/>
                      <a:pt x="198588" y="43434"/>
                    </a:cubicBezTo>
                    <a:cubicBezTo>
                      <a:pt x="180327" y="25146"/>
                      <a:pt x="159783" y="11430"/>
                      <a:pt x="136957" y="0"/>
                    </a:cubicBezTo>
                    <a:moveTo>
                      <a:pt x="63913" y="43434"/>
                    </a:moveTo>
                    <a:cubicBezTo>
                      <a:pt x="61631" y="45720"/>
                      <a:pt x="59348" y="45720"/>
                      <a:pt x="59348" y="48006"/>
                    </a:cubicBezTo>
                    <a:cubicBezTo>
                      <a:pt x="82174" y="50292"/>
                      <a:pt x="105000" y="57150"/>
                      <a:pt x="123261" y="68580"/>
                    </a:cubicBezTo>
                    <a:cubicBezTo>
                      <a:pt x="125544" y="68580"/>
                      <a:pt x="125544" y="66294"/>
                      <a:pt x="127826" y="66294"/>
                    </a:cubicBezTo>
                    <a:cubicBezTo>
                      <a:pt x="107283" y="54864"/>
                      <a:pt x="86739" y="48006"/>
                      <a:pt x="63913" y="43434"/>
                    </a:cubicBezTo>
                    <a:moveTo>
                      <a:pt x="61631" y="521209"/>
                    </a:moveTo>
                    <a:cubicBezTo>
                      <a:pt x="43370" y="530353"/>
                      <a:pt x="22826" y="539497"/>
                      <a:pt x="0" y="541783"/>
                    </a:cubicBezTo>
                    <a:cubicBezTo>
                      <a:pt x="2283" y="544069"/>
                      <a:pt x="2283" y="544069"/>
                      <a:pt x="4565" y="546355"/>
                    </a:cubicBezTo>
                    <a:cubicBezTo>
                      <a:pt x="27391" y="541783"/>
                      <a:pt x="47935" y="534925"/>
                      <a:pt x="66196" y="523495"/>
                    </a:cubicBezTo>
                    <a:cubicBezTo>
                      <a:pt x="63913" y="523495"/>
                      <a:pt x="63913" y="521209"/>
                      <a:pt x="61631" y="521209"/>
                    </a:cubicBezTo>
                    <a:moveTo>
                      <a:pt x="130109" y="548641"/>
                    </a:moveTo>
                    <a:cubicBezTo>
                      <a:pt x="109566" y="564643"/>
                      <a:pt x="86739" y="578359"/>
                      <a:pt x="61631" y="589789"/>
                    </a:cubicBezTo>
                    <a:cubicBezTo>
                      <a:pt x="63913" y="589789"/>
                      <a:pt x="66196" y="592075"/>
                      <a:pt x="68478" y="592075"/>
                    </a:cubicBezTo>
                    <a:cubicBezTo>
                      <a:pt x="93587" y="580645"/>
                      <a:pt x="116413" y="566929"/>
                      <a:pt x="136957" y="548641"/>
                    </a:cubicBezTo>
                    <a:cubicBezTo>
                      <a:pt x="134674" y="548641"/>
                      <a:pt x="132392" y="548641"/>
                      <a:pt x="130109" y="548641"/>
                    </a:cubicBezTo>
                  </a:path>
                </a:pathLst>
              </a:custGeom>
              <a:solidFill>
                <a:srgbClr val="EDEEF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0C4371C-9CDE-AD5B-C076-8A85B4BCFE48}"/>
                  </a:ext>
                </a:extLst>
              </p:cNvPr>
              <p:cNvSpPr/>
              <p:nvPr/>
            </p:nvSpPr>
            <p:spPr>
              <a:xfrm>
                <a:off x="2486549" y="2138168"/>
                <a:ext cx="490762" cy="557784"/>
              </a:xfrm>
              <a:custGeom>
                <a:avLst/>
                <a:gdLst>
                  <a:gd name="connsiteX0" fmla="*/ 289892 w 490762"/>
                  <a:gd name="connsiteY0" fmla="*/ 0 h 557784"/>
                  <a:gd name="connsiteX1" fmla="*/ 289892 w 490762"/>
                  <a:gd name="connsiteY1" fmla="*/ 0 h 557784"/>
                  <a:gd name="connsiteX2" fmla="*/ 203153 w 490762"/>
                  <a:gd name="connsiteY2" fmla="*/ 18288 h 557784"/>
                  <a:gd name="connsiteX3" fmla="*/ 210001 w 490762"/>
                  <a:gd name="connsiteY3" fmla="*/ 20574 h 557784"/>
                  <a:gd name="connsiteX4" fmla="*/ 289892 w 490762"/>
                  <a:gd name="connsiteY4" fmla="*/ 4572 h 557784"/>
                  <a:gd name="connsiteX5" fmla="*/ 390327 w 490762"/>
                  <a:gd name="connsiteY5" fmla="*/ 32004 h 557784"/>
                  <a:gd name="connsiteX6" fmla="*/ 394893 w 490762"/>
                  <a:gd name="connsiteY6" fmla="*/ 29718 h 557784"/>
                  <a:gd name="connsiteX7" fmla="*/ 289892 w 490762"/>
                  <a:gd name="connsiteY7" fmla="*/ 0 h 557784"/>
                  <a:gd name="connsiteX8" fmla="*/ 123261 w 490762"/>
                  <a:gd name="connsiteY8" fmla="*/ 68580 h 557784"/>
                  <a:gd name="connsiteX9" fmla="*/ 82174 w 490762"/>
                  <a:gd name="connsiteY9" fmla="*/ 112014 h 557784"/>
                  <a:gd name="connsiteX10" fmla="*/ 0 w 490762"/>
                  <a:gd name="connsiteY10" fmla="*/ 365760 h 557784"/>
                  <a:gd name="connsiteX11" fmla="*/ 2283 w 490762"/>
                  <a:gd name="connsiteY11" fmla="*/ 365760 h 557784"/>
                  <a:gd name="connsiteX12" fmla="*/ 4565 w 490762"/>
                  <a:gd name="connsiteY12" fmla="*/ 365760 h 557784"/>
                  <a:gd name="connsiteX13" fmla="*/ 86739 w 490762"/>
                  <a:gd name="connsiteY13" fmla="*/ 114300 h 557784"/>
                  <a:gd name="connsiteX14" fmla="*/ 130109 w 490762"/>
                  <a:gd name="connsiteY14" fmla="*/ 66294 h 557784"/>
                  <a:gd name="connsiteX15" fmla="*/ 123261 w 490762"/>
                  <a:gd name="connsiteY15" fmla="*/ 68580 h 557784"/>
                  <a:gd name="connsiteX16" fmla="*/ 449675 w 490762"/>
                  <a:gd name="connsiteY16" fmla="*/ 80010 h 557784"/>
                  <a:gd name="connsiteX17" fmla="*/ 445110 w 490762"/>
                  <a:gd name="connsiteY17" fmla="*/ 82296 h 557784"/>
                  <a:gd name="connsiteX18" fmla="*/ 488480 w 490762"/>
                  <a:gd name="connsiteY18" fmla="*/ 166878 h 557784"/>
                  <a:gd name="connsiteX19" fmla="*/ 490762 w 490762"/>
                  <a:gd name="connsiteY19" fmla="*/ 160020 h 557784"/>
                  <a:gd name="connsiteX20" fmla="*/ 449675 w 490762"/>
                  <a:gd name="connsiteY20" fmla="*/ 80010 h 557784"/>
                  <a:gd name="connsiteX21" fmla="*/ 394893 w 490762"/>
                  <a:gd name="connsiteY21" fmla="*/ 109728 h 557784"/>
                  <a:gd name="connsiteX22" fmla="*/ 390327 w 490762"/>
                  <a:gd name="connsiteY22" fmla="*/ 112014 h 557784"/>
                  <a:gd name="connsiteX23" fmla="*/ 401740 w 490762"/>
                  <a:gd name="connsiteY23" fmla="*/ 123444 h 557784"/>
                  <a:gd name="connsiteX24" fmla="*/ 445110 w 490762"/>
                  <a:gd name="connsiteY24" fmla="*/ 265176 h 557784"/>
                  <a:gd name="connsiteX25" fmla="*/ 447393 w 490762"/>
                  <a:gd name="connsiteY25" fmla="*/ 265176 h 557784"/>
                  <a:gd name="connsiteX26" fmla="*/ 447393 w 490762"/>
                  <a:gd name="connsiteY26" fmla="*/ 265176 h 557784"/>
                  <a:gd name="connsiteX27" fmla="*/ 449675 w 490762"/>
                  <a:gd name="connsiteY27" fmla="*/ 258318 h 557784"/>
                  <a:gd name="connsiteX28" fmla="*/ 406306 w 490762"/>
                  <a:gd name="connsiteY28" fmla="*/ 118872 h 557784"/>
                  <a:gd name="connsiteX29" fmla="*/ 394893 w 490762"/>
                  <a:gd name="connsiteY29" fmla="*/ 109728 h 557784"/>
                  <a:gd name="connsiteX30" fmla="*/ 447393 w 490762"/>
                  <a:gd name="connsiteY30" fmla="*/ 267462 h 557784"/>
                  <a:gd name="connsiteX31" fmla="*/ 447393 w 490762"/>
                  <a:gd name="connsiteY31" fmla="*/ 267462 h 557784"/>
                  <a:gd name="connsiteX32" fmla="*/ 442828 w 490762"/>
                  <a:gd name="connsiteY32" fmla="*/ 267462 h 557784"/>
                  <a:gd name="connsiteX33" fmla="*/ 442828 w 490762"/>
                  <a:gd name="connsiteY33" fmla="*/ 283464 h 557784"/>
                  <a:gd name="connsiteX34" fmla="*/ 447393 w 490762"/>
                  <a:gd name="connsiteY34" fmla="*/ 267462 h 557784"/>
                  <a:gd name="connsiteX35" fmla="*/ 435980 w 490762"/>
                  <a:gd name="connsiteY35" fmla="*/ 345186 h 557784"/>
                  <a:gd name="connsiteX36" fmla="*/ 381197 w 490762"/>
                  <a:gd name="connsiteY36" fmla="*/ 473203 h 557784"/>
                  <a:gd name="connsiteX37" fmla="*/ 335544 w 490762"/>
                  <a:gd name="connsiteY37" fmla="*/ 523495 h 557784"/>
                  <a:gd name="connsiteX38" fmla="*/ 340110 w 490762"/>
                  <a:gd name="connsiteY38" fmla="*/ 528067 h 557784"/>
                  <a:gd name="connsiteX39" fmla="*/ 388045 w 490762"/>
                  <a:gd name="connsiteY39" fmla="*/ 477774 h 557784"/>
                  <a:gd name="connsiteX40" fmla="*/ 438262 w 490762"/>
                  <a:gd name="connsiteY40" fmla="*/ 370332 h 557784"/>
                  <a:gd name="connsiteX41" fmla="*/ 438262 w 490762"/>
                  <a:gd name="connsiteY41" fmla="*/ 370332 h 557784"/>
                  <a:gd name="connsiteX42" fmla="*/ 435980 w 490762"/>
                  <a:gd name="connsiteY42" fmla="*/ 345186 h 557784"/>
                  <a:gd name="connsiteX43" fmla="*/ 451958 w 490762"/>
                  <a:gd name="connsiteY43" fmla="*/ 468631 h 557784"/>
                  <a:gd name="connsiteX44" fmla="*/ 422284 w 490762"/>
                  <a:gd name="connsiteY44" fmla="*/ 516637 h 557784"/>
                  <a:gd name="connsiteX45" fmla="*/ 388045 w 490762"/>
                  <a:gd name="connsiteY45" fmla="*/ 555499 h 557784"/>
                  <a:gd name="connsiteX46" fmla="*/ 392610 w 490762"/>
                  <a:gd name="connsiteY46" fmla="*/ 557785 h 557784"/>
                  <a:gd name="connsiteX47" fmla="*/ 424567 w 490762"/>
                  <a:gd name="connsiteY47" fmla="*/ 521209 h 557784"/>
                  <a:gd name="connsiteX48" fmla="*/ 451958 w 490762"/>
                  <a:gd name="connsiteY48" fmla="*/ 477774 h 557784"/>
                  <a:gd name="connsiteX49" fmla="*/ 451958 w 490762"/>
                  <a:gd name="connsiteY49" fmla="*/ 46863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0762" h="557784">
                    <a:moveTo>
                      <a:pt x="289892" y="0"/>
                    </a:moveTo>
                    <a:lnTo>
                      <a:pt x="289892" y="0"/>
                    </a:lnTo>
                    <a:cubicBezTo>
                      <a:pt x="260218" y="0"/>
                      <a:pt x="230544" y="6858"/>
                      <a:pt x="203153" y="18288"/>
                    </a:cubicBezTo>
                    <a:cubicBezTo>
                      <a:pt x="205435" y="18288"/>
                      <a:pt x="207718" y="20574"/>
                      <a:pt x="210001" y="20574"/>
                    </a:cubicBezTo>
                    <a:cubicBezTo>
                      <a:pt x="235109" y="11430"/>
                      <a:pt x="262501" y="4572"/>
                      <a:pt x="289892" y="4572"/>
                    </a:cubicBezTo>
                    <a:cubicBezTo>
                      <a:pt x="326414" y="4572"/>
                      <a:pt x="360653" y="13716"/>
                      <a:pt x="390327" y="32004"/>
                    </a:cubicBezTo>
                    <a:cubicBezTo>
                      <a:pt x="392610" y="32004"/>
                      <a:pt x="394893" y="29718"/>
                      <a:pt x="394893" y="29718"/>
                    </a:cubicBezTo>
                    <a:cubicBezTo>
                      <a:pt x="365219" y="11430"/>
                      <a:pt x="328697" y="0"/>
                      <a:pt x="289892" y="0"/>
                    </a:cubicBezTo>
                    <a:moveTo>
                      <a:pt x="123261" y="68580"/>
                    </a:moveTo>
                    <a:cubicBezTo>
                      <a:pt x="109566" y="82296"/>
                      <a:pt x="95870" y="96012"/>
                      <a:pt x="82174" y="112014"/>
                    </a:cubicBezTo>
                    <a:cubicBezTo>
                      <a:pt x="29674" y="180594"/>
                      <a:pt x="0" y="272034"/>
                      <a:pt x="0" y="365760"/>
                    </a:cubicBezTo>
                    <a:lnTo>
                      <a:pt x="2283" y="365760"/>
                    </a:lnTo>
                    <a:lnTo>
                      <a:pt x="4565" y="365760"/>
                    </a:lnTo>
                    <a:cubicBezTo>
                      <a:pt x="4565" y="272034"/>
                      <a:pt x="36522" y="182880"/>
                      <a:pt x="86739" y="114300"/>
                    </a:cubicBezTo>
                    <a:cubicBezTo>
                      <a:pt x="100435" y="96012"/>
                      <a:pt x="114131" y="80010"/>
                      <a:pt x="130109" y="66294"/>
                    </a:cubicBezTo>
                    <a:cubicBezTo>
                      <a:pt x="127826" y="68580"/>
                      <a:pt x="125544" y="68580"/>
                      <a:pt x="123261" y="68580"/>
                    </a:cubicBezTo>
                    <a:moveTo>
                      <a:pt x="449675" y="80010"/>
                    </a:moveTo>
                    <a:cubicBezTo>
                      <a:pt x="447393" y="80010"/>
                      <a:pt x="447393" y="82296"/>
                      <a:pt x="445110" y="82296"/>
                    </a:cubicBezTo>
                    <a:cubicBezTo>
                      <a:pt x="463371" y="105156"/>
                      <a:pt x="479349" y="134874"/>
                      <a:pt x="488480" y="166878"/>
                    </a:cubicBezTo>
                    <a:cubicBezTo>
                      <a:pt x="488480" y="164592"/>
                      <a:pt x="490762" y="162306"/>
                      <a:pt x="490762" y="160020"/>
                    </a:cubicBezTo>
                    <a:cubicBezTo>
                      <a:pt x="481632" y="130302"/>
                      <a:pt x="467936" y="102870"/>
                      <a:pt x="449675" y="80010"/>
                    </a:cubicBezTo>
                    <a:moveTo>
                      <a:pt x="394893" y="109728"/>
                    </a:moveTo>
                    <a:cubicBezTo>
                      <a:pt x="392610" y="109728"/>
                      <a:pt x="392610" y="112014"/>
                      <a:pt x="390327" y="112014"/>
                    </a:cubicBezTo>
                    <a:cubicBezTo>
                      <a:pt x="394893" y="116586"/>
                      <a:pt x="397175" y="121158"/>
                      <a:pt x="401740" y="123444"/>
                    </a:cubicBezTo>
                    <a:cubicBezTo>
                      <a:pt x="429132" y="160020"/>
                      <a:pt x="445110" y="208026"/>
                      <a:pt x="445110" y="265176"/>
                    </a:cubicBezTo>
                    <a:lnTo>
                      <a:pt x="447393" y="265176"/>
                    </a:lnTo>
                    <a:lnTo>
                      <a:pt x="447393" y="265176"/>
                    </a:lnTo>
                    <a:cubicBezTo>
                      <a:pt x="447393" y="262890"/>
                      <a:pt x="447393" y="260604"/>
                      <a:pt x="449675" y="258318"/>
                    </a:cubicBezTo>
                    <a:cubicBezTo>
                      <a:pt x="449675" y="203454"/>
                      <a:pt x="433697" y="155448"/>
                      <a:pt x="406306" y="118872"/>
                    </a:cubicBezTo>
                    <a:cubicBezTo>
                      <a:pt x="401740" y="118872"/>
                      <a:pt x="399458" y="114300"/>
                      <a:pt x="394893" y="109728"/>
                    </a:cubicBezTo>
                    <a:moveTo>
                      <a:pt x="447393" y="267462"/>
                    </a:moveTo>
                    <a:lnTo>
                      <a:pt x="447393" y="267462"/>
                    </a:lnTo>
                    <a:lnTo>
                      <a:pt x="442828" y="267462"/>
                    </a:lnTo>
                    <a:cubicBezTo>
                      <a:pt x="442828" y="272034"/>
                      <a:pt x="442828" y="278892"/>
                      <a:pt x="442828" y="283464"/>
                    </a:cubicBezTo>
                    <a:cubicBezTo>
                      <a:pt x="445110" y="278892"/>
                      <a:pt x="447393" y="272034"/>
                      <a:pt x="447393" y="267462"/>
                    </a:cubicBezTo>
                    <a:moveTo>
                      <a:pt x="435980" y="345186"/>
                    </a:moveTo>
                    <a:cubicBezTo>
                      <a:pt x="426849" y="393192"/>
                      <a:pt x="406306" y="436626"/>
                      <a:pt x="381197" y="473203"/>
                    </a:cubicBezTo>
                    <a:cubicBezTo>
                      <a:pt x="367501" y="491491"/>
                      <a:pt x="351523" y="509779"/>
                      <a:pt x="335544" y="523495"/>
                    </a:cubicBezTo>
                    <a:cubicBezTo>
                      <a:pt x="337827" y="525781"/>
                      <a:pt x="337827" y="525781"/>
                      <a:pt x="340110" y="528067"/>
                    </a:cubicBezTo>
                    <a:cubicBezTo>
                      <a:pt x="358371" y="514351"/>
                      <a:pt x="374349" y="496063"/>
                      <a:pt x="388045" y="477774"/>
                    </a:cubicBezTo>
                    <a:cubicBezTo>
                      <a:pt x="410871" y="445771"/>
                      <a:pt x="426849" y="411480"/>
                      <a:pt x="438262" y="370332"/>
                    </a:cubicBezTo>
                    <a:lnTo>
                      <a:pt x="438262" y="370332"/>
                    </a:lnTo>
                    <a:cubicBezTo>
                      <a:pt x="435980" y="361188"/>
                      <a:pt x="435980" y="352044"/>
                      <a:pt x="435980" y="345186"/>
                    </a:cubicBezTo>
                    <a:moveTo>
                      <a:pt x="451958" y="468631"/>
                    </a:moveTo>
                    <a:cubicBezTo>
                      <a:pt x="442828" y="484633"/>
                      <a:pt x="433697" y="500635"/>
                      <a:pt x="422284" y="516637"/>
                    </a:cubicBezTo>
                    <a:cubicBezTo>
                      <a:pt x="410871" y="530353"/>
                      <a:pt x="399458" y="544069"/>
                      <a:pt x="388045" y="555499"/>
                    </a:cubicBezTo>
                    <a:cubicBezTo>
                      <a:pt x="390327" y="555499"/>
                      <a:pt x="392610" y="557785"/>
                      <a:pt x="392610" y="557785"/>
                    </a:cubicBezTo>
                    <a:cubicBezTo>
                      <a:pt x="404023" y="546355"/>
                      <a:pt x="415436" y="532639"/>
                      <a:pt x="424567" y="521209"/>
                    </a:cubicBezTo>
                    <a:cubicBezTo>
                      <a:pt x="435980" y="507493"/>
                      <a:pt x="445110" y="493777"/>
                      <a:pt x="451958" y="477774"/>
                    </a:cubicBezTo>
                    <a:cubicBezTo>
                      <a:pt x="451958" y="473203"/>
                      <a:pt x="451958" y="470916"/>
                      <a:pt x="451958" y="468631"/>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55E2F82-8632-CCFE-6F74-3CD43AA1293C}"/>
                  </a:ext>
                </a:extLst>
              </p:cNvPr>
              <p:cNvSpPr/>
              <p:nvPr/>
            </p:nvSpPr>
            <p:spPr>
              <a:xfrm>
                <a:off x="2614375" y="2158742"/>
                <a:ext cx="73043" cy="43434"/>
              </a:xfrm>
              <a:custGeom>
                <a:avLst/>
                <a:gdLst>
                  <a:gd name="connsiteX0" fmla="*/ 68478 w 73043"/>
                  <a:gd name="connsiteY0" fmla="*/ 0 h 43434"/>
                  <a:gd name="connsiteX1" fmla="*/ 0 w 73043"/>
                  <a:gd name="connsiteY1" fmla="*/ 43434 h 43434"/>
                  <a:gd name="connsiteX2" fmla="*/ 6848 w 73043"/>
                  <a:gd name="connsiteY2" fmla="*/ 43434 h 43434"/>
                  <a:gd name="connsiteX3" fmla="*/ 73044 w 73043"/>
                  <a:gd name="connsiteY3" fmla="*/ 2286 h 43434"/>
                  <a:gd name="connsiteX4" fmla="*/ 68478 w 7304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43" h="43434">
                    <a:moveTo>
                      <a:pt x="68478" y="0"/>
                    </a:moveTo>
                    <a:cubicBezTo>
                      <a:pt x="43370" y="11430"/>
                      <a:pt x="20544" y="25146"/>
                      <a:pt x="0" y="43434"/>
                    </a:cubicBezTo>
                    <a:cubicBezTo>
                      <a:pt x="2283" y="43434"/>
                      <a:pt x="4565" y="43434"/>
                      <a:pt x="6848" y="43434"/>
                    </a:cubicBezTo>
                    <a:cubicBezTo>
                      <a:pt x="27391" y="25146"/>
                      <a:pt x="50218" y="11430"/>
                      <a:pt x="73044" y="2286"/>
                    </a:cubicBezTo>
                    <a:cubicBezTo>
                      <a:pt x="73044" y="2286"/>
                      <a:pt x="70761" y="0"/>
                      <a:pt x="68478" y="0"/>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BAEA23C-8868-CD64-D1B4-F9E707150DBF}"/>
                  </a:ext>
                </a:extLst>
              </p:cNvPr>
              <p:cNvSpPr/>
              <p:nvPr/>
            </p:nvSpPr>
            <p:spPr>
              <a:xfrm>
                <a:off x="2612093" y="2156456"/>
                <a:ext cx="84456" cy="50292"/>
              </a:xfrm>
              <a:custGeom>
                <a:avLst/>
                <a:gdLst>
                  <a:gd name="connsiteX0" fmla="*/ 77609 w 84456"/>
                  <a:gd name="connsiteY0" fmla="*/ 0 h 50292"/>
                  <a:gd name="connsiteX1" fmla="*/ 70761 w 84456"/>
                  <a:gd name="connsiteY1" fmla="*/ 2286 h 50292"/>
                  <a:gd name="connsiteX2" fmla="*/ 77609 w 84456"/>
                  <a:gd name="connsiteY2" fmla="*/ 4572 h 50292"/>
                  <a:gd name="connsiteX3" fmla="*/ 84457 w 84456"/>
                  <a:gd name="connsiteY3" fmla="*/ 2286 h 50292"/>
                  <a:gd name="connsiteX4" fmla="*/ 77609 w 84456"/>
                  <a:gd name="connsiteY4" fmla="*/ 0 h 50292"/>
                  <a:gd name="connsiteX5" fmla="*/ 4565 w 84456"/>
                  <a:gd name="connsiteY5" fmla="*/ 45720 h 50292"/>
                  <a:gd name="connsiteX6" fmla="*/ 0 w 84456"/>
                  <a:gd name="connsiteY6" fmla="*/ 50292 h 50292"/>
                  <a:gd name="connsiteX7" fmla="*/ 6848 w 84456"/>
                  <a:gd name="connsiteY7" fmla="*/ 50292 h 50292"/>
                  <a:gd name="connsiteX8" fmla="*/ 11413 w 84456"/>
                  <a:gd name="connsiteY8" fmla="*/ 45720 h 50292"/>
                  <a:gd name="connsiteX9" fmla="*/ 4565 w 8445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56" h="50292">
                    <a:moveTo>
                      <a:pt x="77609" y="0"/>
                    </a:moveTo>
                    <a:cubicBezTo>
                      <a:pt x="75326" y="0"/>
                      <a:pt x="73044" y="2286"/>
                      <a:pt x="70761" y="2286"/>
                    </a:cubicBezTo>
                    <a:cubicBezTo>
                      <a:pt x="73044" y="2286"/>
                      <a:pt x="75326" y="4572"/>
                      <a:pt x="77609" y="4572"/>
                    </a:cubicBezTo>
                    <a:cubicBezTo>
                      <a:pt x="79892" y="4572"/>
                      <a:pt x="82174" y="2286"/>
                      <a:pt x="84457" y="2286"/>
                    </a:cubicBezTo>
                    <a:cubicBezTo>
                      <a:pt x="82174" y="2286"/>
                      <a:pt x="79892" y="0"/>
                      <a:pt x="77609" y="0"/>
                    </a:cubicBezTo>
                    <a:moveTo>
                      <a:pt x="4565" y="45720"/>
                    </a:moveTo>
                    <a:cubicBezTo>
                      <a:pt x="2283" y="48006"/>
                      <a:pt x="0" y="48006"/>
                      <a:pt x="0" y="50292"/>
                    </a:cubicBezTo>
                    <a:cubicBezTo>
                      <a:pt x="2283" y="50292"/>
                      <a:pt x="4565" y="50292"/>
                      <a:pt x="6848" y="50292"/>
                    </a:cubicBezTo>
                    <a:cubicBezTo>
                      <a:pt x="9130" y="48006"/>
                      <a:pt x="11413" y="48006"/>
                      <a:pt x="11413" y="45720"/>
                    </a:cubicBezTo>
                    <a:cubicBezTo>
                      <a:pt x="9130" y="45720"/>
                      <a:pt x="6848" y="45720"/>
                      <a:pt x="4565" y="45720"/>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6A61F69-FB5D-7814-5EA7-83C322E09799}"/>
                  </a:ext>
                </a:extLst>
              </p:cNvPr>
              <p:cNvSpPr/>
              <p:nvPr/>
            </p:nvSpPr>
            <p:spPr>
              <a:xfrm>
                <a:off x="2545897" y="2202176"/>
                <a:ext cx="276196" cy="505206"/>
              </a:xfrm>
              <a:custGeom>
                <a:avLst/>
                <a:gdLst>
                  <a:gd name="connsiteX0" fmla="*/ 225979 w 276196"/>
                  <a:gd name="connsiteY0" fmla="*/ 0 h 505206"/>
                  <a:gd name="connsiteX1" fmla="*/ 225979 w 276196"/>
                  <a:gd name="connsiteY1" fmla="*/ 0 h 505206"/>
                  <a:gd name="connsiteX2" fmla="*/ 210001 w 276196"/>
                  <a:gd name="connsiteY2" fmla="*/ 0 h 505206"/>
                  <a:gd name="connsiteX3" fmla="*/ 214566 w 276196"/>
                  <a:gd name="connsiteY3" fmla="*/ 4572 h 505206"/>
                  <a:gd name="connsiteX4" fmla="*/ 225979 w 276196"/>
                  <a:gd name="connsiteY4" fmla="*/ 4572 h 505206"/>
                  <a:gd name="connsiteX5" fmla="*/ 271631 w 276196"/>
                  <a:gd name="connsiteY5" fmla="*/ 11430 h 505206"/>
                  <a:gd name="connsiteX6" fmla="*/ 276196 w 276196"/>
                  <a:gd name="connsiteY6" fmla="*/ 6858 h 505206"/>
                  <a:gd name="connsiteX7" fmla="*/ 225979 w 276196"/>
                  <a:gd name="connsiteY7" fmla="*/ 0 h 505206"/>
                  <a:gd name="connsiteX8" fmla="*/ 134674 w 276196"/>
                  <a:gd name="connsiteY8" fmla="*/ 25146 h 505206"/>
                  <a:gd name="connsiteX9" fmla="*/ 63913 w 276196"/>
                  <a:gd name="connsiteY9" fmla="*/ 93726 h 505206"/>
                  <a:gd name="connsiteX10" fmla="*/ 0 w 276196"/>
                  <a:gd name="connsiteY10" fmla="*/ 301752 h 505206"/>
                  <a:gd name="connsiteX11" fmla="*/ 43370 w 276196"/>
                  <a:gd name="connsiteY11" fmla="*/ 448056 h 505206"/>
                  <a:gd name="connsiteX12" fmla="*/ 75326 w 276196"/>
                  <a:gd name="connsiteY12" fmla="*/ 480061 h 505206"/>
                  <a:gd name="connsiteX13" fmla="*/ 79892 w 276196"/>
                  <a:gd name="connsiteY13" fmla="*/ 477775 h 505206"/>
                  <a:gd name="connsiteX14" fmla="*/ 47935 w 276196"/>
                  <a:gd name="connsiteY14" fmla="*/ 445771 h 505206"/>
                  <a:gd name="connsiteX15" fmla="*/ 4565 w 276196"/>
                  <a:gd name="connsiteY15" fmla="*/ 304038 h 505206"/>
                  <a:gd name="connsiteX16" fmla="*/ 68478 w 276196"/>
                  <a:gd name="connsiteY16" fmla="*/ 98298 h 505206"/>
                  <a:gd name="connsiteX17" fmla="*/ 139240 w 276196"/>
                  <a:gd name="connsiteY17" fmla="*/ 29718 h 505206"/>
                  <a:gd name="connsiteX18" fmla="*/ 134674 w 276196"/>
                  <a:gd name="connsiteY18" fmla="*/ 25146 h 505206"/>
                  <a:gd name="connsiteX19" fmla="*/ 212283 w 276196"/>
                  <a:gd name="connsiteY19" fmla="*/ 493777 h 505206"/>
                  <a:gd name="connsiteX20" fmla="*/ 164348 w 276196"/>
                  <a:gd name="connsiteY20" fmla="*/ 500635 h 505206"/>
                  <a:gd name="connsiteX21" fmla="*/ 159783 w 276196"/>
                  <a:gd name="connsiteY21" fmla="*/ 500635 h 505206"/>
                  <a:gd name="connsiteX22" fmla="*/ 155218 w 276196"/>
                  <a:gd name="connsiteY22" fmla="*/ 505207 h 505206"/>
                  <a:gd name="connsiteX23" fmla="*/ 166631 w 276196"/>
                  <a:gd name="connsiteY23" fmla="*/ 505207 h 505206"/>
                  <a:gd name="connsiteX24" fmla="*/ 166631 w 276196"/>
                  <a:gd name="connsiteY24" fmla="*/ 505207 h 505206"/>
                  <a:gd name="connsiteX25" fmla="*/ 219131 w 276196"/>
                  <a:gd name="connsiteY25" fmla="*/ 496063 h 505206"/>
                  <a:gd name="connsiteX26" fmla="*/ 212283 w 276196"/>
                  <a:gd name="connsiteY26" fmla="*/ 493777 h 505206"/>
                  <a:gd name="connsiteX27" fmla="*/ 212283 w 276196"/>
                  <a:gd name="connsiteY27" fmla="*/ 493777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6196" h="505206">
                    <a:moveTo>
                      <a:pt x="225979" y="0"/>
                    </a:moveTo>
                    <a:lnTo>
                      <a:pt x="225979" y="0"/>
                    </a:lnTo>
                    <a:cubicBezTo>
                      <a:pt x="221414" y="0"/>
                      <a:pt x="216849" y="0"/>
                      <a:pt x="210001" y="0"/>
                    </a:cubicBezTo>
                    <a:cubicBezTo>
                      <a:pt x="212283" y="2286"/>
                      <a:pt x="212283" y="2286"/>
                      <a:pt x="214566" y="4572"/>
                    </a:cubicBezTo>
                    <a:cubicBezTo>
                      <a:pt x="216849" y="4572"/>
                      <a:pt x="221414" y="4572"/>
                      <a:pt x="225979" y="4572"/>
                    </a:cubicBezTo>
                    <a:cubicBezTo>
                      <a:pt x="241957" y="4572"/>
                      <a:pt x="257936" y="6858"/>
                      <a:pt x="271631" y="11430"/>
                    </a:cubicBezTo>
                    <a:cubicBezTo>
                      <a:pt x="273914" y="9144"/>
                      <a:pt x="273914" y="9144"/>
                      <a:pt x="276196" y="6858"/>
                    </a:cubicBezTo>
                    <a:cubicBezTo>
                      <a:pt x="260218" y="2286"/>
                      <a:pt x="244240" y="0"/>
                      <a:pt x="225979" y="0"/>
                    </a:cubicBezTo>
                    <a:moveTo>
                      <a:pt x="134674" y="25146"/>
                    </a:moveTo>
                    <a:cubicBezTo>
                      <a:pt x="107283" y="41148"/>
                      <a:pt x="84457" y="64008"/>
                      <a:pt x="63913" y="93726"/>
                    </a:cubicBezTo>
                    <a:cubicBezTo>
                      <a:pt x="22826" y="150876"/>
                      <a:pt x="0" y="226314"/>
                      <a:pt x="0" y="301752"/>
                    </a:cubicBezTo>
                    <a:cubicBezTo>
                      <a:pt x="0" y="358902"/>
                      <a:pt x="15978" y="409194"/>
                      <a:pt x="43370" y="448056"/>
                    </a:cubicBezTo>
                    <a:cubicBezTo>
                      <a:pt x="52500" y="459486"/>
                      <a:pt x="63913" y="470916"/>
                      <a:pt x="75326" y="480061"/>
                    </a:cubicBezTo>
                    <a:cubicBezTo>
                      <a:pt x="77609" y="480061"/>
                      <a:pt x="77609" y="477775"/>
                      <a:pt x="79892" y="477775"/>
                    </a:cubicBezTo>
                    <a:cubicBezTo>
                      <a:pt x="68478" y="468631"/>
                      <a:pt x="57065" y="459486"/>
                      <a:pt x="47935" y="445771"/>
                    </a:cubicBezTo>
                    <a:cubicBezTo>
                      <a:pt x="20544" y="409194"/>
                      <a:pt x="4565" y="361188"/>
                      <a:pt x="4565" y="304038"/>
                    </a:cubicBezTo>
                    <a:cubicBezTo>
                      <a:pt x="4565" y="228600"/>
                      <a:pt x="27391" y="155448"/>
                      <a:pt x="68478" y="98298"/>
                    </a:cubicBezTo>
                    <a:cubicBezTo>
                      <a:pt x="89022" y="70866"/>
                      <a:pt x="111848" y="45720"/>
                      <a:pt x="139240" y="29718"/>
                    </a:cubicBezTo>
                    <a:cubicBezTo>
                      <a:pt x="139240" y="27432"/>
                      <a:pt x="136957" y="27432"/>
                      <a:pt x="134674" y="25146"/>
                    </a:cubicBezTo>
                    <a:moveTo>
                      <a:pt x="212283" y="493777"/>
                    </a:moveTo>
                    <a:cubicBezTo>
                      <a:pt x="196305" y="498349"/>
                      <a:pt x="180327" y="500635"/>
                      <a:pt x="164348" y="500635"/>
                    </a:cubicBezTo>
                    <a:cubicBezTo>
                      <a:pt x="162066" y="500635"/>
                      <a:pt x="159783" y="500635"/>
                      <a:pt x="159783" y="500635"/>
                    </a:cubicBezTo>
                    <a:cubicBezTo>
                      <a:pt x="157501" y="502921"/>
                      <a:pt x="155218" y="502921"/>
                      <a:pt x="155218" y="505207"/>
                    </a:cubicBezTo>
                    <a:cubicBezTo>
                      <a:pt x="159783" y="505207"/>
                      <a:pt x="162066" y="505207"/>
                      <a:pt x="166631" y="505207"/>
                    </a:cubicBezTo>
                    <a:lnTo>
                      <a:pt x="166631" y="505207"/>
                    </a:lnTo>
                    <a:cubicBezTo>
                      <a:pt x="184892" y="505207"/>
                      <a:pt x="203153" y="502921"/>
                      <a:pt x="219131" y="496063"/>
                    </a:cubicBezTo>
                    <a:cubicBezTo>
                      <a:pt x="214566" y="496063"/>
                      <a:pt x="212283" y="493777"/>
                      <a:pt x="212283" y="493777"/>
                    </a:cubicBezTo>
                    <a:cubicBezTo>
                      <a:pt x="212283" y="493777"/>
                      <a:pt x="212283" y="493777"/>
                      <a:pt x="212283" y="493777"/>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78B6AD6E-16AA-5E86-2B35-46BDF7D37C9B}"/>
                  </a:ext>
                </a:extLst>
              </p:cNvPr>
              <p:cNvSpPr/>
              <p:nvPr/>
            </p:nvSpPr>
            <p:spPr>
              <a:xfrm>
                <a:off x="2625788" y="2202176"/>
                <a:ext cx="130109" cy="502920"/>
              </a:xfrm>
              <a:custGeom>
                <a:avLst/>
                <a:gdLst>
                  <a:gd name="connsiteX0" fmla="*/ 125544 w 130109"/>
                  <a:gd name="connsiteY0" fmla="*/ 0 h 502920"/>
                  <a:gd name="connsiteX1" fmla="*/ 59348 w 130109"/>
                  <a:gd name="connsiteY1" fmla="*/ 22860 h 502920"/>
                  <a:gd name="connsiteX2" fmla="*/ 63913 w 130109"/>
                  <a:gd name="connsiteY2" fmla="*/ 25146 h 502920"/>
                  <a:gd name="connsiteX3" fmla="*/ 130109 w 130109"/>
                  <a:gd name="connsiteY3" fmla="*/ 4572 h 502920"/>
                  <a:gd name="connsiteX4" fmla="*/ 125544 w 130109"/>
                  <a:gd name="connsiteY4" fmla="*/ 0 h 502920"/>
                  <a:gd name="connsiteX5" fmla="*/ 4565 w 130109"/>
                  <a:gd name="connsiteY5" fmla="*/ 477775 h 502920"/>
                  <a:gd name="connsiteX6" fmla="*/ 0 w 130109"/>
                  <a:gd name="connsiteY6" fmla="*/ 480061 h 502920"/>
                  <a:gd name="connsiteX7" fmla="*/ 63913 w 130109"/>
                  <a:gd name="connsiteY7" fmla="*/ 502921 h 502920"/>
                  <a:gd name="connsiteX8" fmla="*/ 68478 w 130109"/>
                  <a:gd name="connsiteY8" fmla="*/ 498349 h 502920"/>
                  <a:gd name="connsiteX9" fmla="*/ 4565 w 130109"/>
                  <a:gd name="connsiteY9" fmla="*/ 477775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109" h="502920">
                    <a:moveTo>
                      <a:pt x="125544" y="0"/>
                    </a:moveTo>
                    <a:cubicBezTo>
                      <a:pt x="102718" y="2286"/>
                      <a:pt x="79892" y="11430"/>
                      <a:pt x="59348" y="22860"/>
                    </a:cubicBezTo>
                    <a:cubicBezTo>
                      <a:pt x="61631" y="22860"/>
                      <a:pt x="61631" y="25146"/>
                      <a:pt x="63913" y="25146"/>
                    </a:cubicBezTo>
                    <a:cubicBezTo>
                      <a:pt x="84457" y="13716"/>
                      <a:pt x="105000" y="6858"/>
                      <a:pt x="130109" y="4572"/>
                    </a:cubicBezTo>
                    <a:cubicBezTo>
                      <a:pt x="127826" y="4572"/>
                      <a:pt x="127826" y="2286"/>
                      <a:pt x="125544" y="0"/>
                    </a:cubicBezTo>
                    <a:moveTo>
                      <a:pt x="4565" y="477775"/>
                    </a:moveTo>
                    <a:cubicBezTo>
                      <a:pt x="2283" y="477775"/>
                      <a:pt x="2283" y="480061"/>
                      <a:pt x="0" y="480061"/>
                    </a:cubicBezTo>
                    <a:cubicBezTo>
                      <a:pt x="18261" y="493777"/>
                      <a:pt x="41087" y="500635"/>
                      <a:pt x="63913" y="502921"/>
                    </a:cubicBezTo>
                    <a:cubicBezTo>
                      <a:pt x="66196" y="500635"/>
                      <a:pt x="68478" y="500635"/>
                      <a:pt x="68478" y="498349"/>
                    </a:cubicBezTo>
                    <a:cubicBezTo>
                      <a:pt x="45652" y="498349"/>
                      <a:pt x="22826" y="491491"/>
                      <a:pt x="4565" y="477775"/>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4C509C6-81EF-2A8A-2CC4-9819272F0B5C}"/>
                  </a:ext>
                </a:extLst>
              </p:cNvPr>
              <p:cNvSpPr/>
              <p:nvPr/>
            </p:nvSpPr>
            <p:spPr>
              <a:xfrm>
                <a:off x="2621223" y="2202176"/>
                <a:ext cx="141522" cy="505206"/>
              </a:xfrm>
              <a:custGeom>
                <a:avLst/>
                <a:gdLst>
                  <a:gd name="connsiteX0" fmla="*/ 136957 w 141522"/>
                  <a:gd name="connsiteY0" fmla="*/ 0 h 505206"/>
                  <a:gd name="connsiteX1" fmla="*/ 130109 w 141522"/>
                  <a:gd name="connsiteY1" fmla="*/ 0 h 505206"/>
                  <a:gd name="connsiteX2" fmla="*/ 134674 w 141522"/>
                  <a:gd name="connsiteY2" fmla="*/ 4572 h 505206"/>
                  <a:gd name="connsiteX3" fmla="*/ 141522 w 141522"/>
                  <a:gd name="connsiteY3" fmla="*/ 4572 h 505206"/>
                  <a:gd name="connsiteX4" fmla="*/ 136957 w 141522"/>
                  <a:gd name="connsiteY4" fmla="*/ 0 h 505206"/>
                  <a:gd name="connsiteX5" fmla="*/ 63913 w 141522"/>
                  <a:gd name="connsiteY5" fmla="*/ 22860 h 505206"/>
                  <a:gd name="connsiteX6" fmla="*/ 59348 w 141522"/>
                  <a:gd name="connsiteY6" fmla="*/ 25146 h 505206"/>
                  <a:gd name="connsiteX7" fmla="*/ 63913 w 141522"/>
                  <a:gd name="connsiteY7" fmla="*/ 27432 h 505206"/>
                  <a:gd name="connsiteX8" fmla="*/ 68478 w 141522"/>
                  <a:gd name="connsiteY8" fmla="*/ 25146 h 505206"/>
                  <a:gd name="connsiteX9" fmla="*/ 63913 w 141522"/>
                  <a:gd name="connsiteY9" fmla="*/ 22860 h 505206"/>
                  <a:gd name="connsiteX10" fmla="*/ 4565 w 141522"/>
                  <a:gd name="connsiteY10" fmla="*/ 475489 h 505206"/>
                  <a:gd name="connsiteX11" fmla="*/ 0 w 141522"/>
                  <a:gd name="connsiteY11" fmla="*/ 477775 h 505206"/>
                  <a:gd name="connsiteX12" fmla="*/ 4565 w 141522"/>
                  <a:gd name="connsiteY12" fmla="*/ 480061 h 505206"/>
                  <a:gd name="connsiteX13" fmla="*/ 9130 w 141522"/>
                  <a:gd name="connsiteY13" fmla="*/ 477775 h 505206"/>
                  <a:gd name="connsiteX14" fmla="*/ 4565 w 141522"/>
                  <a:gd name="connsiteY14" fmla="*/ 475489 h 505206"/>
                  <a:gd name="connsiteX15" fmla="*/ 75326 w 141522"/>
                  <a:gd name="connsiteY15" fmla="*/ 500635 h 505206"/>
                  <a:gd name="connsiteX16" fmla="*/ 70761 w 141522"/>
                  <a:gd name="connsiteY16" fmla="*/ 505207 h 505206"/>
                  <a:gd name="connsiteX17" fmla="*/ 77609 w 141522"/>
                  <a:gd name="connsiteY17" fmla="*/ 505207 h 505206"/>
                  <a:gd name="connsiteX18" fmla="*/ 82174 w 141522"/>
                  <a:gd name="connsiteY18" fmla="*/ 500635 h 505206"/>
                  <a:gd name="connsiteX19" fmla="*/ 75326 w 141522"/>
                  <a:gd name="connsiteY19" fmla="*/ 500635 h 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22" h="505206">
                    <a:moveTo>
                      <a:pt x="136957" y="0"/>
                    </a:moveTo>
                    <a:cubicBezTo>
                      <a:pt x="134674" y="0"/>
                      <a:pt x="132392" y="0"/>
                      <a:pt x="130109" y="0"/>
                    </a:cubicBezTo>
                    <a:cubicBezTo>
                      <a:pt x="132392" y="2286"/>
                      <a:pt x="132392" y="2286"/>
                      <a:pt x="134674" y="4572"/>
                    </a:cubicBezTo>
                    <a:cubicBezTo>
                      <a:pt x="136957" y="4572"/>
                      <a:pt x="139240" y="4572"/>
                      <a:pt x="141522" y="4572"/>
                    </a:cubicBezTo>
                    <a:cubicBezTo>
                      <a:pt x="139240" y="2286"/>
                      <a:pt x="139240" y="2286"/>
                      <a:pt x="136957" y="0"/>
                    </a:cubicBezTo>
                    <a:moveTo>
                      <a:pt x="63913" y="22860"/>
                    </a:moveTo>
                    <a:cubicBezTo>
                      <a:pt x="61631" y="22860"/>
                      <a:pt x="61631" y="25146"/>
                      <a:pt x="59348" y="25146"/>
                    </a:cubicBezTo>
                    <a:cubicBezTo>
                      <a:pt x="61631" y="25146"/>
                      <a:pt x="61631" y="27432"/>
                      <a:pt x="63913" y="27432"/>
                    </a:cubicBezTo>
                    <a:cubicBezTo>
                      <a:pt x="66196" y="27432"/>
                      <a:pt x="66196" y="25146"/>
                      <a:pt x="68478" y="25146"/>
                    </a:cubicBezTo>
                    <a:cubicBezTo>
                      <a:pt x="68478" y="25146"/>
                      <a:pt x="66196" y="25146"/>
                      <a:pt x="63913" y="22860"/>
                    </a:cubicBezTo>
                    <a:moveTo>
                      <a:pt x="4565" y="475489"/>
                    </a:moveTo>
                    <a:cubicBezTo>
                      <a:pt x="2283" y="475489"/>
                      <a:pt x="2283" y="477775"/>
                      <a:pt x="0" y="477775"/>
                    </a:cubicBezTo>
                    <a:cubicBezTo>
                      <a:pt x="2283" y="477775"/>
                      <a:pt x="2283" y="480061"/>
                      <a:pt x="4565" y="480061"/>
                    </a:cubicBezTo>
                    <a:cubicBezTo>
                      <a:pt x="6848" y="480061"/>
                      <a:pt x="6848" y="477775"/>
                      <a:pt x="9130" y="477775"/>
                    </a:cubicBezTo>
                    <a:cubicBezTo>
                      <a:pt x="6848" y="477775"/>
                      <a:pt x="6848" y="475489"/>
                      <a:pt x="4565" y="475489"/>
                    </a:cubicBezTo>
                    <a:moveTo>
                      <a:pt x="75326" y="500635"/>
                    </a:moveTo>
                    <a:cubicBezTo>
                      <a:pt x="73044" y="502921"/>
                      <a:pt x="70761" y="502921"/>
                      <a:pt x="70761" y="505207"/>
                    </a:cubicBezTo>
                    <a:cubicBezTo>
                      <a:pt x="73044" y="505207"/>
                      <a:pt x="75326" y="505207"/>
                      <a:pt x="77609" y="505207"/>
                    </a:cubicBezTo>
                    <a:cubicBezTo>
                      <a:pt x="79892" y="502921"/>
                      <a:pt x="82174" y="502921"/>
                      <a:pt x="82174" y="500635"/>
                    </a:cubicBezTo>
                    <a:cubicBezTo>
                      <a:pt x="79892" y="500635"/>
                      <a:pt x="77609" y="500635"/>
                      <a:pt x="75326" y="500635"/>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7F1FF22B-73D3-8674-D016-5C381DDFA314}"/>
                  </a:ext>
                </a:extLst>
              </p:cNvPr>
              <p:cNvSpPr/>
              <p:nvPr/>
            </p:nvSpPr>
            <p:spPr>
              <a:xfrm>
                <a:off x="2486549" y="2506214"/>
                <a:ext cx="328696" cy="262890"/>
              </a:xfrm>
              <a:custGeom>
                <a:avLst/>
                <a:gdLst>
                  <a:gd name="connsiteX0" fmla="*/ 4565 w 328696"/>
                  <a:gd name="connsiteY0" fmla="*/ 0 h 262890"/>
                  <a:gd name="connsiteX1" fmla="*/ 2283 w 328696"/>
                  <a:gd name="connsiteY1" fmla="*/ 0 h 262890"/>
                  <a:gd name="connsiteX2" fmla="*/ 0 w 328696"/>
                  <a:gd name="connsiteY2" fmla="*/ 0 h 262890"/>
                  <a:gd name="connsiteX3" fmla="*/ 61631 w 328696"/>
                  <a:gd name="connsiteY3" fmla="*/ 189738 h 262890"/>
                  <a:gd name="connsiteX4" fmla="*/ 68478 w 328696"/>
                  <a:gd name="connsiteY4" fmla="*/ 196596 h 262890"/>
                  <a:gd name="connsiteX5" fmla="*/ 75326 w 328696"/>
                  <a:gd name="connsiteY5" fmla="*/ 196596 h 262890"/>
                  <a:gd name="connsiteX6" fmla="*/ 66196 w 328696"/>
                  <a:gd name="connsiteY6" fmla="*/ 187452 h 262890"/>
                  <a:gd name="connsiteX7" fmla="*/ 4565 w 328696"/>
                  <a:gd name="connsiteY7" fmla="*/ 0 h 262890"/>
                  <a:gd name="connsiteX8" fmla="*/ 321849 w 328696"/>
                  <a:gd name="connsiteY8" fmla="*/ 233172 h 262890"/>
                  <a:gd name="connsiteX9" fmla="*/ 219131 w 328696"/>
                  <a:gd name="connsiteY9" fmla="*/ 258318 h 262890"/>
                  <a:gd name="connsiteX10" fmla="*/ 141522 w 328696"/>
                  <a:gd name="connsiteY10" fmla="*/ 242316 h 262890"/>
                  <a:gd name="connsiteX11" fmla="*/ 134674 w 328696"/>
                  <a:gd name="connsiteY11" fmla="*/ 244602 h 262890"/>
                  <a:gd name="connsiteX12" fmla="*/ 219131 w 328696"/>
                  <a:gd name="connsiteY12" fmla="*/ 262890 h 262890"/>
                  <a:gd name="connsiteX13" fmla="*/ 219131 w 328696"/>
                  <a:gd name="connsiteY13" fmla="*/ 262890 h 262890"/>
                  <a:gd name="connsiteX14" fmla="*/ 328697 w 328696"/>
                  <a:gd name="connsiteY14" fmla="*/ 235458 h 262890"/>
                  <a:gd name="connsiteX15" fmla="*/ 321849 w 328696"/>
                  <a:gd name="connsiteY15" fmla="*/ 233172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96" h="262890">
                    <a:moveTo>
                      <a:pt x="4565" y="0"/>
                    </a:moveTo>
                    <a:lnTo>
                      <a:pt x="2283" y="0"/>
                    </a:lnTo>
                    <a:lnTo>
                      <a:pt x="0" y="0"/>
                    </a:lnTo>
                    <a:cubicBezTo>
                      <a:pt x="0" y="75438"/>
                      <a:pt x="22826" y="141732"/>
                      <a:pt x="61631" y="189738"/>
                    </a:cubicBezTo>
                    <a:cubicBezTo>
                      <a:pt x="63913" y="192024"/>
                      <a:pt x="66196" y="194310"/>
                      <a:pt x="68478" y="196596"/>
                    </a:cubicBezTo>
                    <a:cubicBezTo>
                      <a:pt x="70761" y="196596"/>
                      <a:pt x="73044" y="196596"/>
                      <a:pt x="75326" y="196596"/>
                    </a:cubicBezTo>
                    <a:cubicBezTo>
                      <a:pt x="73044" y="194310"/>
                      <a:pt x="70761" y="189738"/>
                      <a:pt x="66196" y="187452"/>
                    </a:cubicBezTo>
                    <a:cubicBezTo>
                      <a:pt x="27391" y="137160"/>
                      <a:pt x="4565" y="73152"/>
                      <a:pt x="4565" y="0"/>
                    </a:cubicBezTo>
                    <a:moveTo>
                      <a:pt x="321849" y="233172"/>
                    </a:moveTo>
                    <a:cubicBezTo>
                      <a:pt x="289892" y="249174"/>
                      <a:pt x="255653" y="258318"/>
                      <a:pt x="219131" y="258318"/>
                    </a:cubicBezTo>
                    <a:cubicBezTo>
                      <a:pt x="191740" y="258318"/>
                      <a:pt x="166631" y="253746"/>
                      <a:pt x="141522" y="242316"/>
                    </a:cubicBezTo>
                    <a:cubicBezTo>
                      <a:pt x="139240" y="242316"/>
                      <a:pt x="136957" y="244602"/>
                      <a:pt x="134674" y="244602"/>
                    </a:cubicBezTo>
                    <a:cubicBezTo>
                      <a:pt x="159783" y="256032"/>
                      <a:pt x="187175" y="262890"/>
                      <a:pt x="219131" y="262890"/>
                    </a:cubicBezTo>
                    <a:lnTo>
                      <a:pt x="219131" y="262890"/>
                    </a:lnTo>
                    <a:cubicBezTo>
                      <a:pt x="257936" y="262890"/>
                      <a:pt x="294457" y="253746"/>
                      <a:pt x="328697" y="235458"/>
                    </a:cubicBezTo>
                    <a:cubicBezTo>
                      <a:pt x="326414" y="235458"/>
                      <a:pt x="324131" y="235458"/>
                      <a:pt x="321849" y="233172"/>
                    </a:cubicBezTo>
                  </a:path>
                </a:pathLst>
              </a:custGeom>
              <a:solidFill>
                <a:srgbClr val="C2C6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5377D25-8406-208E-F8FD-713E73AEC546}"/>
                  </a:ext>
                </a:extLst>
              </p:cNvPr>
              <p:cNvSpPr/>
              <p:nvPr/>
            </p:nvSpPr>
            <p:spPr>
              <a:xfrm>
                <a:off x="2557310" y="2705097"/>
                <a:ext cx="63913" cy="43434"/>
              </a:xfrm>
              <a:custGeom>
                <a:avLst/>
                <a:gdLst>
                  <a:gd name="connsiteX0" fmla="*/ 6848 w 63913"/>
                  <a:gd name="connsiteY0" fmla="*/ 0 h 43434"/>
                  <a:gd name="connsiteX1" fmla="*/ 0 w 63913"/>
                  <a:gd name="connsiteY1" fmla="*/ 0 h 43434"/>
                  <a:gd name="connsiteX2" fmla="*/ 57065 w 63913"/>
                  <a:gd name="connsiteY2" fmla="*/ 43434 h 43434"/>
                  <a:gd name="connsiteX3" fmla="*/ 63913 w 63913"/>
                  <a:gd name="connsiteY3" fmla="*/ 41148 h 43434"/>
                  <a:gd name="connsiteX4" fmla="*/ 6848 w 63913"/>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3" h="43434">
                    <a:moveTo>
                      <a:pt x="6848" y="0"/>
                    </a:moveTo>
                    <a:cubicBezTo>
                      <a:pt x="4565" y="0"/>
                      <a:pt x="2283" y="0"/>
                      <a:pt x="0" y="0"/>
                    </a:cubicBezTo>
                    <a:cubicBezTo>
                      <a:pt x="15978" y="18288"/>
                      <a:pt x="36522" y="32004"/>
                      <a:pt x="57065" y="43434"/>
                    </a:cubicBezTo>
                    <a:cubicBezTo>
                      <a:pt x="59348" y="43434"/>
                      <a:pt x="61631" y="41148"/>
                      <a:pt x="63913" y="41148"/>
                    </a:cubicBezTo>
                    <a:cubicBezTo>
                      <a:pt x="43370" y="32004"/>
                      <a:pt x="22826" y="18288"/>
                      <a:pt x="6848" y="0"/>
                    </a:cubicBezTo>
                  </a:path>
                </a:pathLst>
              </a:custGeom>
              <a:solidFill>
                <a:srgbClr val="C0C5D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CD5F6F7-DE1F-4381-3238-278D86486BCC}"/>
                  </a:ext>
                </a:extLst>
              </p:cNvPr>
              <p:cNvSpPr/>
              <p:nvPr/>
            </p:nvSpPr>
            <p:spPr>
              <a:xfrm>
                <a:off x="2552745" y="2700525"/>
                <a:ext cx="75326" cy="50292"/>
              </a:xfrm>
              <a:custGeom>
                <a:avLst/>
                <a:gdLst>
                  <a:gd name="connsiteX0" fmla="*/ 6848 w 75326"/>
                  <a:gd name="connsiteY0" fmla="*/ 0 h 50292"/>
                  <a:gd name="connsiteX1" fmla="*/ 0 w 75326"/>
                  <a:gd name="connsiteY1" fmla="*/ 0 h 50292"/>
                  <a:gd name="connsiteX2" fmla="*/ 4565 w 75326"/>
                  <a:gd name="connsiteY2" fmla="*/ 4572 h 50292"/>
                  <a:gd name="connsiteX3" fmla="*/ 11413 w 75326"/>
                  <a:gd name="connsiteY3" fmla="*/ 4572 h 50292"/>
                  <a:gd name="connsiteX4" fmla="*/ 6848 w 75326"/>
                  <a:gd name="connsiteY4" fmla="*/ 0 h 50292"/>
                  <a:gd name="connsiteX5" fmla="*/ 68478 w 75326"/>
                  <a:gd name="connsiteY5" fmla="*/ 45720 h 50292"/>
                  <a:gd name="connsiteX6" fmla="*/ 61631 w 75326"/>
                  <a:gd name="connsiteY6" fmla="*/ 48006 h 50292"/>
                  <a:gd name="connsiteX7" fmla="*/ 68478 w 75326"/>
                  <a:gd name="connsiteY7" fmla="*/ 50292 h 50292"/>
                  <a:gd name="connsiteX8" fmla="*/ 75326 w 75326"/>
                  <a:gd name="connsiteY8" fmla="*/ 48006 h 50292"/>
                  <a:gd name="connsiteX9" fmla="*/ 68478 w 75326"/>
                  <a:gd name="connsiteY9" fmla="*/ 45720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6" h="50292">
                    <a:moveTo>
                      <a:pt x="6848" y="0"/>
                    </a:moveTo>
                    <a:cubicBezTo>
                      <a:pt x="4565" y="0"/>
                      <a:pt x="2283" y="0"/>
                      <a:pt x="0" y="0"/>
                    </a:cubicBezTo>
                    <a:cubicBezTo>
                      <a:pt x="2283" y="2286"/>
                      <a:pt x="2283" y="2286"/>
                      <a:pt x="4565" y="4572"/>
                    </a:cubicBezTo>
                    <a:cubicBezTo>
                      <a:pt x="6848" y="4572"/>
                      <a:pt x="9130" y="4572"/>
                      <a:pt x="11413" y="4572"/>
                    </a:cubicBezTo>
                    <a:cubicBezTo>
                      <a:pt x="9130" y="2286"/>
                      <a:pt x="9130" y="2286"/>
                      <a:pt x="6848" y="0"/>
                    </a:cubicBezTo>
                    <a:moveTo>
                      <a:pt x="68478" y="45720"/>
                    </a:moveTo>
                    <a:cubicBezTo>
                      <a:pt x="66196" y="45720"/>
                      <a:pt x="63913" y="48006"/>
                      <a:pt x="61631" y="48006"/>
                    </a:cubicBezTo>
                    <a:cubicBezTo>
                      <a:pt x="63913" y="48006"/>
                      <a:pt x="66196" y="50292"/>
                      <a:pt x="68478" y="50292"/>
                    </a:cubicBezTo>
                    <a:cubicBezTo>
                      <a:pt x="70761" y="50292"/>
                      <a:pt x="73044" y="48006"/>
                      <a:pt x="75326" y="48006"/>
                    </a:cubicBezTo>
                    <a:cubicBezTo>
                      <a:pt x="73044" y="48006"/>
                      <a:pt x="70761" y="48006"/>
                      <a:pt x="68478" y="45720"/>
                    </a:cubicBezTo>
                  </a:path>
                </a:pathLst>
              </a:custGeom>
              <a:solidFill>
                <a:srgbClr val="B9BDD3"/>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D1BCF95E-D32C-0982-CE39-4C4B55AFCC0D}"/>
                  </a:ext>
                </a:extLst>
              </p:cNvPr>
              <p:cNvSpPr/>
              <p:nvPr/>
            </p:nvSpPr>
            <p:spPr>
              <a:xfrm>
                <a:off x="2696550" y="2145026"/>
                <a:ext cx="531849" cy="621792"/>
              </a:xfrm>
              <a:custGeom>
                <a:avLst/>
                <a:gdLst>
                  <a:gd name="connsiteX0" fmla="*/ 303588 w 531849"/>
                  <a:gd name="connsiteY0" fmla="*/ 0 h 621792"/>
                  <a:gd name="connsiteX1" fmla="*/ 191740 w 531849"/>
                  <a:gd name="connsiteY1" fmla="*/ 27432 h 621792"/>
                  <a:gd name="connsiteX2" fmla="*/ 235109 w 531849"/>
                  <a:gd name="connsiteY2" fmla="*/ 68580 h 621792"/>
                  <a:gd name="connsiteX3" fmla="*/ 299023 w 531849"/>
                  <a:gd name="connsiteY3" fmla="*/ 57150 h 621792"/>
                  <a:gd name="connsiteX4" fmla="*/ 299023 w 531849"/>
                  <a:gd name="connsiteY4" fmla="*/ 57150 h 621792"/>
                  <a:gd name="connsiteX5" fmla="*/ 351523 w 531849"/>
                  <a:gd name="connsiteY5" fmla="*/ 66294 h 621792"/>
                  <a:gd name="connsiteX6" fmla="*/ 406306 w 531849"/>
                  <a:gd name="connsiteY6" fmla="*/ 27432 h 621792"/>
                  <a:gd name="connsiteX7" fmla="*/ 303588 w 531849"/>
                  <a:gd name="connsiteY7" fmla="*/ 0 h 621792"/>
                  <a:gd name="connsiteX8" fmla="*/ 127827 w 531849"/>
                  <a:gd name="connsiteY8" fmla="*/ 70866 h 621792"/>
                  <a:gd name="connsiteX9" fmla="*/ 95870 w 531849"/>
                  <a:gd name="connsiteY9" fmla="*/ 102870 h 621792"/>
                  <a:gd name="connsiteX10" fmla="*/ 120979 w 531849"/>
                  <a:gd name="connsiteY10" fmla="*/ 157734 h 621792"/>
                  <a:gd name="connsiteX11" fmla="*/ 125544 w 531849"/>
                  <a:gd name="connsiteY11" fmla="*/ 150876 h 621792"/>
                  <a:gd name="connsiteX12" fmla="*/ 173479 w 531849"/>
                  <a:gd name="connsiteY12" fmla="*/ 100584 h 621792"/>
                  <a:gd name="connsiteX13" fmla="*/ 127827 w 531849"/>
                  <a:gd name="connsiteY13" fmla="*/ 70866 h 621792"/>
                  <a:gd name="connsiteX14" fmla="*/ 465654 w 531849"/>
                  <a:gd name="connsiteY14" fmla="*/ 75438 h 621792"/>
                  <a:gd name="connsiteX15" fmla="*/ 415436 w 531849"/>
                  <a:gd name="connsiteY15" fmla="*/ 102870 h 621792"/>
                  <a:gd name="connsiteX16" fmla="*/ 426849 w 531849"/>
                  <a:gd name="connsiteY16" fmla="*/ 116586 h 621792"/>
                  <a:gd name="connsiteX17" fmla="*/ 474784 w 531849"/>
                  <a:gd name="connsiteY17" fmla="*/ 262890 h 621792"/>
                  <a:gd name="connsiteX18" fmla="*/ 472501 w 531849"/>
                  <a:gd name="connsiteY18" fmla="*/ 262890 h 621792"/>
                  <a:gd name="connsiteX19" fmla="*/ 474784 w 531849"/>
                  <a:gd name="connsiteY19" fmla="*/ 262890 h 621792"/>
                  <a:gd name="connsiteX20" fmla="*/ 406306 w 531849"/>
                  <a:gd name="connsiteY20" fmla="*/ 470916 h 621792"/>
                  <a:gd name="connsiteX21" fmla="*/ 358371 w 531849"/>
                  <a:gd name="connsiteY21" fmla="*/ 521209 h 621792"/>
                  <a:gd name="connsiteX22" fmla="*/ 408588 w 531849"/>
                  <a:gd name="connsiteY22" fmla="*/ 550927 h 621792"/>
                  <a:gd name="connsiteX23" fmla="*/ 445110 w 531849"/>
                  <a:gd name="connsiteY23" fmla="*/ 512065 h 621792"/>
                  <a:gd name="connsiteX24" fmla="*/ 531849 w 531849"/>
                  <a:gd name="connsiteY24" fmla="*/ 260604 h 621792"/>
                  <a:gd name="connsiteX25" fmla="*/ 465654 w 531849"/>
                  <a:gd name="connsiteY25" fmla="*/ 75438 h 621792"/>
                  <a:gd name="connsiteX26" fmla="*/ 465654 w 531849"/>
                  <a:gd name="connsiteY26" fmla="*/ 75438 h 621792"/>
                  <a:gd name="connsiteX27" fmla="*/ 52500 w 531849"/>
                  <a:gd name="connsiteY27" fmla="*/ 166878 h 621792"/>
                  <a:gd name="connsiteX28" fmla="*/ 2283 w 531849"/>
                  <a:gd name="connsiteY28" fmla="*/ 361188 h 621792"/>
                  <a:gd name="connsiteX29" fmla="*/ 0 w 531849"/>
                  <a:gd name="connsiteY29" fmla="*/ 361188 h 621792"/>
                  <a:gd name="connsiteX30" fmla="*/ 2283 w 531849"/>
                  <a:gd name="connsiteY30" fmla="*/ 361188 h 621792"/>
                  <a:gd name="connsiteX31" fmla="*/ 13696 w 531849"/>
                  <a:gd name="connsiteY31" fmla="*/ 448056 h 621792"/>
                  <a:gd name="connsiteX32" fmla="*/ 57065 w 531849"/>
                  <a:gd name="connsiteY32" fmla="*/ 349758 h 621792"/>
                  <a:gd name="connsiteX33" fmla="*/ 68478 w 531849"/>
                  <a:gd name="connsiteY33" fmla="*/ 269748 h 621792"/>
                  <a:gd name="connsiteX34" fmla="*/ 68478 w 531849"/>
                  <a:gd name="connsiteY34" fmla="*/ 260604 h 621792"/>
                  <a:gd name="connsiteX35" fmla="*/ 70761 w 531849"/>
                  <a:gd name="connsiteY35" fmla="*/ 260604 h 621792"/>
                  <a:gd name="connsiteX36" fmla="*/ 68478 w 531849"/>
                  <a:gd name="connsiteY36" fmla="*/ 260604 h 621792"/>
                  <a:gd name="connsiteX37" fmla="*/ 52500 w 531849"/>
                  <a:gd name="connsiteY37" fmla="*/ 166878 h 621792"/>
                  <a:gd name="connsiteX38" fmla="*/ 82174 w 531849"/>
                  <a:gd name="connsiteY38" fmla="*/ 466345 h 621792"/>
                  <a:gd name="connsiteX39" fmla="*/ 50218 w 531849"/>
                  <a:gd name="connsiteY39" fmla="*/ 512065 h 621792"/>
                  <a:gd name="connsiteX40" fmla="*/ 45652 w 531849"/>
                  <a:gd name="connsiteY40" fmla="*/ 516637 h 621792"/>
                  <a:gd name="connsiteX41" fmla="*/ 66196 w 531849"/>
                  <a:gd name="connsiteY41" fmla="*/ 546355 h 621792"/>
                  <a:gd name="connsiteX42" fmla="*/ 68478 w 531849"/>
                  <a:gd name="connsiteY42" fmla="*/ 548641 h 621792"/>
                  <a:gd name="connsiteX43" fmla="*/ 118696 w 531849"/>
                  <a:gd name="connsiteY43" fmla="*/ 521209 h 621792"/>
                  <a:gd name="connsiteX44" fmla="*/ 105000 w 531849"/>
                  <a:gd name="connsiteY44" fmla="*/ 507493 h 621792"/>
                  <a:gd name="connsiteX45" fmla="*/ 82174 w 531849"/>
                  <a:gd name="connsiteY45" fmla="*/ 466345 h 621792"/>
                  <a:gd name="connsiteX46" fmla="*/ 294457 w 531849"/>
                  <a:gd name="connsiteY46" fmla="*/ 555499 h 621792"/>
                  <a:gd name="connsiteX47" fmla="*/ 232827 w 531849"/>
                  <a:gd name="connsiteY47" fmla="*/ 564643 h 621792"/>
                  <a:gd name="connsiteX48" fmla="*/ 232827 w 531849"/>
                  <a:gd name="connsiteY48" fmla="*/ 564643 h 621792"/>
                  <a:gd name="connsiteX49" fmla="*/ 178044 w 531849"/>
                  <a:gd name="connsiteY49" fmla="*/ 555499 h 621792"/>
                  <a:gd name="connsiteX50" fmla="*/ 125544 w 531849"/>
                  <a:gd name="connsiteY50" fmla="*/ 594361 h 621792"/>
                  <a:gd name="connsiteX51" fmla="*/ 230544 w 531849"/>
                  <a:gd name="connsiteY51" fmla="*/ 621793 h 621792"/>
                  <a:gd name="connsiteX52" fmla="*/ 342392 w 531849"/>
                  <a:gd name="connsiteY52" fmla="*/ 594361 h 621792"/>
                  <a:gd name="connsiteX53" fmla="*/ 294457 w 531849"/>
                  <a:gd name="connsiteY53" fmla="*/ 555499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849" h="621792">
                    <a:moveTo>
                      <a:pt x="303588" y="0"/>
                    </a:moveTo>
                    <a:cubicBezTo>
                      <a:pt x="262501" y="0"/>
                      <a:pt x="225979" y="9144"/>
                      <a:pt x="191740" y="27432"/>
                    </a:cubicBezTo>
                    <a:cubicBezTo>
                      <a:pt x="207718" y="38862"/>
                      <a:pt x="223696" y="52578"/>
                      <a:pt x="235109" y="68580"/>
                    </a:cubicBezTo>
                    <a:cubicBezTo>
                      <a:pt x="255653" y="61722"/>
                      <a:pt x="276197" y="57150"/>
                      <a:pt x="299023" y="57150"/>
                    </a:cubicBezTo>
                    <a:lnTo>
                      <a:pt x="299023" y="57150"/>
                    </a:lnTo>
                    <a:cubicBezTo>
                      <a:pt x="317284" y="57150"/>
                      <a:pt x="335545" y="59436"/>
                      <a:pt x="351523" y="66294"/>
                    </a:cubicBezTo>
                    <a:cubicBezTo>
                      <a:pt x="367501" y="52578"/>
                      <a:pt x="385762" y="38862"/>
                      <a:pt x="406306" y="27432"/>
                    </a:cubicBezTo>
                    <a:cubicBezTo>
                      <a:pt x="376632" y="9144"/>
                      <a:pt x="342392" y="0"/>
                      <a:pt x="303588" y="0"/>
                    </a:cubicBezTo>
                    <a:moveTo>
                      <a:pt x="127827" y="70866"/>
                    </a:moveTo>
                    <a:cubicBezTo>
                      <a:pt x="116413" y="80010"/>
                      <a:pt x="107283" y="91440"/>
                      <a:pt x="95870" y="102870"/>
                    </a:cubicBezTo>
                    <a:cubicBezTo>
                      <a:pt x="105000" y="118872"/>
                      <a:pt x="114131" y="139446"/>
                      <a:pt x="120979" y="157734"/>
                    </a:cubicBezTo>
                    <a:cubicBezTo>
                      <a:pt x="123261" y="155448"/>
                      <a:pt x="125544" y="153162"/>
                      <a:pt x="125544" y="150876"/>
                    </a:cubicBezTo>
                    <a:cubicBezTo>
                      <a:pt x="139240" y="132588"/>
                      <a:pt x="155218" y="114300"/>
                      <a:pt x="173479" y="100584"/>
                    </a:cubicBezTo>
                    <a:cubicBezTo>
                      <a:pt x="162066" y="89154"/>
                      <a:pt x="146087" y="77724"/>
                      <a:pt x="127827" y="70866"/>
                    </a:cubicBezTo>
                    <a:moveTo>
                      <a:pt x="465654" y="75438"/>
                    </a:moveTo>
                    <a:cubicBezTo>
                      <a:pt x="447393" y="82296"/>
                      <a:pt x="431414" y="91440"/>
                      <a:pt x="415436" y="102870"/>
                    </a:cubicBezTo>
                    <a:cubicBezTo>
                      <a:pt x="420001" y="107442"/>
                      <a:pt x="424567" y="112014"/>
                      <a:pt x="426849" y="116586"/>
                    </a:cubicBezTo>
                    <a:cubicBezTo>
                      <a:pt x="456523" y="153162"/>
                      <a:pt x="474784" y="205740"/>
                      <a:pt x="474784" y="262890"/>
                    </a:cubicBezTo>
                    <a:lnTo>
                      <a:pt x="472501" y="262890"/>
                    </a:lnTo>
                    <a:lnTo>
                      <a:pt x="474784" y="262890"/>
                    </a:lnTo>
                    <a:cubicBezTo>
                      <a:pt x="474784" y="338328"/>
                      <a:pt x="449675" y="413766"/>
                      <a:pt x="406306" y="470916"/>
                    </a:cubicBezTo>
                    <a:cubicBezTo>
                      <a:pt x="392610" y="489205"/>
                      <a:pt x="376632" y="507493"/>
                      <a:pt x="358371" y="521209"/>
                    </a:cubicBezTo>
                    <a:cubicBezTo>
                      <a:pt x="372066" y="534925"/>
                      <a:pt x="388045" y="544069"/>
                      <a:pt x="408588" y="550927"/>
                    </a:cubicBezTo>
                    <a:cubicBezTo>
                      <a:pt x="422284" y="539497"/>
                      <a:pt x="433697" y="525781"/>
                      <a:pt x="445110" y="512065"/>
                    </a:cubicBezTo>
                    <a:cubicBezTo>
                      <a:pt x="499893" y="445771"/>
                      <a:pt x="531849" y="354330"/>
                      <a:pt x="531849" y="260604"/>
                    </a:cubicBezTo>
                    <a:cubicBezTo>
                      <a:pt x="529567" y="187452"/>
                      <a:pt x="504458" y="121158"/>
                      <a:pt x="465654" y="75438"/>
                    </a:cubicBezTo>
                    <a:cubicBezTo>
                      <a:pt x="465654" y="75438"/>
                      <a:pt x="465654" y="75438"/>
                      <a:pt x="465654" y="75438"/>
                    </a:cubicBezTo>
                    <a:moveTo>
                      <a:pt x="52500" y="166878"/>
                    </a:moveTo>
                    <a:cubicBezTo>
                      <a:pt x="20543" y="224028"/>
                      <a:pt x="2283" y="292608"/>
                      <a:pt x="2283" y="361188"/>
                    </a:cubicBezTo>
                    <a:lnTo>
                      <a:pt x="0" y="361188"/>
                    </a:lnTo>
                    <a:lnTo>
                      <a:pt x="2283" y="361188"/>
                    </a:lnTo>
                    <a:cubicBezTo>
                      <a:pt x="2283" y="390906"/>
                      <a:pt x="6848" y="420625"/>
                      <a:pt x="13696" y="448056"/>
                    </a:cubicBezTo>
                    <a:cubicBezTo>
                      <a:pt x="31957" y="418338"/>
                      <a:pt x="47935" y="384048"/>
                      <a:pt x="57065" y="349758"/>
                    </a:cubicBezTo>
                    <a:cubicBezTo>
                      <a:pt x="57065" y="322326"/>
                      <a:pt x="61631" y="297180"/>
                      <a:pt x="68478" y="269748"/>
                    </a:cubicBezTo>
                    <a:cubicBezTo>
                      <a:pt x="68478" y="267462"/>
                      <a:pt x="68478" y="262890"/>
                      <a:pt x="68478" y="260604"/>
                    </a:cubicBezTo>
                    <a:lnTo>
                      <a:pt x="70761" y="260604"/>
                    </a:lnTo>
                    <a:lnTo>
                      <a:pt x="68478" y="260604"/>
                    </a:lnTo>
                    <a:cubicBezTo>
                      <a:pt x="70761" y="226314"/>
                      <a:pt x="63913" y="194310"/>
                      <a:pt x="52500" y="166878"/>
                    </a:cubicBezTo>
                    <a:moveTo>
                      <a:pt x="82174" y="466345"/>
                    </a:moveTo>
                    <a:cubicBezTo>
                      <a:pt x="73044" y="482347"/>
                      <a:pt x="61631" y="498349"/>
                      <a:pt x="50218" y="512065"/>
                    </a:cubicBezTo>
                    <a:cubicBezTo>
                      <a:pt x="47935" y="514351"/>
                      <a:pt x="47935" y="514351"/>
                      <a:pt x="45652" y="516637"/>
                    </a:cubicBezTo>
                    <a:cubicBezTo>
                      <a:pt x="52500" y="525781"/>
                      <a:pt x="59348" y="537211"/>
                      <a:pt x="66196" y="546355"/>
                    </a:cubicBezTo>
                    <a:cubicBezTo>
                      <a:pt x="66196" y="546355"/>
                      <a:pt x="66196" y="546355"/>
                      <a:pt x="68478" y="548641"/>
                    </a:cubicBezTo>
                    <a:cubicBezTo>
                      <a:pt x="86739" y="541783"/>
                      <a:pt x="102718" y="532639"/>
                      <a:pt x="118696" y="521209"/>
                    </a:cubicBezTo>
                    <a:cubicBezTo>
                      <a:pt x="114131" y="516637"/>
                      <a:pt x="109566" y="512065"/>
                      <a:pt x="105000" y="507493"/>
                    </a:cubicBezTo>
                    <a:cubicBezTo>
                      <a:pt x="95870" y="493777"/>
                      <a:pt x="89022" y="480061"/>
                      <a:pt x="82174" y="466345"/>
                    </a:cubicBezTo>
                    <a:moveTo>
                      <a:pt x="294457" y="555499"/>
                    </a:moveTo>
                    <a:cubicBezTo>
                      <a:pt x="276197" y="562357"/>
                      <a:pt x="255653" y="564643"/>
                      <a:pt x="232827" y="564643"/>
                    </a:cubicBezTo>
                    <a:lnTo>
                      <a:pt x="232827" y="564643"/>
                    </a:lnTo>
                    <a:cubicBezTo>
                      <a:pt x="212283" y="564643"/>
                      <a:pt x="194022" y="562357"/>
                      <a:pt x="178044" y="555499"/>
                    </a:cubicBezTo>
                    <a:cubicBezTo>
                      <a:pt x="162066" y="571501"/>
                      <a:pt x="143805" y="582931"/>
                      <a:pt x="125544" y="594361"/>
                    </a:cubicBezTo>
                    <a:cubicBezTo>
                      <a:pt x="155218" y="612649"/>
                      <a:pt x="191740" y="621793"/>
                      <a:pt x="230544" y="621793"/>
                    </a:cubicBezTo>
                    <a:cubicBezTo>
                      <a:pt x="269349" y="621793"/>
                      <a:pt x="308153" y="612649"/>
                      <a:pt x="342392" y="594361"/>
                    </a:cubicBezTo>
                    <a:cubicBezTo>
                      <a:pt x="321849" y="582931"/>
                      <a:pt x="308153" y="569215"/>
                      <a:pt x="294457" y="555499"/>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29CBE54-F55A-9461-583B-31EA70CFFF38}"/>
                  </a:ext>
                </a:extLst>
              </p:cNvPr>
              <p:cNvSpPr/>
              <p:nvPr/>
            </p:nvSpPr>
            <p:spPr>
              <a:xfrm>
                <a:off x="2714810" y="2252468"/>
                <a:ext cx="100435" cy="406908"/>
              </a:xfrm>
              <a:custGeom>
                <a:avLst/>
                <a:gdLst>
                  <a:gd name="connsiteX0" fmla="*/ 75326 w 100435"/>
                  <a:gd name="connsiteY0" fmla="*/ 0 h 406908"/>
                  <a:gd name="connsiteX1" fmla="*/ 73044 w 100435"/>
                  <a:gd name="connsiteY1" fmla="*/ 4572 h 406908"/>
                  <a:gd name="connsiteX2" fmla="*/ 38804 w 100435"/>
                  <a:gd name="connsiteY2" fmla="*/ 54864 h 406908"/>
                  <a:gd name="connsiteX3" fmla="*/ 57065 w 100435"/>
                  <a:gd name="connsiteY3" fmla="*/ 146304 h 406908"/>
                  <a:gd name="connsiteX4" fmla="*/ 100435 w 100435"/>
                  <a:gd name="connsiteY4" fmla="*/ 57150 h 406908"/>
                  <a:gd name="connsiteX5" fmla="*/ 75326 w 100435"/>
                  <a:gd name="connsiteY5" fmla="*/ 0 h 406908"/>
                  <a:gd name="connsiteX6" fmla="*/ 41087 w 100435"/>
                  <a:gd name="connsiteY6" fmla="*/ 260604 h 406908"/>
                  <a:gd name="connsiteX7" fmla="*/ 0 w 100435"/>
                  <a:gd name="connsiteY7" fmla="*/ 347472 h 406908"/>
                  <a:gd name="connsiteX8" fmla="*/ 25109 w 100435"/>
                  <a:gd name="connsiteY8" fmla="*/ 406908 h 406908"/>
                  <a:gd name="connsiteX9" fmla="*/ 27391 w 100435"/>
                  <a:gd name="connsiteY9" fmla="*/ 404622 h 406908"/>
                  <a:gd name="connsiteX10" fmla="*/ 59348 w 100435"/>
                  <a:gd name="connsiteY10" fmla="*/ 356616 h 406908"/>
                  <a:gd name="connsiteX11" fmla="*/ 41087 w 100435"/>
                  <a:gd name="connsiteY11" fmla="*/ 260604 h 4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35" h="406908">
                    <a:moveTo>
                      <a:pt x="75326" y="0"/>
                    </a:moveTo>
                    <a:cubicBezTo>
                      <a:pt x="75326" y="2286"/>
                      <a:pt x="73044" y="2286"/>
                      <a:pt x="73044" y="4572"/>
                    </a:cubicBezTo>
                    <a:cubicBezTo>
                      <a:pt x="61631" y="20574"/>
                      <a:pt x="50217" y="36576"/>
                      <a:pt x="38804" y="54864"/>
                    </a:cubicBezTo>
                    <a:cubicBezTo>
                      <a:pt x="50217" y="82296"/>
                      <a:pt x="57065" y="112014"/>
                      <a:pt x="57065" y="146304"/>
                    </a:cubicBezTo>
                    <a:cubicBezTo>
                      <a:pt x="66196" y="114300"/>
                      <a:pt x="82174" y="84582"/>
                      <a:pt x="100435" y="57150"/>
                    </a:cubicBezTo>
                    <a:cubicBezTo>
                      <a:pt x="93587" y="36576"/>
                      <a:pt x="84457" y="18288"/>
                      <a:pt x="75326" y="0"/>
                    </a:cubicBezTo>
                    <a:moveTo>
                      <a:pt x="41087" y="260604"/>
                    </a:moveTo>
                    <a:cubicBezTo>
                      <a:pt x="31957" y="292608"/>
                      <a:pt x="15978" y="322326"/>
                      <a:pt x="0" y="347472"/>
                    </a:cubicBezTo>
                    <a:cubicBezTo>
                      <a:pt x="6848" y="368046"/>
                      <a:pt x="15978" y="388620"/>
                      <a:pt x="25109" y="406908"/>
                    </a:cubicBezTo>
                    <a:cubicBezTo>
                      <a:pt x="25109" y="406908"/>
                      <a:pt x="27391" y="404622"/>
                      <a:pt x="27391" y="404622"/>
                    </a:cubicBezTo>
                    <a:cubicBezTo>
                      <a:pt x="38804" y="388620"/>
                      <a:pt x="50217" y="372618"/>
                      <a:pt x="59348" y="356616"/>
                    </a:cubicBezTo>
                    <a:cubicBezTo>
                      <a:pt x="47935" y="326898"/>
                      <a:pt x="41087" y="294894"/>
                      <a:pt x="41087" y="26060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652FF52C-298E-2883-2B48-CB53E1EF94EC}"/>
                  </a:ext>
                </a:extLst>
              </p:cNvPr>
              <p:cNvSpPr/>
              <p:nvPr/>
            </p:nvSpPr>
            <p:spPr>
              <a:xfrm>
                <a:off x="2712528" y="2247896"/>
                <a:ext cx="105000" cy="413766"/>
              </a:xfrm>
              <a:custGeom>
                <a:avLst/>
                <a:gdLst>
                  <a:gd name="connsiteX0" fmla="*/ 79892 w 105000"/>
                  <a:gd name="connsiteY0" fmla="*/ 0 h 413766"/>
                  <a:gd name="connsiteX1" fmla="*/ 75326 w 105000"/>
                  <a:gd name="connsiteY1" fmla="*/ 4572 h 413766"/>
                  <a:gd name="connsiteX2" fmla="*/ 100435 w 105000"/>
                  <a:gd name="connsiteY2" fmla="*/ 61722 h 413766"/>
                  <a:gd name="connsiteX3" fmla="*/ 105000 w 105000"/>
                  <a:gd name="connsiteY3" fmla="*/ 57150 h 413766"/>
                  <a:gd name="connsiteX4" fmla="*/ 79892 w 105000"/>
                  <a:gd name="connsiteY4" fmla="*/ 0 h 413766"/>
                  <a:gd name="connsiteX5" fmla="*/ 41087 w 105000"/>
                  <a:gd name="connsiteY5" fmla="*/ 59436 h 413766"/>
                  <a:gd name="connsiteX6" fmla="*/ 38804 w 105000"/>
                  <a:gd name="connsiteY6" fmla="*/ 64008 h 413766"/>
                  <a:gd name="connsiteX7" fmla="*/ 57065 w 105000"/>
                  <a:gd name="connsiteY7" fmla="*/ 157734 h 413766"/>
                  <a:gd name="connsiteX8" fmla="*/ 59348 w 105000"/>
                  <a:gd name="connsiteY8" fmla="*/ 157734 h 413766"/>
                  <a:gd name="connsiteX9" fmla="*/ 61631 w 105000"/>
                  <a:gd name="connsiteY9" fmla="*/ 148590 h 413766"/>
                  <a:gd name="connsiteX10" fmla="*/ 41087 w 105000"/>
                  <a:gd name="connsiteY10" fmla="*/ 59436 h 413766"/>
                  <a:gd name="connsiteX11" fmla="*/ 57065 w 105000"/>
                  <a:gd name="connsiteY11" fmla="*/ 157734 h 413766"/>
                  <a:gd name="connsiteX12" fmla="*/ 54783 w 105000"/>
                  <a:gd name="connsiteY12" fmla="*/ 157734 h 413766"/>
                  <a:gd name="connsiteX13" fmla="*/ 54783 w 105000"/>
                  <a:gd name="connsiteY13" fmla="*/ 166878 h 413766"/>
                  <a:gd name="connsiteX14" fmla="*/ 57065 w 105000"/>
                  <a:gd name="connsiteY14" fmla="*/ 157734 h 413766"/>
                  <a:gd name="connsiteX15" fmla="*/ 43370 w 105000"/>
                  <a:gd name="connsiteY15" fmla="*/ 246888 h 413766"/>
                  <a:gd name="connsiteX16" fmla="*/ 0 w 105000"/>
                  <a:gd name="connsiteY16" fmla="*/ 345186 h 413766"/>
                  <a:gd name="connsiteX17" fmla="*/ 2283 w 105000"/>
                  <a:gd name="connsiteY17" fmla="*/ 352044 h 413766"/>
                  <a:gd name="connsiteX18" fmla="*/ 43370 w 105000"/>
                  <a:gd name="connsiteY18" fmla="*/ 265176 h 413766"/>
                  <a:gd name="connsiteX19" fmla="*/ 43370 w 105000"/>
                  <a:gd name="connsiteY19" fmla="*/ 256032 h 413766"/>
                  <a:gd name="connsiteX20" fmla="*/ 43370 w 105000"/>
                  <a:gd name="connsiteY20" fmla="*/ 246888 h 413766"/>
                  <a:gd name="connsiteX21" fmla="*/ 61631 w 105000"/>
                  <a:gd name="connsiteY21" fmla="*/ 358902 h 413766"/>
                  <a:gd name="connsiteX22" fmla="*/ 29674 w 105000"/>
                  <a:gd name="connsiteY22" fmla="*/ 406908 h 413766"/>
                  <a:gd name="connsiteX23" fmla="*/ 27391 w 105000"/>
                  <a:gd name="connsiteY23" fmla="*/ 409194 h 413766"/>
                  <a:gd name="connsiteX24" fmla="*/ 29674 w 105000"/>
                  <a:gd name="connsiteY24" fmla="*/ 413766 h 413766"/>
                  <a:gd name="connsiteX25" fmla="*/ 34239 w 105000"/>
                  <a:gd name="connsiteY25" fmla="*/ 409194 h 413766"/>
                  <a:gd name="connsiteX26" fmla="*/ 66196 w 105000"/>
                  <a:gd name="connsiteY26" fmla="*/ 363474 h 413766"/>
                  <a:gd name="connsiteX27" fmla="*/ 61631 w 105000"/>
                  <a:gd name="connsiteY27" fmla="*/ 358902 h 4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000" h="413766">
                    <a:moveTo>
                      <a:pt x="79892" y="0"/>
                    </a:moveTo>
                    <a:cubicBezTo>
                      <a:pt x="77609" y="2286"/>
                      <a:pt x="77609" y="2286"/>
                      <a:pt x="75326" y="4572"/>
                    </a:cubicBezTo>
                    <a:cubicBezTo>
                      <a:pt x="84457" y="22860"/>
                      <a:pt x="93587" y="41148"/>
                      <a:pt x="100435" y="61722"/>
                    </a:cubicBezTo>
                    <a:cubicBezTo>
                      <a:pt x="102718" y="59436"/>
                      <a:pt x="102718" y="57150"/>
                      <a:pt x="105000" y="57150"/>
                    </a:cubicBezTo>
                    <a:cubicBezTo>
                      <a:pt x="100435" y="36576"/>
                      <a:pt x="91305" y="18288"/>
                      <a:pt x="79892" y="0"/>
                    </a:cubicBezTo>
                    <a:moveTo>
                      <a:pt x="41087" y="59436"/>
                    </a:moveTo>
                    <a:cubicBezTo>
                      <a:pt x="41087" y="61722"/>
                      <a:pt x="38804" y="64008"/>
                      <a:pt x="38804" y="64008"/>
                    </a:cubicBezTo>
                    <a:cubicBezTo>
                      <a:pt x="50217" y="91440"/>
                      <a:pt x="57065" y="123444"/>
                      <a:pt x="57065" y="157734"/>
                    </a:cubicBezTo>
                    <a:lnTo>
                      <a:pt x="59348" y="157734"/>
                    </a:lnTo>
                    <a:cubicBezTo>
                      <a:pt x="59348" y="155448"/>
                      <a:pt x="61631" y="153162"/>
                      <a:pt x="61631" y="148590"/>
                    </a:cubicBezTo>
                    <a:cubicBezTo>
                      <a:pt x="59348" y="116586"/>
                      <a:pt x="52500" y="84582"/>
                      <a:pt x="41087" y="59436"/>
                    </a:cubicBezTo>
                    <a:moveTo>
                      <a:pt x="57065" y="157734"/>
                    </a:moveTo>
                    <a:lnTo>
                      <a:pt x="54783" y="157734"/>
                    </a:lnTo>
                    <a:cubicBezTo>
                      <a:pt x="54783" y="160020"/>
                      <a:pt x="54783" y="164592"/>
                      <a:pt x="54783" y="166878"/>
                    </a:cubicBezTo>
                    <a:cubicBezTo>
                      <a:pt x="54783" y="164592"/>
                      <a:pt x="57065" y="160020"/>
                      <a:pt x="57065" y="157734"/>
                    </a:cubicBezTo>
                    <a:moveTo>
                      <a:pt x="43370" y="246888"/>
                    </a:moveTo>
                    <a:cubicBezTo>
                      <a:pt x="34239" y="283464"/>
                      <a:pt x="18261" y="315468"/>
                      <a:pt x="0" y="345186"/>
                    </a:cubicBezTo>
                    <a:cubicBezTo>
                      <a:pt x="0" y="347472"/>
                      <a:pt x="2283" y="349758"/>
                      <a:pt x="2283" y="352044"/>
                    </a:cubicBezTo>
                    <a:cubicBezTo>
                      <a:pt x="20543" y="326898"/>
                      <a:pt x="34239" y="297180"/>
                      <a:pt x="43370" y="265176"/>
                    </a:cubicBezTo>
                    <a:cubicBezTo>
                      <a:pt x="43370" y="262890"/>
                      <a:pt x="43370" y="260604"/>
                      <a:pt x="43370" y="256032"/>
                    </a:cubicBezTo>
                    <a:cubicBezTo>
                      <a:pt x="43370" y="253746"/>
                      <a:pt x="43370" y="249174"/>
                      <a:pt x="43370" y="246888"/>
                    </a:cubicBezTo>
                    <a:moveTo>
                      <a:pt x="61631" y="358902"/>
                    </a:moveTo>
                    <a:cubicBezTo>
                      <a:pt x="52500" y="377190"/>
                      <a:pt x="41087" y="393192"/>
                      <a:pt x="29674" y="406908"/>
                    </a:cubicBezTo>
                    <a:cubicBezTo>
                      <a:pt x="29674" y="406908"/>
                      <a:pt x="27391" y="409194"/>
                      <a:pt x="27391" y="409194"/>
                    </a:cubicBezTo>
                    <a:cubicBezTo>
                      <a:pt x="27391" y="411480"/>
                      <a:pt x="29674" y="411480"/>
                      <a:pt x="29674" y="413766"/>
                    </a:cubicBezTo>
                    <a:cubicBezTo>
                      <a:pt x="31957" y="411480"/>
                      <a:pt x="31957" y="411480"/>
                      <a:pt x="34239" y="409194"/>
                    </a:cubicBezTo>
                    <a:cubicBezTo>
                      <a:pt x="45652" y="395478"/>
                      <a:pt x="57065" y="379476"/>
                      <a:pt x="66196" y="363474"/>
                    </a:cubicBezTo>
                    <a:cubicBezTo>
                      <a:pt x="63913" y="361188"/>
                      <a:pt x="63913" y="361188"/>
                      <a:pt x="61631" y="358902"/>
                    </a:cubicBezTo>
                  </a:path>
                </a:pathLst>
              </a:custGeom>
              <a:solidFill>
                <a:srgbClr val="F3F5F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248EF55-9CC4-A3E7-A553-F7E8B0FC3DAF}"/>
                  </a:ext>
                </a:extLst>
              </p:cNvPr>
              <p:cNvSpPr/>
              <p:nvPr/>
            </p:nvSpPr>
            <p:spPr>
              <a:xfrm>
                <a:off x="2769593" y="2174744"/>
                <a:ext cx="159783" cy="560070"/>
              </a:xfrm>
              <a:custGeom>
                <a:avLst/>
                <a:gdLst>
                  <a:gd name="connsiteX0" fmla="*/ 114131 w 159783"/>
                  <a:gd name="connsiteY0" fmla="*/ 0 h 560070"/>
                  <a:gd name="connsiteX1" fmla="*/ 61631 w 159783"/>
                  <a:gd name="connsiteY1" fmla="*/ 36576 h 560070"/>
                  <a:gd name="connsiteX2" fmla="*/ 109565 w 159783"/>
                  <a:gd name="connsiteY2" fmla="*/ 68580 h 560070"/>
                  <a:gd name="connsiteX3" fmla="*/ 159783 w 159783"/>
                  <a:gd name="connsiteY3" fmla="*/ 41148 h 560070"/>
                  <a:gd name="connsiteX4" fmla="*/ 114131 w 159783"/>
                  <a:gd name="connsiteY4" fmla="*/ 0 h 560070"/>
                  <a:gd name="connsiteX5" fmla="*/ 50217 w 159783"/>
                  <a:gd name="connsiteY5" fmla="*/ 493777 h 560070"/>
                  <a:gd name="connsiteX6" fmla="*/ 0 w 159783"/>
                  <a:gd name="connsiteY6" fmla="*/ 521209 h 560070"/>
                  <a:gd name="connsiteX7" fmla="*/ 47935 w 159783"/>
                  <a:gd name="connsiteY7" fmla="*/ 560071 h 560070"/>
                  <a:gd name="connsiteX8" fmla="*/ 100435 w 159783"/>
                  <a:gd name="connsiteY8" fmla="*/ 523495 h 560070"/>
                  <a:gd name="connsiteX9" fmla="*/ 50217 w 159783"/>
                  <a:gd name="connsiteY9" fmla="*/ 493777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3" h="560070">
                    <a:moveTo>
                      <a:pt x="114131" y="0"/>
                    </a:moveTo>
                    <a:cubicBezTo>
                      <a:pt x="95870" y="9144"/>
                      <a:pt x="77609" y="22860"/>
                      <a:pt x="61631" y="36576"/>
                    </a:cubicBezTo>
                    <a:cubicBezTo>
                      <a:pt x="79892" y="43434"/>
                      <a:pt x="95870" y="54864"/>
                      <a:pt x="109565" y="68580"/>
                    </a:cubicBezTo>
                    <a:cubicBezTo>
                      <a:pt x="125544" y="57150"/>
                      <a:pt x="141522" y="48006"/>
                      <a:pt x="159783" y="41148"/>
                    </a:cubicBezTo>
                    <a:cubicBezTo>
                      <a:pt x="143805" y="25146"/>
                      <a:pt x="130109" y="11430"/>
                      <a:pt x="114131" y="0"/>
                    </a:cubicBezTo>
                    <a:moveTo>
                      <a:pt x="50217" y="493777"/>
                    </a:moveTo>
                    <a:cubicBezTo>
                      <a:pt x="34239" y="505207"/>
                      <a:pt x="18261" y="516637"/>
                      <a:pt x="0" y="521209"/>
                    </a:cubicBezTo>
                    <a:cubicBezTo>
                      <a:pt x="13696" y="537211"/>
                      <a:pt x="29674" y="550927"/>
                      <a:pt x="47935" y="560071"/>
                    </a:cubicBezTo>
                    <a:cubicBezTo>
                      <a:pt x="66196" y="550927"/>
                      <a:pt x="84457" y="537211"/>
                      <a:pt x="100435" y="523495"/>
                    </a:cubicBezTo>
                    <a:cubicBezTo>
                      <a:pt x="79892" y="516637"/>
                      <a:pt x="63913" y="507493"/>
                      <a:pt x="50217" y="493777"/>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1918EE84-0A6D-D133-2449-88FD7DA8662A}"/>
                  </a:ext>
                </a:extLst>
              </p:cNvPr>
              <p:cNvSpPr/>
              <p:nvPr/>
            </p:nvSpPr>
            <p:spPr>
              <a:xfrm>
                <a:off x="2765028" y="2172458"/>
                <a:ext cx="166631" cy="566928"/>
              </a:xfrm>
              <a:custGeom>
                <a:avLst/>
                <a:gdLst>
                  <a:gd name="connsiteX0" fmla="*/ 123261 w 166631"/>
                  <a:gd name="connsiteY0" fmla="*/ 0 h 566928"/>
                  <a:gd name="connsiteX1" fmla="*/ 118696 w 166631"/>
                  <a:gd name="connsiteY1" fmla="*/ 2286 h 566928"/>
                  <a:gd name="connsiteX2" fmla="*/ 162066 w 166631"/>
                  <a:gd name="connsiteY2" fmla="*/ 41148 h 566928"/>
                  <a:gd name="connsiteX3" fmla="*/ 166631 w 166631"/>
                  <a:gd name="connsiteY3" fmla="*/ 38862 h 566928"/>
                  <a:gd name="connsiteX4" fmla="*/ 123261 w 166631"/>
                  <a:gd name="connsiteY4" fmla="*/ 0 h 566928"/>
                  <a:gd name="connsiteX5" fmla="*/ 63913 w 166631"/>
                  <a:gd name="connsiteY5" fmla="*/ 38862 h 566928"/>
                  <a:gd name="connsiteX6" fmla="*/ 59348 w 166631"/>
                  <a:gd name="connsiteY6" fmla="*/ 43434 h 566928"/>
                  <a:gd name="connsiteX7" fmla="*/ 107283 w 166631"/>
                  <a:gd name="connsiteY7" fmla="*/ 73152 h 566928"/>
                  <a:gd name="connsiteX8" fmla="*/ 111848 w 166631"/>
                  <a:gd name="connsiteY8" fmla="*/ 70866 h 566928"/>
                  <a:gd name="connsiteX9" fmla="*/ 63913 w 166631"/>
                  <a:gd name="connsiteY9" fmla="*/ 38862 h 566928"/>
                  <a:gd name="connsiteX10" fmla="*/ 50218 w 166631"/>
                  <a:gd name="connsiteY10" fmla="*/ 491491 h 566928"/>
                  <a:gd name="connsiteX11" fmla="*/ 0 w 166631"/>
                  <a:gd name="connsiteY11" fmla="*/ 518923 h 566928"/>
                  <a:gd name="connsiteX12" fmla="*/ 4565 w 166631"/>
                  <a:gd name="connsiteY12" fmla="*/ 523495 h 566928"/>
                  <a:gd name="connsiteX13" fmla="*/ 54783 w 166631"/>
                  <a:gd name="connsiteY13" fmla="*/ 496063 h 566928"/>
                  <a:gd name="connsiteX14" fmla="*/ 50218 w 166631"/>
                  <a:gd name="connsiteY14" fmla="*/ 491491 h 566928"/>
                  <a:gd name="connsiteX15" fmla="*/ 102718 w 166631"/>
                  <a:gd name="connsiteY15" fmla="*/ 525781 h 566928"/>
                  <a:gd name="connsiteX16" fmla="*/ 50218 w 166631"/>
                  <a:gd name="connsiteY16" fmla="*/ 564643 h 566928"/>
                  <a:gd name="connsiteX17" fmla="*/ 54783 w 166631"/>
                  <a:gd name="connsiteY17" fmla="*/ 566929 h 566928"/>
                  <a:gd name="connsiteX18" fmla="*/ 107283 w 166631"/>
                  <a:gd name="connsiteY18" fmla="*/ 528067 h 566928"/>
                  <a:gd name="connsiteX19" fmla="*/ 102718 w 166631"/>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31" h="566928">
                    <a:moveTo>
                      <a:pt x="123261" y="0"/>
                    </a:moveTo>
                    <a:cubicBezTo>
                      <a:pt x="120979" y="0"/>
                      <a:pt x="118696" y="2286"/>
                      <a:pt x="118696" y="2286"/>
                    </a:cubicBezTo>
                    <a:cubicBezTo>
                      <a:pt x="134674" y="13716"/>
                      <a:pt x="150653" y="27432"/>
                      <a:pt x="162066" y="41148"/>
                    </a:cubicBezTo>
                    <a:cubicBezTo>
                      <a:pt x="164348" y="41148"/>
                      <a:pt x="164348" y="38862"/>
                      <a:pt x="166631" y="38862"/>
                    </a:cubicBezTo>
                    <a:cubicBezTo>
                      <a:pt x="155218" y="25146"/>
                      <a:pt x="139240" y="11430"/>
                      <a:pt x="123261" y="0"/>
                    </a:cubicBezTo>
                    <a:moveTo>
                      <a:pt x="63913" y="38862"/>
                    </a:moveTo>
                    <a:cubicBezTo>
                      <a:pt x="61631" y="41148"/>
                      <a:pt x="61631" y="41148"/>
                      <a:pt x="59348" y="43434"/>
                    </a:cubicBezTo>
                    <a:cubicBezTo>
                      <a:pt x="77609" y="50292"/>
                      <a:pt x="93587" y="61722"/>
                      <a:pt x="107283" y="73152"/>
                    </a:cubicBezTo>
                    <a:cubicBezTo>
                      <a:pt x="109566" y="73152"/>
                      <a:pt x="109566" y="70866"/>
                      <a:pt x="111848" y="70866"/>
                    </a:cubicBezTo>
                    <a:cubicBezTo>
                      <a:pt x="98153" y="57150"/>
                      <a:pt x="82174" y="48006"/>
                      <a:pt x="63913" y="38862"/>
                    </a:cubicBezTo>
                    <a:moveTo>
                      <a:pt x="50218" y="491491"/>
                    </a:moveTo>
                    <a:cubicBezTo>
                      <a:pt x="34239" y="502921"/>
                      <a:pt x="18261" y="512065"/>
                      <a:pt x="0" y="518923"/>
                    </a:cubicBezTo>
                    <a:cubicBezTo>
                      <a:pt x="2283" y="521209"/>
                      <a:pt x="2283" y="521209"/>
                      <a:pt x="4565" y="523495"/>
                    </a:cubicBezTo>
                    <a:cubicBezTo>
                      <a:pt x="22826" y="516637"/>
                      <a:pt x="38805" y="507493"/>
                      <a:pt x="54783" y="496063"/>
                    </a:cubicBezTo>
                    <a:cubicBezTo>
                      <a:pt x="52500" y="493777"/>
                      <a:pt x="52500" y="493777"/>
                      <a:pt x="50218" y="491491"/>
                    </a:cubicBezTo>
                    <a:moveTo>
                      <a:pt x="102718" y="525781"/>
                    </a:moveTo>
                    <a:cubicBezTo>
                      <a:pt x="86739" y="539497"/>
                      <a:pt x="68478" y="553213"/>
                      <a:pt x="50218" y="564643"/>
                    </a:cubicBezTo>
                    <a:cubicBezTo>
                      <a:pt x="52500" y="564643"/>
                      <a:pt x="52500" y="566929"/>
                      <a:pt x="54783" y="566929"/>
                    </a:cubicBezTo>
                    <a:cubicBezTo>
                      <a:pt x="73044" y="555499"/>
                      <a:pt x="91305" y="544069"/>
                      <a:pt x="107283" y="528067"/>
                    </a:cubicBezTo>
                    <a:cubicBezTo>
                      <a:pt x="107283" y="528067"/>
                      <a:pt x="105000" y="528067"/>
                      <a:pt x="102718" y="525781"/>
                    </a:cubicBezTo>
                  </a:path>
                </a:pathLst>
              </a:custGeom>
              <a:solidFill>
                <a:srgbClr val="EDEEF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B2F8747-86CC-6929-0770-B79BD4C39D8D}"/>
                  </a:ext>
                </a:extLst>
              </p:cNvPr>
              <p:cNvSpPr/>
              <p:nvPr/>
            </p:nvSpPr>
            <p:spPr>
              <a:xfrm>
                <a:off x="2694267" y="2138168"/>
                <a:ext cx="538697" cy="635508"/>
              </a:xfrm>
              <a:custGeom>
                <a:avLst/>
                <a:gdLst>
                  <a:gd name="connsiteX0" fmla="*/ 305871 w 538697"/>
                  <a:gd name="connsiteY0" fmla="*/ 0 h 635508"/>
                  <a:gd name="connsiteX1" fmla="*/ 305871 w 538697"/>
                  <a:gd name="connsiteY1" fmla="*/ 0 h 635508"/>
                  <a:gd name="connsiteX2" fmla="*/ 187175 w 538697"/>
                  <a:gd name="connsiteY2" fmla="*/ 29718 h 635508"/>
                  <a:gd name="connsiteX3" fmla="*/ 194022 w 538697"/>
                  <a:gd name="connsiteY3" fmla="*/ 34290 h 635508"/>
                  <a:gd name="connsiteX4" fmla="*/ 305871 w 538697"/>
                  <a:gd name="connsiteY4" fmla="*/ 6858 h 635508"/>
                  <a:gd name="connsiteX5" fmla="*/ 408588 w 538697"/>
                  <a:gd name="connsiteY5" fmla="*/ 32004 h 635508"/>
                  <a:gd name="connsiteX6" fmla="*/ 415436 w 538697"/>
                  <a:gd name="connsiteY6" fmla="*/ 27432 h 635508"/>
                  <a:gd name="connsiteX7" fmla="*/ 305871 w 538697"/>
                  <a:gd name="connsiteY7" fmla="*/ 0 h 635508"/>
                  <a:gd name="connsiteX8" fmla="*/ 123261 w 538697"/>
                  <a:gd name="connsiteY8" fmla="*/ 75438 h 635508"/>
                  <a:gd name="connsiteX9" fmla="*/ 95870 w 538697"/>
                  <a:gd name="connsiteY9" fmla="*/ 105156 h 635508"/>
                  <a:gd name="connsiteX10" fmla="*/ 100435 w 538697"/>
                  <a:gd name="connsiteY10" fmla="*/ 112014 h 635508"/>
                  <a:gd name="connsiteX11" fmla="*/ 132392 w 538697"/>
                  <a:gd name="connsiteY11" fmla="*/ 80010 h 635508"/>
                  <a:gd name="connsiteX12" fmla="*/ 123261 w 538697"/>
                  <a:gd name="connsiteY12" fmla="*/ 75438 h 635508"/>
                  <a:gd name="connsiteX13" fmla="*/ 474784 w 538697"/>
                  <a:gd name="connsiteY13" fmla="*/ 80010 h 635508"/>
                  <a:gd name="connsiteX14" fmla="*/ 467936 w 538697"/>
                  <a:gd name="connsiteY14" fmla="*/ 82296 h 635508"/>
                  <a:gd name="connsiteX15" fmla="*/ 467936 w 538697"/>
                  <a:gd name="connsiteY15" fmla="*/ 82296 h 635508"/>
                  <a:gd name="connsiteX16" fmla="*/ 531850 w 538697"/>
                  <a:gd name="connsiteY16" fmla="*/ 267462 h 635508"/>
                  <a:gd name="connsiteX17" fmla="*/ 445110 w 538697"/>
                  <a:gd name="connsiteY17" fmla="*/ 518923 h 635508"/>
                  <a:gd name="connsiteX18" fmla="*/ 408588 w 538697"/>
                  <a:gd name="connsiteY18" fmla="*/ 557785 h 635508"/>
                  <a:gd name="connsiteX19" fmla="*/ 415436 w 538697"/>
                  <a:gd name="connsiteY19" fmla="*/ 560071 h 635508"/>
                  <a:gd name="connsiteX20" fmla="*/ 449675 w 538697"/>
                  <a:gd name="connsiteY20" fmla="*/ 523495 h 635508"/>
                  <a:gd name="connsiteX21" fmla="*/ 538697 w 538697"/>
                  <a:gd name="connsiteY21" fmla="*/ 267462 h 635508"/>
                  <a:gd name="connsiteX22" fmla="*/ 474784 w 538697"/>
                  <a:gd name="connsiteY22" fmla="*/ 80010 h 635508"/>
                  <a:gd name="connsiteX23" fmla="*/ 52500 w 538697"/>
                  <a:gd name="connsiteY23" fmla="*/ 166878 h 635508"/>
                  <a:gd name="connsiteX24" fmla="*/ 0 w 538697"/>
                  <a:gd name="connsiteY24" fmla="*/ 370332 h 635508"/>
                  <a:gd name="connsiteX25" fmla="*/ 2283 w 538697"/>
                  <a:gd name="connsiteY25" fmla="*/ 370332 h 635508"/>
                  <a:gd name="connsiteX26" fmla="*/ 4565 w 538697"/>
                  <a:gd name="connsiteY26" fmla="*/ 370332 h 635508"/>
                  <a:gd name="connsiteX27" fmla="*/ 54783 w 538697"/>
                  <a:gd name="connsiteY27" fmla="*/ 176022 h 635508"/>
                  <a:gd name="connsiteX28" fmla="*/ 52500 w 538697"/>
                  <a:gd name="connsiteY28" fmla="*/ 166878 h 635508"/>
                  <a:gd name="connsiteX29" fmla="*/ 127826 w 538697"/>
                  <a:gd name="connsiteY29" fmla="*/ 601219 h 635508"/>
                  <a:gd name="connsiteX30" fmla="*/ 120979 w 538697"/>
                  <a:gd name="connsiteY30" fmla="*/ 605791 h 635508"/>
                  <a:gd name="connsiteX31" fmla="*/ 232827 w 538697"/>
                  <a:gd name="connsiteY31" fmla="*/ 635509 h 635508"/>
                  <a:gd name="connsiteX32" fmla="*/ 232827 w 538697"/>
                  <a:gd name="connsiteY32" fmla="*/ 635509 h 635508"/>
                  <a:gd name="connsiteX33" fmla="*/ 351523 w 538697"/>
                  <a:gd name="connsiteY33" fmla="*/ 605791 h 635508"/>
                  <a:gd name="connsiteX34" fmla="*/ 344675 w 538697"/>
                  <a:gd name="connsiteY34" fmla="*/ 601219 h 635508"/>
                  <a:gd name="connsiteX35" fmla="*/ 232827 w 538697"/>
                  <a:gd name="connsiteY35" fmla="*/ 628651 h 635508"/>
                  <a:gd name="connsiteX36" fmla="*/ 127826 w 538697"/>
                  <a:gd name="connsiteY36" fmla="*/ 601219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697" h="635508">
                    <a:moveTo>
                      <a:pt x="305871" y="0"/>
                    </a:moveTo>
                    <a:lnTo>
                      <a:pt x="305871" y="0"/>
                    </a:lnTo>
                    <a:cubicBezTo>
                      <a:pt x="262501" y="0"/>
                      <a:pt x="223696" y="11430"/>
                      <a:pt x="187175" y="29718"/>
                    </a:cubicBezTo>
                    <a:cubicBezTo>
                      <a:pt x="189457" y="32004"/>
                      <a:pt x="191740" y="32004"/>
                      <a:pt x="194022" y="34290"/>
                    </a:cubicBezTo>
                    <a:cubicBezTo>
                      <a:pt x="228262" y="16002"/>
                      <a:pt x="267066" y="6858"/>
                      <a:pt x="305871" y="6858"/>
                    </a:cubicBezTo>
                    <a:cubicBezTo>
                      <a:pt x="344675" y="6858"/>
                      <a:pt x="378914" y="16002"/>
                      <a:pt x="408588" y="32004"/>
                    </a:cubicBezTo>
                    <a:cubicBezTo>
                      <a:pt x="410871" y="29718"/>
                      <a:pt x="413153" y="29718"/>
                      <a:pt x="415436" y="27432"/>
                    </a:cubicBezTo>
                    <a:cubicBezTo>
                      <a:pt x="383480" y="11430"/>
                      <a:pt x="346958" y="0"/>
                      <a:pt x="305871" y="0"/>
                    </a:cubicBezTo>
                    <a:moveTo>
                      <a:pt x="123261" y="75438"/>
                    </a:moveTo>
                    <a:cubicBezTo>
                      <a:pt x="114131" y="84582"/>
                      <a:pt x="105000" y="93726"/>
                      <a:pt x="95870" y="105156"/>
                    </a:cubicBezTo>
                    <a:cubicBezTo>
                      <a:pt x="98153" y="107442"/>
                      <a:pt x="98153" y="109728"/>
                      <a:pt x="100435" y="112014"/>
                    </a:cubicBezTo>
                    <a:cubicBezTo>
                      <a:pt x="109566" y="100584"/>
                      <a:pt x="120979" y="89154"/>
                      <a:pt x="132392" y="80010"/>
                    </a:cubicBezTo>
                    <a:cubicBezTo>
                      <a:pt x="127826" y="77724"/>
                      <a:pt x="125544" y="75438"/>
                      <a:pt x="123261" y="75438"/>
                    </a:cubicBezTo>
                    <a:moveTo>
                      <a:pt x="474784" y="80010"/>
                    </a:moveTo>
                    <a:cubicBezTo>
                      <a:pt x="472502" y="80010"/>
                      <a:pt x="470219" y="82296"/>
                      <a:pt x="467936" y="82296"/>
                    </a:cubicBezTo>
                    <a:cubicBezTo>
                      <a:pt x="467936" y="82296"/>
                      <a:pt x="467936" y="82296"/>
                      <a:pt x="467936" y="82296"/>
                    </a:cubicBezTo>
                    <a:cubicBezTo>
                      <a:pt x="506741" y="128016"/>
                      <a:pt x="531850" y="194310"/>
                      <a:pt x="531850" y="267462"/>
                    </a:cubicBezTo>
                    <a:cubicBezTo>
                      <a:pt x="531850" y="361188"/>
                      <a:pt x="499893" y="450343"/>
                      <a:pt x="445110" y="518923"/>
                    </a:cubicBezTo>
                    <a:cubicBezTo>
                      <a:pt x="433697" y="532639"/>
                      <a:pt x="422284" y="546355"/>
                      <a:pt x="408588" y="557785"/>
                    </a:cubicBezTo>
                    <a:cubicBezTo>
                      <a:pt x="410871" y="557785"/>
                      <a:pt x="413153" y="560071"/>
                      <a:pt x="415436" y="560071"/>
                    </a:cubicBezTo>
                    <a:cubicBezTo>
                      <a:pt x="426849" y="548641"/>
                      <a:pt x="438262" y="537211"/>
                      <a:pt x="449675" y="523495"/>
                    </a:cubicBezTo>
                    <a:cubicBezTo>
                      <a:pt x="504458" y="454914"/>
                      <a:pt x="538697" y="363474"/>
                      <a:pt x="538697" y="267462"/>
                    </a:cubicBezTo>
                    <a:cubicBezTo>
                      <a:pt x="538697" y="192024"/>
                      <a:pt x="513589" y="128016"/>
                      <a:pt x="474784" y="80010"/>
                    </a:cubicBezTo>
                    <a:moveTo>
                      <a:pt x="52500" y="166878"/>
                    </a:moveTo>
                    <a:cubicBezTo>
                      <a:pt x="18261" y="226314"/>
                      <a:pt x="0" y="297180"/>
                      <a:pt x="0" y="370332"/>
                    </a:cubicBezTo>
                    <a:lnTo>
                      <a:pt x="2283" y="370332"/>
                    </a:lnTo>
                    <a:lnTo>
                      <a:pt x="4565" y="370332"/>
                    </a:lnTo>
                    <a:cubicBezTo>
                      <a:pt x="4565" y="301752"/>
                      <a:pt x="22826" y="233172"/>
                      <a:pt x="54783" y="176022"/>
                    </a:cubicBezTo>
                    <a:cubicBezTo>
                      <a:pt x="54783" y="171450"/>
                      <a:pt x="52500" y="169164"/>
                      <a:pt x="52500" y="166878"/>
                    </a:cubicBezTo>
                    <a:moveTo>
                      <a:pt x="127826" y="601219"/>
                    </a:moveTo>
                    <a:cubicBezTo>
                      <a:pt x="125544" y="603505"/>
                      <a:pt x="123261" y="603505"/>
                      <a:pt x="120979" y="605791"/>
                    </a:cubicBezTo>
                    <a:cubicBezTo>
                      <a:pt x="152935" y="624079"/>
                      <a:pt x="191740" y="635509"/>
                      <a:pt x="232827" y="635509"/>
                    </a:cubicBezTo>
                    <a:lnTo>
                      <a:pt x="232827" y="635509"/>
                    </a:lnTo>
                    <a:cubicBezTo>
                      <a:pt x="276196" y="635509"/>
                      <a:pt x="315001" y="624079"/>
                      <a:pt x="351523" y="605791"/>
                    </a:cubicBezTo>
                    <a:cubicBezTo>
                      <a:pt x="349240" y="603505"/>
                      <a:pt x="346958" y="603505"/>
                      <a:pt x="344675" y="601219"/>
                    </a:cubicBezTo>
                    <a:cubicBezTo>
                      <a:pt x="310436" y="617221"/>
                      <a:pt x="273914" y="628651"/>
                      <a:pt x="232827" y="628651"/>
                    </a:cubicBezTo>
                    <a:cubicBezTo>
                      <a:pt x="191740" y="628651"/>
                      <a:pt x="157501" y="619507"/>
                      <a:pt x="127826" y="601219"/>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D6EED463-C3AA-6707-E58B-287A61CBBF57}"/>
                  </a:ext>
                </a:extLst>
              </p:cNvPr>
              <p:cNvSpPr/>
              <p:nvPr/>
            </p:nvSpPr>
            <p:spPr>
              <a:xfrm>
                <a:off x="2749050" y="2245610"/>
                <a:ext cx="41087" cy="57150"/>
              </a:xfrm>
              <a:custGeom>
                <a:avLst/>
                <a:gdLst>
                  <a:gd name="connsiteX0" fmla="*/ 36522 w 41087"/>
                  <a:gd name="connsiteY0" fmla="*/ 0 h 57150"/>
                  <a:gd name="connsiteX1" fmla="*/ 31957 w 41087"/>
                  <a:gd name="connsiteY1" fmla="*/ 4572 h 57150"/>
                  <a:gd name="connsiteX2" fmla="*/ 0 w 41087"/>
                  <a:gd name="connsiteY2" fmla="*/ 50292 h 57150"/>
                  <a:gd name="connsiteX3" fmla="*/ 4565 w 41087"/>
                  <a:gd name="connsiteY3" fmla="*/ 57150 h 57150"/>
                  <a:gd name="connsiteX4" fmla="*/ 38804 w 41087"/>
                  <a:gd name="connsiteY4" fmla="*/ 6858 h 57150"/>
                  <a:gd name="connsiteX5" fmla="*/ 41087 w 41087"/>
                  <a:gd name="connsiteY5" fmla="*/ 2286 h 57150"/>
                  <a:gd name="connsiteX6" fmla="*/ 36522 w 41087"/>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7" h="57150">
                    <a:moveTo>
                      <a:pt x="36522" y="0"/>
                    </a:moveTo>
                    <a:cubicBezTo>
                      <a:pt x="34239" y="2286"/>
                      <a:pt x="34239" y="4572"/>
                      <a:pt x="31957" y="4572"/>
                    </a:cubicBezTo>
                    <a:cubicBezTo>
                      <a:pt x="20544" y="18288"/>
                      <a:pt x="9130" y="34290"/>
                      <a:pt x="0" y="50292"/>
                    </a:cubicBezTo>
                    <a:cubicBezTo>
                      <a:pt x="2283" y="52578"/>
                      <a:pt x="2283" y="54864"/>
                      <a:pt x="4565" y="57150"/>
                    </a:cubicBezTo>
                    <a:cubicBezTo>
                      <a:pt x="13696" y="38862"/>
                      <a:pt x="25109" y="22860"/>
                      <a:pt x="38804" y="6858"/>
                    </a:cubicBezTo>
                    <a:cubicBezTo>
                      <a:pt x="38804" y="4572"/>
                      <a:pt x="41087" y="4572"/>
                      <a:pt x="41087" y="2286"/>
                    </a:cubicBezTo>
                    <a:cubicBezTo>
                      <a:pt x="38804" y="4572"/>
                      <a:pt x="38804" y="2286"/>
                      <a:pt x="36522"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8A544E7-A8B3-9AAF-9F54-4B486F14F981}"/>
                  </a:ext>
                </a:extLst>
              </p:cNvPr>
              <p:cNvSpPr/>
              <p:nvPr/>
            </p:nvSpPr>
            <p:spPr>
              <a:xfrm>
                <a:off x="2746767" y="2243324"/>
                <a:ext cx="47934" cy="66294"/>
              </a:xfrm>
              <a:custGeom>
                <a:avLst/>
                <a:gdLst>
                  <a:gd name="connsiteX0" fmla="*/ 43370 w 47934"/>
                  <a:gd name="connsiteY0" fmla="*/ 0 h 66294"/>
                  <a:gd name="connsiteX1" fmla="*/ 38804 w 47934"/>
                  <a:gd name="connsiteY1" fmla="*/ 4572 h 66294"/>
                  <a:gd name="connsiteX2" fmla="*/ 43370 w 47934"/>
                  <a:gd name="connsiteY2" fmla="*/ 11430 h 66294"/>
                  <a:gd name="connsiteX3" fmla="*/ 47935 w 47934"/>
                  <a:gd name="connsiteY3" fmla="*/ 6858 h 66294"/>
                  <a:gd name="connsiteX4" fmla="*/ 43370 w 47934"/>
                  <a:gd name="connsiteY4" fmla="*/ 0 h 66294"/>
                  <a:gd name="connsiteX5" fmla="*/ 2283 w 47934"/>
                  <a:gd name="connsiteY5" fmla="*/ 54864 h 66294"/>
                  <a:gd name="connsiteX6" fmla="*/ 0 w 47934"/>
                  <a:gd name="connsiteY6" fmla="*/ 59436 h 66294"/>
                  <a:gd name="connsiteX7" fmla="*/ 2283 w 47934"/>
                  <a:gd name="connsiteY7" fmla="*/ 66294 h 66294"/>
                  <a:gd name="connsiteX8" fmla="*/ 4565 w 47934"/>
                  <a:gd name="connsiteY8" fmla="*/ 61722 h 66294"/>
                  <a:gd name="connsiteX9" fmla="*/ 2283 w 47934"/>
                  <a:gd name="connsiteY9" fmla="*/ 54864 h 6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34" h="66294">
                    <a:moveTo>
                      <a:pt x="43370" y="0"/>
                    </a:moveTo>
                    <a:cubicBezTo>
                      <a:pt x="41087" y="2286"/>
                      <a:pt x="41087" y="2286"/>
                      <a:pt x="38804" y="4572"/>
                    </a:cubicBezTo>
                    <a:cubicBezTo>
                      <a:pt x="41087" y="6858"/>
                      <a:pt x="41087" y="9144"/>
                      <a:pt x="43370" y="11430"/>
                    </a:cubicBezTo>
                    <a:cubicBezTo>
                      <a:pt x="43370" y="9144"/>
                      <a:pt x="45652" y="9144"/>
                      <a:pt x="47935" y="6858"/>
                    </a:cubicBezTo>
                    <a:cubicBezTo>
                      <a:pt x="45652" y="2286"/>
                      <a:pt x="43370" y="0"/>
                      <a:pt x="43370" y="0"/>
                    </a:cubicBezTo>
                    <a:moveTo>
                      <a:pt x="2283" y="54864"/>
                    </a:moveTo>
                    <a:cubicBezTo>
                      <a:pt x="2283" y="57150"/>
                      <a:pt x="0" y="59436"/>
                      <a:pt x="0" y="59436"/>
                    </a:cubicBezTo>
                    <a:cubicBezTo>
                      <a:pt x="2283" y="61722"/>
                      <a:pt x="2283" y="64008"/>
                      <a:pt x="2283" y="66294"/>
                    </a:cubicBezTo>
                    <a:cubicBezTo>
                      <a:pt x="2283" y="64008"/>
                      <a:pt x="4565" y="61722"/>
                      <a:pt x="4565" y="61722"/>
                    </a:cubicBezTo>
                    <a:cubicBezTo>
                      <a:pt x="4565" y="59436"/>
                      <a:pt x="4565" y="57150"/>
                      <a:pt x="2283" y="54864"/>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AAF0ECA-FF79-D099-9A54-8921E9D7A062}"/>
                  </a:ext>
                </a:extLst>
              </p:cNvPr>
              <p:cNvSpPr/>
              <p:nvPr/>
            </p:nvSpPr>
            <p:spPr>
              <a:xfrm>
                <a:off x="2822093" y="2170172"/>
                <a:ext cx="59348" cy="41148"/>
              </a:xfrm>
              <a:custGeom>
                <a:avLst/>
                <a:gdLst>
                  <a:gd name="connsiteX0" fmla="*/ 54783 w 59348"/>
                  <a:gd name="connsiteY0" fmla="*/ 0 h 41148"/>
                  <a:gd name="connsiteX1" fmla="*/ 0 w 59348"/>
                  <a:gd name="connsiteY1" fmla="*/ 38862 h 41148"/>
                  <a:gd name="connsiteX2" fmla="*/ 6848 w 59348"/>
                  <a:gd name="connsiteY2" fmla="*/ 41148 h 41148"/>
                  <a:gd name="connsiteX3" fmla="*/ 59348 w 59348"/>
                  <a:gd name="connsiteY3" fmla="*/ 4572 h 41148"/>
                  <a:gd name="connsiteX4" fmla="*/ 54783 w 59348"/>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8" h="41148">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4572"/>
                      <a:pt x="57065" y="2286"/>
                      <a:pt x="54783"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0DD43208-5FBC-6175-612B-80D0260EC083}"/>
                  </a:ext>
                </a:extLst>
              </p:cNvPr>
              <p:cNvSpPr/>
              <p:nvPr/>
            </p:nvSpPr>
            <p:spPr>
              <a:xfrm>
                <a:off x="2817528" y="2167886"/>
                <a:ext cx="70761" cy="48006"/>
              </a:xfrm>
              <a:custGeom>
                <a:avLst/>
                <a:gdLst>
                  <a:gd name="connsiteX0" fmla="*/ 63913 w 70761"/>
                  <a:gd name="connsiteY0" fmla="*/ 0 h 48006"/>
                  <a:gd name="connsiteX1" fmla="*/ 59348 w 70761"/>
                  <a:gd name="connsiteY1" fmla="*/ 2286 h 48006"/>
                  <a:gd name="connsiteX2" fmla="*/ 66196 w 70761"/>
                  <a:gd name="connsiteY2" fmla="*/ 6858 h 48006"/>
                  <a:gd name="connsiteX3" fmla="*/ 70761 w 70761"/>
                  <a:gd name="connsiteY3" fmla="*/ 4572 h 48006"/>
                  <a:gd name="connsiteX4" fmla="*/ 63913 w 70761"/>
                  <a:gd name="connsiteY4" fmla="*/ 0 h 48006"/>
                  <a:gd name="connsiteX5" fmla="*/ 4565 w 70761"/>
                  <a:gd name="connsiteY5" fmla="*/ 41148 h 48006"/>
                  <a:gd name="connsiteX6" fmla="*/ 0 w 70761"/>
                  <a:gd name="connsiteY6" fmla="*/ 45720 h 48006"/>
                  <a:gd name="connsiteX7" fmla="*/ 6848 w 70761"/>
                  <a:gd name="connsiteY7" fmla="*/ 48006 h 48006"/>
                  <a:gd name="connsiteX8" fmla="*/ 11413 w 70761"/>
                  <a:gd name="connsiteY8" fmla="*/ 43434 h 48006"/>
                  <a:gd name="connsiteX9" fmla="*/ 4565 w 70761"/>
                  <a:gd name="connsiteY9" fmla="*/ 41148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61" h="48006">
                    <a:moveTo>
                      <a:pt x="63913" y="0"/>
                    </a:moveTo>
                    <a:cubicBezTo>
                      <a:pt x="61631" y="0"/>
                      <a:pt x="59348" y="2286"/>
                      <a:pt x="59348" y="2286"/>
                    </a:cubicBezTo>
                    <a:cubicBezTo>
                      <a:pt x="61631" y="4572"/>
                      <a:pt x="63913" y="4572"/>
                      <a:pt x="66196" y="6858"/>
                    </a:cubicBezTo>
                    <a:cubicBezTo>
                      <a:pt x="68478" y="6858"/>
                      <a:pt x="68478" y="4572"/>
                      <a:pt x="70761" y="4572"/>
                    </a:cubicBezTo>
                    <a:cubicBezTo>
                      <a:pt x="68478" y="2286"/>
                      <a:pt x="66196" y="2286"/>
                      <a:pt x="63913" y="0"/>
                    </a:cubicBezTo>
                    <a:moveTo>
                      <a:pt x="4565" y="41148"/>
                    </a:moveTo>
                    <a:cubicBezTo>
                      <a:pt x="2283" y="43434"/>
                      <a:pt x="2283" y="43434"/>
                      <a:pt x="0" y="45720"/>
                    </a:cubicBezTo>
                    <a:cubicBezTo>
                      <a:pt x="2283" y="45720"/>
                      <a:pt x="4565" y="48006"/>
                      <a:pt x="6848" y="48006"/>
                    </a:cubicBezTo>
                    <a:cubicBezTo>
                      <a:pt x="9130" y="45720"/>
                      <a:pt x="9130" y="45720"/>
                      <a:pt x="11413" y="43434"/>
                    </a:cubicBezTo>
                    <a:cubicBezTo>
                      <a:pt x="9130" y="43434"/>
                      <a:pt x="6848" y="43434"/>
                      <a:pt x="4565" y="41148"/>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A5B73ED-95CD-31AD-6907-13C639E29002}"/>
                  </a:ext>
                </a:extLst>
              </p:cNvPr>
              <p:cNvSpPr/>
              <p:nvPr/>
            </p:nvSpPr>
            <p:spPr>
              <a:xfrm>
                <a:off x="2819811" y="2663949"/>
                <a:ext cx="52500" cy="34290"/>
              </a:xfrm>
              <a:custGeom>
                <a:avLst/>
                <a:gdLst>
                  <a:gd name="connsiteX0" fmla="*/ 4565 w 52500"/>
                  <a:gd name="connsiteY0" fmla="*/ 0 h 34290"/>
                  <a:gd name="connsiteX1" fmla="*/ 0 w 52500"/>
                  <a:gd name="connsiteY1" fmla="*/ 4572 h 34290"/>
                  <a:gd name="connsiteX2" fmla="*/ 47935 w 52500"/>
                  <a:gd name="connsiteY2" fmla="*/ 34290 h 34290"/>
                  <a:gd name="connsiteX3" fmla="*/ 52500 w 52500"/>
                  <a:gd name="connsiteY3" fmla="*/ 29718 h 34290"/>
                  <a:gd name="connsiteX4" fmla="*/ 4565 w 5250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0" h="34290">
                    <a:moveTo>
                      <a:pt x="4565" y="0"/>
                    </a:moveTo>
                    <a:cubicBezTo>
                      <a:pt x="2283" y="2286"/>
                      <a:pt x="0" y="2286"/>
                      <a:pt x="0" y="4572"/>
                    </a:cubicBezTo>
                    <a:cubicBezTo>
                      <a:pt x="13696" y="18288"/>
                      <a:pt x="29674" y="27432"/>
                      <a:pt x="47935" y="34290"/>
                    </a:cubicBezTo>
                    <a:cubicBezTo>
                      <a:pt x="50218" y="32004"/>
                      <a:pt x="52500" y="29718"/>
                      <a:pt x="52500" y="29718"/>
                    </a:cubicBezTo>
                    <a:cubicBezTo>
                      <a:pt x="34239" y="22860"/>
                      <a:pt x="18261" y="13716"/>
                      <a:pt x="4565"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64C5FCD-461D-8BF3-C300-F260A1CC1CF1}"/>
                  </a:ext>
                </a:extLst>
              </p:cNvPr>
              <p:cNvSpPr/>
              <p:nvPr/>
            </p:nvSpPr>
            <p:spPr>
              <a:xfrm>
                <a:off x="2815246" y="2661662"/>
                <a:ext cx="61630" cy="38862"/>
              </a:xfrm>
              <a:custGeom>
                <a:avLst/>
                <a:gdLst>
                  <a:gd name="connsiteX0" fmla="*/ 4565 w 61630"/>
                  <a:gd name="connsiteY0" fmla="*/ 0 h 38862"/>
                  <a:gd name="connsiteX1" fmla="*/ 0 w 61630"/>
                  <a:gd name="connsiteY1" fmla="*/ 4572 h 38862"/>
                  <a:gd name="connsiteX2" fmla="*/ 4565 w 61630"/>
                  <a:gd name="connsiteY2" fmla="*/ 9144 h 38862"/>
                  <a:gd name="connsiteX3" fmla="*/ 9130 w 61630"/>
                  <a:gd name="connsiteY3" fmla="*/ 4572 h 38862"/>
                  <a:gd name="connsiteX4" fmla="*/ 4565 w 61630"/>
                  <a:gd name="connsiteY4" fmla="*/ 0 h 38862"/>
                  <a:gd name="connsiteX5" fmla="*/ 57065 w 61630"/>
                  <a:gd name="connsiteY5" fmla="*/ 32004 h 38862"/>
                  <a:gd name="connsiteX6" fmla="*/ 52500 w 61630"/>
                  <a:gd name="connsiteY6" fmla="*/ 36576 h 38862"/>
                  <a:gd name="connsiteX7" fmla="*/ 57065 w 61630"/>
                  <a:gd name="connsiteY7" fmla="*/ 38862 h 38862"/>
                  <a:gd name="connsiteX8" fmla="*/ 61631 w 61630"/>
                  <a:gd name="connsiteY8" fmla="*/ 34290 h 38862"/>
                  <a:gd name="connsiteX9" fmla="*/ 57065 w 61630"/>
                  <a:gd name="connsiteY9" fmla="*/ 32004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30" h="38862">
                    <a:moveTo>
                      <a:pt x="4565" y="0"/>
                    </a:moveTo>
                    <a:cubicBezTo>
                      <a:pt x="2283" y="2286"/>
                      <a:pt x="0" y="2286"/>
                      <a:pt x="0" y="4572"/>
                    </a:cubicBezTo>
                    <a:cubicBezTo>
                      <a:pt x="2283" y="6858"/>
                      <a:pt x="2283" y="6858"/>
                      <a:pt x="4565" y="9144"/>
                    </a:cubicBezTo>
                    <a:cubicBezTo>
                      <a:pt x="6848" y="6858"/>
                      <a:pt x="9130" y="6858"/>
                      <a:pt x="9130" y="4572"/>
                    </a:cubicBezTo>
                    <a:cubicBezTo>
                      <a:pt x="9130" y="2286"/>
                      <a:pt x="6848" y="0"/>
                      <a:pt x="4565" y="0"/>
                    </a:cubicBezTo>
                    <a:moveTo>
                      <a:pt x="57065" y="32004"/>
                    </a:moveTo>
                    <a:cubicBezTo>
                      <a:pt x="54783" y="34290"/>
                      <a:pt x="52500" y="36576"/>
                      <a:pt x="52500" y="36576"/>
                    </a:cubicBezTo>
                    <a:cubicBezTo>
                      <a:pt x="54783" y="36576"/>
                      <a:pt x="57065" y="38862"/>
                      <a:pt x="57065" y="38862"/>
                    </a:cubicBezTo>
                    <a:cubicBezTo>
                      <a:pt x="59348" y="36576"/>
                      <a:pt x="61631" y="34290"/>
                      <a:pt x="61631" y="34290"/>
                    </a:cubicBezTo>
                    <a:cubicBezTo>
                      <a:pt x="61631" y="34290"/>
                      <a:pt x="59348" y="32004"/>
                      <a:pt x="57065" y="32004"/>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D188A7B4-3B46-83C3-437F-9E78B14040A2}"/>
                  </a:ext>
                </a:extLst>
              </p:cNvPr>
              <p:cNvSpPr/>
              <p:nvPr/>
            </p:nvSpPr>
            <p:spPr>
              <a:xfrm>
                <a:off x="2696550" y="2506214"/>
                <a:ext cx="68478" cy="187452"/>
              </a:xfrm>
              <a:custGeom>
                <a:avLst/>
                <a:gdLst>
                  <a:gd name="connsiteX0" fmla="*/ 4565 w 68478"/>
                  <a:gd name="connsiteY0" fmla="*/ 0 h 187452"/>
                  <a:gd name="connsiteX1" fmla="*/ 2283 w 68478"/>
                  <a:gd name="connsiteY1" fmla="*/ 0 h 187452"/>
                  <a:gd name="connsiteX2" fmla="*/ 0 w 68478"/>
                  <a:gd name="connsiteY2" fmla="*/ 0 h 187452"/>
                  <a:gd name="connsiteX3" fmla="*/ 13696 w 68478"/>
                  <a:gd name="connsiteY3" fmla="*/ 93726 h 187452"/>
                  <a:gd name="connsiteX4" fmla="*/ 18261 w 68478"/>
                  <a:gd name="connsiteY4" fmla="*/ 86868 h 187452"/>
                  <a:gd name="connsiteX5" fmla="*/ 4565 w 68478"/>
                  <a:gd name="connsiteY5" fmla="*/ 0 h 187452"/>
                  <a:gd name="connsiteX6" fmla="*/ 45652 w 68478"/>
                  <a:gd name="connsiteY6" fmla="*/ 155448 h 187452"/>
                  <a:gd name="connsiteX7" fmla="*/ 41087 w 68478"/>
                  <a:gd name="connsiteY7" fmla="*/ 160020 h 187452"/>
                  <a:gd name="connsiteX8" fmla="*/ 61631 w 68478"/>
                  <a:gd name="connsiteY8" fmla="*/ 187452 h 187452"/>
                  <a:gd name="connsiteX9" fmla="*/ 68478 w 68478"/>
                  <a:gd name="connsiteY9" fmla="*/ 185166 h 187452"/>
                  <a:gd name="connsiteX10" fmla="*/ 66196 w 68478"/>
                  <a:gd name="connsiteY10" fmla="*/ 182880 h 187452"/>
                  <a:gd name="connsiteX11" fmla="*/ 45652 w 68478"/>
                  <a:gd name="connsiteY11" fmla="*/ 155448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78" h="187452">
                    <a:moveTo>
                      <a:pt x="4565" y="0"/>
                    </a:moveTo>
                    <a:lnTo>
                      <a:pt x="2283" y="0"/>
                    </a:lnTo>
                    <a:lnTo>
                      <a:pt x="0" y="0"/>
                    </a:lnTo>
                    <a:cubicBezTo>
                      <a:pt x="0" y="34290"/>
                      <a:pt x="4565" y="64008"/>
                      <a:pt x="13696" y="93726"/>
                    </a:cubicBezTo>
                    <a:cubicBezTo>
                      <a:pt x="15978" y="91440"/>
                      <a:pt x="15978" y="89154"/>
                      <a:pt x="18261" y="86868"/>
                    </a:cubicBezTo>
                    <a:cubicBezTo>
                      <a:pt x="6848" y="59436"/>
                      <a:pt x="4565" y="32004"/>
                      <a:pt x="4565" y="0"/>
                    </a:cubicBezTo>
                    <a:moveTo>
                      <a:pt x="45652" y="155448"/>
                    </a:moveTo>
                    <a:cubicBezTo>
                      <a:pt x="43370" y="157734"/>
                      <a:pt x="43370" y="160020"/>
                      <a:pt x="41087" y="160020"/>
                    </a:cubicBezTo>
                    <a:cubicBezTo>
                      <a:pt x="47935" y="169164"/>
                      <a:pt x="54783" y="178308"/>
                      <a:pt x="61631" y="187452"/>
                    </a:cubicBezTo>
                    <a:cubicBezTo>
                      <a:pt x="63913" y="187452"/>
                      <a:pt x="66196" y="185166"/>
                      <a:pt x="68478" y="185166"/>
                    </a:cubicBezTo>
                    <a:cubicBezTo>
                      <a:pt x="68478" y="185166"/>
                      <a:pt x="68478" y="185166"/>
                      <a:pt x="66196" y="182880"/>
                    </a:cubicBezTo>
                    <a:cubicBezTo>
                      <a:pt x="59348" y="176022"/>
                      <a:pt x="52500" y="166878"/>
                      <a:pt x="45652" y="155448"/>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9119286B-9C03-AC9B-C42F-B68756037AAA}"/>
                  </a:ext>
                </a:extLst>
              </p:cNvPr>
              <p:cNvSpPr/>
              <p:nvPr/>
            </p:nvSpPr>
            <p:spPr>
              <a:xfrm>
                <a:off x="2710245" y="2599940"/>
                <a:ext cx="29673" cy="64008"/>
              </a:xfrm>
              <a:custGeom>
                <a:avLst/>
                <a:gdLst>
                  <a:gd name="connsiteX0" fmla="*/ 4565 w 29673"/>
                  <a:gd name="connsiteY0" fmla="*/ 0 h 64008"/>
                  <a:gd name="connsiteX1" fmla="*/ 0 w 29673"/>
                  <a:gd name="connsiteY1" fmla="*/ 6858 h 64008"/>
                  <a:gd name="connsiteX2" fmla="*/ 25109 w 29673"/>
                  <a:gd name="connsiteY2" fmla="*/ 64008 h 64008"/>
                  <a:gd name="connsiteX3" fmla="*/ 29674 w 29673"/>
                  <a:gd name="connsiteY3" fmla="*/ 59436 h 64008"/>
                  <a:gd name="connsiteX4" fmla="*/ 4565 w 29673"/>
                  <a:gd name="connsiteY4" fmla="*/ 0 h 6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3" h="64008">
                    <a:moveTo>
                      <a:pt x="4565" y="0"/>
                    </a:moveTo>
                    <a:cubicBezTo>
                      <a:pt x="2283" y="2286"/>
                      <a:pt x="2283" y="4572"/>
                      <a:pt x="0" y="6858"/>
                    </a:cubicBezTo>
                    <a:cubicBezTo>
                      <a:pt x="6848" y="27432"/>
                      <a:pt x="15978" y="45720"/>
                      <a:pt x="25109" y="64008"/>
                    </a:cubicBezTo>
                    <a:cubicBezTo>
                      <a:pt x="27391" y="61722"/>
                      <a:pt x="27391" y="59436"/>
                      <a:pt x="29674" y="59436"/>
                    </a:cubicBezTo>
                    <a:cubicBezTo>
                      <a:pt x="18261" y="41148"/>
                      <a:pt x="9130" y="20574"/>
                      <a:pt x="4565"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E04239F0-2F75-C352-5CC3-C3F012DBB17C}"/>
                  </a:ext>
                </a:extLst>
              </p:cNvPr>
              <p:cNvSpPr/>
              <p:nvPr/>
            </p:nvSpPr>
            <p:spPr>
              <a:xfrm>
                <a:off x="2707963" y="2593082"/>
                <a:ext cx="34239" cy="73152"/>
              </a:xfrm>
              <a:custGeom>
                <a:avLst/>
                <a:gdLst>
                  <a:gd name="connsiteX0" fmla="*/ 4565 w 34239"/>
                  <a:gd name="connsiteY0" fmla="*/ 0 h 73152"/>
                  <a:gd name="connsiteX1" fmla="*/ 0 w 34239"/>
                  <a:gd name="connsiteY1" fmla="*/ 6858 h 73152"/>
                  <a:gd name="connsiteX2" fmla="*/ 2283 w 34239"/>
                  <a:gd name="connsiteY2" fmla="*/ 13716 h 73152"/>
                  <a:gd name="connsiteX3" fmla="*/ 6848 w 34239"/>
                  <a:gd name="connsiteY3" fmla="*/ 6858 h 73152"/>
                  <a:gd name="connsiteX4" fmla="*/ 4565 w 34239"/>
                  <a:gd name="connsiteY4" fmla="*/ 0 h 73152"/>
                  <a:gd name="connsiteX5" fmla="*/ 31957 w 34239"/>
                  <a:gd name="connsiteY5" fmla="*/ 64008 h 73152"/>
                  <a:gd name="connsiteX6" fmla="*/ 27391 w 34239"/>
                  <a:gd name="connsiteY6" fmla="*/ 68580 h 73152"/>
                  <a:gd name="connsiteX7" fmla="*/ 29674 w 34239"/>
                  <a:gd name="connsiteY7" fmla="*/ 73152 h 73152"/>
                  <a:gd name="connsiteX8" fmla="*/ 34239 w 34239"/>
                  <a:gd name="connsiteY8" fmla="*/ 68580 h 73152"/>
                  <a:gd name="connsiteX9" fmla="*/ 31957 w 34239"/>
                  <a:gd name="connsiteY9" fmla="*/ 64008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39" h="73152">
                    <a:moveTo>
                      <a:pt x="4565" y="0"/>
                    </a:moveTo>
                    <a:cubicBezTo>
                      <a:pt x="2283" y="2286"/>
                      <a:pt x="2283" y="4572"/>
                      <a:pt x="0" y="6858"/>
                    </a:cubicBezTo>
                    <a:cubicBezTo>
                      <a:pt x="0" y="9144"/>
                      <a:pt x="2283" y="11430"/>
                      <a:pt x="2283" y="13716"/>
                    </a:cubicBezTo>
                    <a:cubicBezTo>
                      <a:pt x="4565" y="11430"/>
                      <a:pt x="4565" y="9144"/>
                      <a:pt x="6848" y="6858"/>
                    </a:cubicBezTo>
                    <a:cubicBezTo>
                      <a:pt x="4565" y="4572"/>
                      <a:pt x="4565" y="2286"/>
                      <a:pt x="4565" y="0"/>
                    </a:cubicBezTo>
                    <a:moveTo>
                      <a:pt x="31957" y="64008"/>
                    </a:moveTo>
                    <a:cubicBezTo>
                      <a:pt x="29674" y="66294"/>
                      <a:pt x="29674" y="68580"/>
                      <a:pt x="27391" y="68580"/>
                    </a:cubicBezTo>
                    <a:cubicBezTo>
                      <a:pt x="27391" y="70866"/>
                      <a:pt x="29674" y="70866"/>
                      <a:pt x="29674" y="73152"/>
                    </a:cubicBezTo>
                    <a:cubicBezTo>
                      <a:pt x="31957" y="70866"/>
                      <a:pt x="31957" y="68580"/>
                      <a:pt x="34239" y="68580"/>
                    </a:cubicBezTo>
                    <a:cubicBezTo>
                      <a:pt x="34239" y="68580"/>
                      <a:pt x="31957" y="66294"/>
                      <a:pt x="31957" y="64008"/>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1E75331-135C-CF4C-5856-4F04CBC900AA}"/>
                  </a:ext>
                </a:extLst>
              </p:cNvPr>
              <p:cNvSpPr/>
              <p:nvPr/>
            </p:nvSpPr>
            <p:spPr>
              <a:xfrm>
                <a:off x="2760463" y="2695953"/>
                <a:ext cx="54782" cy="43434"/>
              </a:xfrm>
              <a:custGeom>
                <a:avLst/>
                <a:gdLst>
                  <a:gd name="connsiteX0" fmla="*/ 6848 w 54782"/>
                  <a:gd name="connsiteY0" fmla="*/ 0 h 43434"/>
                  <a:gd name="connsiteX1" fmla="*/ 0 w 54782"/>
                  <a:gd name="connsiteY1" fmla="*/ 2286 h 43434"/>
                  <a:gd name="connsiteX2" fmla="*/ 47935 w 54782"/>
                  <a:gd name="connsiteY2" fmla="*/ 43434 h 43434"/>
                  <a:gd name="connsiteX3" fmla="*/ 54783 w 54782"/>
                  <a:gd name="connsiteY3" fmla="*/ 38862 h 43434"/>
                  <a:gd name="connsiteX4" fmla="*/ 6848 w 54782"/>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 h="43434">
                    <a:moveTo>
                      <a:pt x="6848" y="0"/>
                    </a:moveTo>
                    <a:cubicBezTo>
                      <a:pt x="4565" y="0"/>
                      <a:pt x="2283" y="2286"/>
                      <a:pt x="0" y="2286"/>
                    </a:cubicBezTo>
                    <a:cubicBezTo>
                      <a:pt x="13696" y="18288"/>
                      <a:pt x="29674" y="32004"/>
                      <a:pt x="47935" y="43434"/>
                    </a:cubicBezTo>
                    <a:cubicBezTo>
                      <a:pt x="50217" y="41148"/>
                      <a:pt x="52500" y="41148"/>
                      <a:pt x="54783" y="38862"/>
                    </a:cubicBezTo>
                    <a:cubicBezTo>
                      <a:pt x="38804" y="29718"/>
                      <a:pt x="22826" y="16002"/>
                      <a:pt x="6848"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0D86D10A-C4C2-BBDD-05E4-EACBFC21E322}"/>
                  </a:ext>
                </a:extLst>
              </p:cNvPr>
              <p:cNvSpPr/>
              <p:nvPr/>
            </p:nvSpPr>
            <p:spPr>
              <a:xfrm>
                <a:off x="2758180" y="2693667"/>
                <a:ext cx="61630" cy="50292"/>
              </a:xfrm>
              <a:custGeom>
                <a:avLst/>
                <a:gdLst>
                  <a:gd name="connsiteX0" fmla="*/ 6848 w 61630"/>
                  <a:gd name="connsiteY0" fmla="*/ 0 h 50292"/>
                  <a:gd name="connsiteX1" fmla="*/ 0 w 61630"/>
                  <a:gd name="connsiteY1" fmla="*/ 2286 h 50292"/>
                  <a:gd name="connsiteX2" fmla="*/ 0 w 61630"/>
                  <a:gd name="connsiteY2" fmla="*/ 2286 h 50292"/>
                  <a:gd name="connsiteX3" fmla="*/ 2283 w 61630"/>
                  <a:gd name="connsiteY3" fmla="*/ 6858 h 50292"/>
                  <a:gd name="connsiteX4" fmla="*/ 9130 w 61630"/>
                  <a:gd name="connsiteY4" fmla="*/ 4572 h 50292"/>
                  <a:gd name="connsiteX5" fmla="*/ 6848 w 61630"/>
                  <a:gd name="connsiteY5" fmla="*/ 0 h 50292"/>
                  <a:gd name="connsiteX6" fmla="*/ 57065 w 61630"/>
                  <a:gd name="connsiteY6" fmla="*/ 43434 h 50292"/>
                  <a:gd name="connsiteX7" fmla="*/ 50217 w 61630"/>
                  <a:gd name="connsiteY7" fmla="*/ 48006 h 50292"/>
                  <a:gd name="connsiteX8" fmla="*/ 54783 w 61630"/>
                  <a:gd name="connsiteY8" fmla="*/ 50292 h 50292"/>
                  <a:gd name="connsiteX9" fmla="*/ 61631 w 61630"/>
                  <a:gd name="connsiteY9" fmla="*/ 45720 h 50292"/>
                  <a:gd name="connsiteX10" fmla="*/ 57065 w 61630"/>
                  <a:gd name="connsiteY10" fmla="*/ 43434 h 5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30" h="50292">
                    <a:moveTo>
                      <a:pt x="6848" y="0"/>
                    </a:moveTo>
                    <a:cubicBezTo>
                      <a:pt x="4565" y="0"/>
                      <a:pt x="2283" y="2286"/>
                      <a:pt x="0" y="2286"/>
                    </a:cubicBezTo>
                    <a:cubicBezTo>
                      <a:pt x="0" y="2286"/>
                      <a:pt x="0" y="2286"/>
                      <a:pt x="0" y="2286"/>
                    </a:cubicBezTo>
                    <a:cubicBezTo>
                      <a:pt x="0" y="4572"/>
                      <a:pt x="2283" y="4572"/>
                      <a:pt x="2283" y="6858"/>
                    </a:cubicBezTo>
                    <a:cubicBezTo>
                      <a:pt x="4565" y="6858"/>
                      <a:pt x="6848" y="4572"/>
                      <a:pt x="9130" y="4572"/>
                    </a:cubicBezTo>
                    <a:cubicBezTo>
                      <a:pt x="9130" y="2286"/>
                      <a:pt x="6848" y="0"/>
                      <a:pt x="6848" y="0"/>
                    </a:cubicBezTo>
                    <a:moveTo>
                      <a:pt x="57065" y="43434"/>
                    </a:moveTo>
                    <a:cubicBezTo>
                      <a:pt x="54783" y="45720"/>
                      <a:pt x="52500" y="45720"/>
                      <a:pt x="50217" y="48006"/>
                    </a:cubicBezTo>
                    <a:cubicBezTo>
                      <a:pt x="52500" y="48006"/>
                      <a:pt x="52500" y="50292"/>
                      <a:pt x="54783" y="50292"/>
                    </a:cubicBezTo>
                    <a:cubicBezTo>
                      <a:pt x="57065" y="48006"/>
                      <a:pt x="59348" y="48006"/>
                      <a:pt x="61631" y="45720"/>
                    </a:cubicBezTo>
                    <a:cubicBezTo>
                      <a:pt x="61631" y="45720"/>
                      <a:pt x="59348" y="43434"/>
                      <a:pt x="57065" y="43434"/>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CA79946-699C-FDA4-54F2-3A7C95225AAE}"/>
                  </a:ext>
                </a:extLst>
              </p:cNvPr>
              <p:cNvSpPr/>
              <p:nvPr/>
            </p:nvSpPr>
            <p:spPr>
              <a:xfrm>
                <a:off x="2755898" y="2202176"/>
                <a:ext cx="415436" cy="461772"/>
              </a:xfrm>
              <a:custGeom>
                <a:avLst/>
                <a:gdLst>
                  <a:gd name="connsiteX0" fmla="*/ 241957 w 415436"/>
                  <a:gd name="connsiteY0" fmla="*/ 0 h 461772"/>
                  <a:gd name="connsiteX1" fmla="*/ 241957 w 415436"/>
                  <a:gd name="connsiteY1" fmla="*/ 0 h 461772"/>
                  <a:gd name="connsiteX2" fmla="*/ 178044 w 415436"/>
                  <a:gd name="connsiteY2" fmla="*/ 11430 h 461772"/>
                  <a:gd name="connsiteX3" fmla="*/ 180327 w 415436"/>
                  <a:gd name="connsiteY3" fmla="*/ 13716 h 461772"/>
                  <a:gd name="connsiteX4" fmla="*/ 182609 w 415436"/>
                  <a:gd name="connsiteY4" fmla="*/ 18288 h 461772"/>
                  <a:gd name="connsiteX5" fmla="*/ 241957 w 415436"/>
                  <a:gd name="connsiteY5" fmla="*/ 9144 h 461772"/>
                  <a:gd name="connsiteX6" fmla="*/ 289892 w 415436"/>
                  <a:gd name="connsiteY6" fmla="*/ 16002 h 461772"/>
                  <a:gd name="connsiteX7" fmla="*/ 296740 w 415436"/>
                  <a:gd name="connsiteY7" fmla="*/ 11430 h 461772"/>
                  <a:gd name="connsiteX8" fmla="*/ 241957 w 415436"/>
                  <a:gd name="connsiteY8" fmla="*/ 0 h 461772"/>
                  <a:gd name="connsiteX9" fmla="*/ 116413 w 415436"/>
                  <a:gd name="connsiteY9" fmla="*/ 43434 h 461772"/>
                  <a:gd name="connsiteX10" fmla="*/ 68478 w 415436"/>
                  <a:gd name="connsiteY10" fmla="*/ 93726 h 461772"/>
                  <a:gd name="connsiteX11" fmla="*/ 63913 w 415436"/>
                  <a:gd name="connsiteY11" fmla="*/ 100584 h 461772"/>
                  <a:gd name="connsiteX12" fmla="*/ 66196 w 415436"/>
                  <a:gd name="connsiteY12" fmla="*/ 109728 h 461772"/>
                  <a:gd name="connsiteX13" fmla="*/ 75326 w 415436"/>
                  <a:gd name="connsiteY13" fmla="*/ 98298 h 461772"/>
                  <a:gd name="connsiteX14" fmla="*/ 123261 w 415436"/>
                  <a:gd name="connsiteY14" fmla="*/ 48006 h 461772"/>
                  <a:gd name="connsiteX15" fmla="*/ 116413 w 415436"/>
                  <a:gd name="connsiteY15" fmla="*/ 43434 h 461772"/>
                  <a:gd name="connsiteX16" fmla="*/ 356088 w 415436"/>
                  <a:gd name="connsiteY16" fmla="*/ 45720 h 461772"/>
                  <a:gd name="connsiteX17" fmla="*/ 351523 w 415436"/>
                  <a:gd name="connsiteY17" fmla="*/ 50292 h 461772"/>
                  <a:gd name="connsiteX18" fmla="*/ 365219 w 415436"/>
                  <a:gd name="connsiteY18" fmla="*/ 64008 h 461772"/>
                  <a:gd name="connsiteX19" fmla="*/ 410871 w 415436"/>
                  <a:gd name="connsiteY19" fmla="*/ 205740 h 461772"/>
                  <a:gd name="connsiteX20" fmla="*/ 413153 w 415436"/>
                  <a:gd name="connsiteY20" fmla="*/ 205740 h 461772"/>
                  <a:gd name="connsiteX21" fmla="*/ 415436 w 415436"/>
                  <a:gd name="connsiteY21" fmla="*/ 205740 h 461772"/>
                  <a:gd name="connsiteX22" fmla="*/ 367501 w 415436"/>
                  <a:gd name="connsiteY22" fmla="*/ 59436 h 461772"/>
                  <a:gd name="connsiteX23" fmla="*/ 356088 w 415436"/>
                  <a:gd name="connsiteY23" fmla="*/ 45720 h 461772"/>
                  <a:gd name="connsiteX24" fmla="*/ 11413 w 415436"/>
                  <a:gd name="connsiteY24" fmla="*/ 212598 h 461772"/>
                  <a:gd name="connsiteX25" fmla="*/ 0 w 415436"/>
                  <a:gd name="connsiteY25" fmla="*/ 292608 h 461772"/>
                  <a:gd name="connsiteX26" fmla="*/ 11413 w 415436"/>
                  <a:gd name="connsiteY26" fmla="*/ 212598 h 461772"/>
                  <a:gd name="connsiteX27" fmla="*/ 25109 w 415436"/>
                  <a:gd name="connsiteY27" fmla="*/ 402336 h 461772"/>
                  <a:gd name="connsiteX28" fmla="*/ 20543 w 415436"/>
                  <a:gd name="connsiteY28" fmla="*/ 409194 h 461772"/>
                  <a:gd name="connsiteX29" fmla="*/ 45652 w 415436"/>
                  <a:gd name="connsiteY29" fmla="*/ 448056 h 461772"/>
                  <a:gd name="connsiteX30" fmla="*/ 59348 w 415436"/>
                  <a:gd name="connsiteY30" fmla="*/ 461773 h 461772"/>
                  <a:gd name="connsiteX31" fmla="*/ 63913 w 415436"/>
                  <a:gd name="connsiteY31" fmla="*/ 457201 h 461772"/>
                  <a:gd name="connsiteX32" fmla="*/ 50217 w 415436"/>
                  <a:gd name="connsiteY32" fmla="*/ 443485 h 461772"/>
                  <a:gd name="connsiteX33" fmla="*/ 25109 w 415436"/>
                  <a:gd name="connsiteY33" fmla="*/ 402336 h 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5436" h="461772">
                    <a:moveTo>
                      <a:pt x="241957" y="0"/>
                    </a:moveTo>
                    <a:lnTo>
                      <a:pt x="241957" y="0"/>
                    </a:lnTo>
                    <a:cubicBezTo>
                      <a:pt x="219131" y="0"/>
                      <a:pt x="198588" y="4572"/>
                      <a:pt x="178044" y="11430"/>
                    </a:cubicBezTo>
                    <a:cubicBezTo>
                      <a:pt x="178044" y="11430"/>
                      <a:pt x="180327" y="13716"/>
                      <a:pt x="180327" y="13716"/>
                    </a:cubicBezTo>
                    <a:cubicBezTo>
                      <a:pt x="180327" y="16002"/>
                      <a:pt x="182609" y="16002"/>
                      <a:pt x="182609" y="18288"/>
                    </a:cubicBezTo>
                    <a:cubicBezTo>
                      <a:pt x="200870" y="11430"/>
                      <a:pt x="221414" y="9144"/>
                      <a:pt x="241957" y="9144"/>
                    </a:cubicBezTo>
                    <a:cubicBezTo>
                      <a:pt x="257935" y="9144"/>
                      <a:pt x="273914" y="11430"/>
                      <a:pt x="289892" y="16002"/>
                    </a:cubicBezTo>
                    <a:cubicBezTo>
                      <a:pt x="292175" y="13716"/>
                      <a:pt x="294457" y="11430"/>
                      <a:pt x="296740" y="11430"/>
                    </a:cubicBezTo>
                    <a:cubicBezTo>
                      <a:pt x="278479" y="2286"/>
                      <a:pt x="260218" y="0"/>
                      <a:pt x="241957" y="0"/>
                    </a:cubicBezTo>
                    <a:moveTo>
                      <a:pt x="116413" y="43434"/>
                    </a:moveTo>
                    <a:cubicBezTo>
                      <a:pt x="98152" y="57150"/>
                      <a:pt x="82174" y="75438"/>
                      <a:pt x="68478" y="93726"/>
                    </a:cubicBezTo>
                    <a:cubicBezTo>
                      <a:pt x="66196" y="96012"/>
                      <a:pt x="63913" y="98298"/>
                      <a:pt x="63913" y="100584"/>
                    </a:cubicBezTo>
                    <a:cubicBezTo>
                      <a:pt x="63913" y="102870"/>
                      <a:pt x="66196" y="105156"/>
                      <a:pt x="66196" y="109728"/>
                    </a:cubicBezTo>
                    <a:cubicBezTo>
                      <a:pt x="68478" y="105156"/>
                      <a:pt x="70761" y="102870"/>
                      <a:pt x="75326" y="98298"/>
                    </a:cubicBezTo>
                    <a:cubicBezTo>
                      <a:pt x="89022" y="80010"/>
                      <a:pt x="105000" y="61722"/>
                      <a:pt x="123261" y="48006"/>
                    </a:cubicBezTo>
                    <a:cubicBezTo>
                      <a:pt x="120979" y="48006"/>
                      <a:pt x="118696" y="45720"/>
                      <a:pt x="116413" y="43434"/>
                    </a:cubicBezTo>
                    <a:moveTo>
                      <a:pt x="356088" y="45720"/>
                    </a:moveTo>
                    <a:cubicBezTo>
                      <a:pt x="353805" y="48006"/>
                      <a:pt x="351523" y="48006"/>
                      <a:pt x="351523" y="50292"/>
                    </a:cubicBezTo>
                    <a:cubicBezTo>
                      <a:pt x="356088" y="54864"/>
                      <a:pt x="360653" y="59436"/>
                      <a:pt x="365219" y="64008"/>
                    </a:cubicBezTo>
                    <a:cubicBezTo>
                      <a:pt x="394892" y="98298"/>
                      <a:pt x="410871" y="148590"/>
                      <a:pt x="410871" y="205740"/>
                    </a:cubicBezTo>
                    <a:lnTo>
                      <a:pt x="413153" y="205740"/>
                    </a:lnTo>
                    <a:lnTo>
                      <a:pt x="415436" y="205740"/>
                    </a:lnTo>
                    <a:cubicBezTo>
                      <a:pt x="415436" y="148590"/>
                      <a:pt x="399458" y="96012"/>
                      <a:pt x="367501" y="59436"/>
                    </a:cubicBezTo>
                    <a:cubicBezTo>
                      <a:pt x="362936" y="54864"/>
                      <a:pt x="358371" y="50292"/>
                      <a:pt x="356088" y="45720"/>
                    </a:cubicBezTo>
                    <a:moveTo>
                      <a:pt x="11413" y="212598"/>
                    </a:moveTo>
                    <a:cubicBezTo>
                      <a:pt x="4565" y="237744"/>
                      <a:pt x="0" y="265176"/>
                      <a:pt x="0" y="292608"/>
                    </a:cubicBezTo>
                    <a:cubicBezTo>
                      <a:pt x="6848" y="267462"/>
                      <a:pt x="11413" y="240030"/>
                      <a:pt x="11413" y="212598"/>
                    </a:cubicBezTo>
                    <a:moveTo>
                      <a:pt x="25109" y="402336"/>
                    </a:moveTo>
                    <a:cubicBezTo>
                      <a:pt x="22826" y="404622"/>
                      <a:pt x="22826" y="406908"/>
                      <a:pt x="20543" y="409194"/>
                    </a:cubicBezTo>
                    <a:cubicBezTo>
                      <a:pt x="27391" y="422910"/>
                      <a:pt x="36522" y="436626"/>
                      <a:pt x="45652" y="448056"/>
                    </a:cubicBezTo>
                    <a:cubicBezTo>
                      <a:pt x="50217" y="452628"/>
                      <a:pt x="54783" y="457201"/>
                      <a:pt x="59348" y="461773"/>
                    </a:cubicBezTo>
                    <a:cubicBezTo>
                      <a:pt x="61631" y="459486"/>
                      <a:pt x="63913" y="459486"/>
                      <a:pt x="63913" y="457201"/>
                    </a:cubicBezTo>
                    <a:cubicBezTo>
                      <a:pt x="59348" y="452628"/>
                      <a:pt x="54783" y="448056"/>
                      <a:pt x="50217" y="443485"/>
                    </a:cubicBezTo>
                    <a:cubicBezTo>
                      <a:pt x="41087" y="432055"/>
                      <a:pt x="31956" y="418338"/>
                      <a:pt x="25109" y="402336"/>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F6F9A41-4111-54A9-EFF4-E0C151D28843}"/>
                  </a:ext>
                </a:extLst>
              </p:cNvPr>
              <p:cNvSpPr/>
              <p:nvPr/>
            </p:nvSpPr>
            <p:spPr>
              <a:xfrm>
                <a:off x="2755898" y="2309618"/>
                <a:ext cx="61630" cy="297180"/>
              </a:xfrm>
              <a:custGeom>
                <a:avLst/>
                <a:gdLst>
                  <a:gd name="connsiteX0" fmla="*/ 59348 w 61630"/>
                  <a:gd name="connsiteY0" fmla="*/ 0 h 297180"/>
                  <a:gd name="connsiteX1" fmla="*/ 15978 w 61630"/>
                  <a:gd name="connsiteY1" fmla="*/ 89154 h 297180"/>
                  <a:gd name="connsiteX2" fmla="*/ 15978 w 61630"/>
                  <a:gd name="connsiteY2" fmla="*/ 98298 h 297180"/>
                  <a:gd name="connsiteX3" fmla="*/ 13696 w 61630"/>
                  <a:gd name="connsiteY3" fmla="*/ 98298 h 297180"/>
                  <a:gd name="connsiteX4" fmla="*/ 15978 w 61630"/>
                  <a:gd name="connsiteY4" fmla="*/ 98298 h 297180"/>
                  <a:gd name="connsiteX5" fmla="*/ 15978 w 61630"/>
                  <a:gd name="connsiteY5" fmla="*/ 116586 h 297180"/>
                  <a:gd name="connsiteX6" fmla="*/ 61631 w 61630"/>
                  <a:gd name="connsiteY6" fmla="*/ 9144 h 297180"/>
                  <a:gd name="connsiteX7" fmla="*/ 59348 w 61630"/>
                  <a:gd name="connsiteY7" fmla="*/ 0 h 297180"/>
                  <a:gd name="connsiteX8" fmla="*/ 6848 w 61630"/>
                  <a:gd name="connsiteY8" fmla="*/ 178308 h 297180"/>
                  <a:gd name="connsiteX9" fmla="*/ 0 w 61630"/>
                  <a:gd name="connsiteY9" fmla="*/ 203454 h 297180"/>
                  <a:gd name="connsiteX10" fmla="*/ 20543 w 61630"/>
                  <a:gd name="connsiteY10" fmla="*/ 297180 h 297180"/>
                  <a:gd name="connsiteX11" fmla="*/ 25109 w 61630"/>
                  <a:gd name="connsiteY11" fmla="*/ 290322 h 297180"/>
                  <a:gd name="connsiteX12" fmla="*/ 6848 w 61630"/>
                  <a:gd name="connsiteY12" fmla="*/ 196596 h 297180"/>
                  <a:gd name="connsiteX13" fmla="*/ 6848 w 61630"/>
                  <a:gd name="connsiteY13" fmla="*/ 178308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630" h="297180">
                    <a:moveTo>
                      <a:pt x="59348" y="0"/>
                    </a:moveTo>
                    <a:cubicBezTo>
                      <a:pt x="41087" y="27432"/>
                      <a:pt x="27391" y="57150"/>
                      <a:pt x="15978" y="89154"/>
                    </a:cubicBezTo>
                    <a:cubicBezTo>
                      <a:pt x="15978" y="91440"/>
                      <a:pt x="15978" y="93726"/>
                      <a:pt x="15978" y="98298"/>
                    </a:cubicBezTo>
                    <a:lnTo>
                      <a:pt x="13696" y="98298"/>
                    </a:lnTo>
                    <a:lnTo>
                      <a:pt x="15978" y="98298"/>
                    </a:lnTo>
                    <a:cubicBezTo>
                      <a:pt x="15978" y="105156"/>
                      <a:pt x="15978" y="109728"/>
                      <a:pt x="15978" y="116586"/>
                    </a:cubicBezTo>
                    <a:cubicBezTo>
                      <a:pt x="25109" y="77724"/>
                      <a:pt x="41087" y="41148"/>
                      <a:pt x="61631" y="9144"/>
                    </a:cubicBezTo>
                    <a:cubicBezTo>
                      <a:pt x="61631" y="4572"/>
                      <a:pt x="59348" y="2286"/>
                      <a:pt x="59348" y="0"/>
                    </a:cubicBezTo>
                    <a:moveTo>
                      <a:pt x="6848" y="178308"/>
                    </a:moveTo>
                    <a:cubicBezTo>
                      <a:pt x="4565" y="187452"/>
                      <a:pt x="2283" y="196596"/>
                      <a:pt x="0" y="203454"/>
                    </a:cubicBezTo>
                    <a:cubicBezTo>
                      <a:pt x="0" y="237744"/>
                      <a:pt x="6848" y="269748"/>
                      <a:pt x="20543" y="297180"/>
                    </a:cubicBezTo>
                    <a:cubicBezTo>
                      <a:pt x="22826" y="294894"/>
                      <a:pt x="22826" y="292608"/>
                      <a:pt x="25109" y="290322"/>
                    </a:cubicBezTo>
                    <a:cubicBezTo>
                      <a:pt x="13696" y="262890"/>
                      <a:pt x="6848" y="230886"/>
                      <a:pt x="6848" y="196596"/>
                    </a:cubicBezTo>
                    <a:cubicBezTo>
                      <a:pt x="6848" y="189738"/>
                      <a:pt x="6848" y="182880"/>
                      <a:pt x="6848" y="178308"/>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154902A-303A-E059-C49F-42FEB16D7BE9}"/>
                  </a:ext>
                </a:extLst>
              </p:cNvPr>
              <p:cNvSpPr/>
              <p:nvPr/>
            </p:nvSpPr>
            <p:spPr>
              <a:xfrm>
                <a:off x="2755898" y="2302760"/>
                <a:ext cx="63913" cy="306324"/>
              </a:xfrm>
              <a:custGeom>
                <a:avLst/>
                <a:gdLst>
                  <a:gd name="connsiteX0" fmla="*/ 61631 w 63913"/>
                  <a:gd name="connsiteY0" fmla="*/ 0 h 306324"/>
                  <a:gd name="connsiteX1" fmla="*/ 57065 w 63913"/>
                  <a:gd name="connsiteY1" fmla="*/ 4572 h 306324"/>
                  <a:gd name="connsiteX2" fmla="*/ 59348 w 63913"/>
                  <a:gd name="connsiteY2" fmla="*/ 13716 h 306324"/>
                  <a:gd name="connsiteX3" fmla="*/ 63913 w 63913"/>
                  <a:gd name="connsiteY3" fmla="*/ 9144 h 306324"/>
                  <a:gd name="connsiteX4" fmla="*/ 61631 w 63913"/>
                  <a:gd name="connsiteY4" fmla="*/ 0 h 306324"/>
                  <a:gd name="connsiteX5" fmla="*/ 15978 w 63913"/>
                  <a:gd name="connsiteY5" fmla="*/ 96012 h 306324"/>
                  <a:gd name="connsiteX6" fmla="*/ 13696 w 63913"/>
                  <a:gd name="connsiteY6" fmla="*/ 105156 h 306324"/>
                  <a:gd name="connsiteX7" fmla="*/ 13696 w 63913"/>
                  <a:gd name="connsiteY7" fmla="*/ 105156 h 306324"/>
                  <a:gd name="connsiteX8" fmla="*/ 15978 w 63913"/>
                  <a:gd name="connsiteY8" fmla="*/ 105156 h 306324"/>
                  <a:gd name="connsiteX9" fmla="*/ 15978 w 63913"/>
                  <a:gd name="connsiteY9" fmla="*/ 96012 h 306324"/>
                  <a:gd name="connsiteX10" fmla="*/ 15978 w 63913"/>
                  <a:gd name="connsiteY10" fmla="*/ 102870 h 306324"/>
                  <a:gd name="connsiteX11" fmla="*/ 13696 w 63913"/>
                  <a:gd name="connsiteY11" fmla="*/ 102870 h 306324"/>
                  <a:gd name="connsiteX12" fmla="*/ 13696 w 63913"/>
                  <a:gd name="connsiteY12" fmla="*/ 102870 h 306324"/>
                  <a:gd name="connsiteX13" fmla="*/ 11413 w 63913"/>
                  <a:gd name="connsiteY13" fmla="*/ 112014 h 306324"/>
                  <a:gd name="connsiteX14" fmla="*/ 0 w 63913"/>
                  <a:gd name="connsiteY14" fmla="*/ 192024 h 306324"/>
                  <a:gd name="connsiteX15" fmla="*/ 0 w 63913"/>
                  <a:gd name="connsiteY15" fmla="*/ 201168 h 306324"/>
                  <a:gd name="connsiteX16" fmla="*/ 0 w 63913"/>
                  <a:gd name="connsiteY16" fmla="*/ 210312 h 306324"/>
                  <a:gd name="connsiteX17" fmla="*/ 6848 w 63913"/>
                  <a:gd name="connsiteY17" fmla="*/ 185166 h 306324"/>
                  <a:gd name="connsiteX18" fmla="*/ 15978 w 63913"/>
                  <a:gd name="connsiteY18" fmla="*/ 123444 h 306324"/>
                  <a:gd name="connsiteX19" fmla="*/ 15978 w 63913"/>
                  <a:gd name="connsiteY19" fmla="*/ 102870 h 306324"/>
                  <a:gd name="connsiteX20" fmla="*/ 22826 w 63913"/>
                  <a:gd name="connsiteY20" fmla="*/ 294894 h 306324"/>
                  <a:gd name="connsiteX21" fmla="*/ 18261 w 63913"/>
                  <a:gd name="connsiteY21" fmla="*/ 301752 h 306324"/>
                  <a:gd name="connsiteX22" fmla="*/ 20543 w 63913"/>
                  <a:gd name="connsiteY22" fmla="*/ 306324 h 306324"/>
                  <a:gd name="connsiteX23" fmla="*/ 25109 w 63913"/>
                  <a:gd name="connsiteY23" fmla="*/ 299466 h 306324"/>
                  <a:gd name="connsiteX24" fmla="*/ 22826 w 63913"/>
                  <a:gd name="connsiteY24" fmla="*/ 294894 h 30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13" h="306324">
                    <a:moveTo>
                      <a:pt x="61631" y="0"/>
                    </a:moveTo>
                    <a:cubicBezTo>
                      <a:pt x="59348" y="2286"/>
                      <a:pt x="59348" y="4572"/>
                      <a:pt x="57065" y="4572"/>
                    </a:cubicBezTo>
                    <a:cubicBezTo>
                      <a:pt x="57065" y="6858"/>
                      <a:pt x="59348" y="9144"/>
                      <a:pt x="59348" y="13716"/>
                    </a:cubicBezTo>
                    <a:cubicBezTo>
                      <a:pt x="61631" y="11430"/>
                      <a:pt x="61631" y="9144"/>
                      <a:pt x="63913" y="9144"/>
                    </a:cubicBezTo>
                    <a:cubicBezTo>
                      <a:pt x="63913" y="6858"/>
                      <a:pt x="63913" y="4572"/>
                      <a:pt x="61631" y="0"/>
                    </a:cubicBezTo>
                    <a:moveTo>
                      <a:pt x="15978" y="96012"/>
                    </a:moveTo>
                    <a:cubicBezTo>
                      <a:pt x="15978" y="98298"/>
                      <a:pt x="13696" y="100584"/>
                      <a:pt x="13696" y="105156"/>
                    </a:cubicBezTo>
                    <a:lnTo>
                      <a:pt x="13696" y="105156"/>
                    </a:lnTo>
                    <a:lnTo>
                      <a:pt x="15978" y="105156"/>
                    </a:lnTo>
                    <a:cubicBezTo>
                      <a:pt x="15978" y="100584"/>
                      <a:pt x="15978" y="98298"/>
                      <a:pt x="15978" y="96012"/>
                    </a:cubicBezTo>
                    <a:moveTo>
                      <a:pt x="15978" y="102870"/>
                    </a:moveTo>
                    <a:lnTo>
                      <a:pt x="13696" y="102870"/>
                    </a:lnTo>
                    <a:lnTo>
                      <a:pt x="13696" y="102870"/>
                    </a:lnTo>
                    <a:cubicBezTo>
                      <a:pt x="13696" y="105156"/>
                      <a:pt x="11413" y="109728"/>
                      <a:pt x="11413" y="112014"/>
                    </a:cubicBezTo>
                    <a:cubicBezTo>
                      <a:pt x="11413" y="139446"/>
                      <a:pt x="6848" y="164592"/>
                      <a:pt x="0" y="192024"/>
                    </a:cubicBezTo>
                    <a:cubicBezTo>
                      <a:pt x="0" y="196596"/>
                      <a:pt x="0" y="198882"/>
                      <a:pt x="0" y="201168"/>
                    </a:cubicBezTo>
                    <a:cubicBezTo>
                      <a:pt x="0" y="203454"/>
                      <a:pt x="0" y="205740"/>
                      <a:pt x="0" y="210312"/>
                    </a:cubicBezTo>
                    <a:cubicBezTo>
                      <a:pt x="2283" y="201168"/>
                      <a:pt x="4565" y="194310"/>
                      <a:pt x="6848" y="185166"/>
                    </a:cubicBezTo>
                    <a:cubicBezTo>
                      <a:pt x="6848" y="164592"/>
                      <a:pt x="11413" y="141732"/>
                      <a:pt x="15978" y="123444"/>
                    </a:cubicBezTo>
                    <a:cubicBezTo>
                      <a:pt x="15978" y="116586"/>
                      <a:pt x="15978" y="109728"/>
                      <a:pt x="15978" y="102870"/>
                    </a:cubicBezTo>
                    <a:moveTo>
                      <a:pt x="22826" y="294894"/>
                    </a:moveTo>
                    <a:cubicBezTo>
                      <a:pt x="20543" y="297180"/>
                      <a:pt x="20543" y="299466"/>
                      <a:pt x="18261" y="301752"/>
                    </a:cubicBezTo>
                    <a:cubicBezTo>
                      <a:pt x="18261" y="304038"/>
                      <a:pt x="20543" y="306324"/>
                      <a:pt x="20543" y="306324"/>
                    </a:cubicBezTo>
                    <a:cubicBezTo>
                      <a:pt x="22826" y="304038"/>
                      <a:pt x="22826" y="301752"/>
                      <a:pt x="25109" y="299466"/>
                    </a:cubicBezTo>
                    <a:cubicBezTo>
                      <a:pt x="25109" y="299466"/>
                      <a:pt x="25109" y="297180"/>
                      <a:pt x="22826" y="294894"/>
                    </a:cubicBezTo>
                  </a:path>
                </a:pathLst>
              </a:custGeom>
              <a:solidFill>
                <a:srgbClr val="8A95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04203B5E-BBFA-9614-7D77-B720A18F4E8E}"/>
                  </a:ext>
                </a:extLst>
              </p:cNvPr>
              <p:cNvSpPr/>
              <p:nvPr/>
            </p:nvSpPr>
            <p:spPr>
              <a:xfrm>
                <a:off x="2872311" y="2407916"/>
                <a:ext cx="299022" cy="301752"/>
              </a:xfrm>
              <a:custGeom>
                <a:avLst/>
                <a:gdLst>
                  <a:gd name="connsiteX0" fmla="*/ 299023 w 299022"/>
                  <a:gd name="connsiteY0" fmla="*/ 0 h 301752"/>
                  <a:gd name="connsiteX1" fmla="*/ 296740 w 299022"/>
                  <a:gd name="connsiteY1" fmla="*/ 0 h 301752"/>
                  <a:gd name="connsiteX2" fmla="*/ 294457 w 299022"/>
                  <a:gd name="connsiteY2" fmla="*/ 0 h 301752"/>
                  <a:gd name="connsiteX3" fmla="*/ 228262 w 299022"/>
                  <a:gd name="connsiteY3" fmla="*/ 203454 h 301752"/>
                  <a:gd name="connsiteX4" fmla="*/ 180327 w 299022"/>
                  <a:gd name="connsiteY4" fmla="*/ 251460 h 301752"/>
                  <a:gd name="connsiteX5" fmla="*/ 184892 w 299022"/>
                  <a:gd name="connsiteY5" fmla="*/ 256032 h 301752"/>
                  <a:gd name="connsiteX6" fmla="*/ 232827 w 299022"/>
                  <a:gd name="connsiteY6" fmla="*/ 205740 h 301752"/>
                  <a:gd name="connsiteX7" fmla="*/ 299023 w 299022"/>
                  <a:gd name="connsiteY7" fmla="*/ 0 h 301752"/>
                  <a:gd name="connsiteX8" fmla="*/ 111848 w 299022"/>
                  <a:gd name="connsiteY8" fmla="*/ 285750 h 301752"/>
                  <a:gd name="connsiteX9" fmla="*/ 54783 w 299022"/>
                  <a:gd name="connsiteY9" fmla="*/ 294894 h 301752"/>
                  <a:gd name="connsiteX10" fmla="*/ 4565 w 299022"/>
                  <a:gd name="connsiteY10" fmla="*/ 288036 h 301752"/>
                  <a:gd name="connsiteX11" fmla="*/ 0 w 299022"/>
                  <a:gd name="connsiteY11" fmla="*/ 292608 h 301752"/>
                  <a:gd name="connsiteX12" fmla="*/ 54783 w 299022"/>
                  <a:gd name="connsiteY12" fmla="*/ 301752 h 301752"/>
                  <a:gd name="connsiteX13" fmla="*/ 54783 w 299022"/>
                  <a:gd name="connsiteY13" fmla="*/ 301752 h 301752"/>
                  <a:gd name="connsiteX14" fmla="*/ 116413 w 299022"/>
                  <a:gd name="connsiteY14" fmla="*/ 292608 h 301752"/>
                  <a:gd name="connsiteX15" fmla="*/ 111848 w 299022"/>
                  <a:gd name="connsiteY15" fmla="*/ 285750 h 301752"/>
                  <a:gd name="connsiteX16" fmla="*/ 111848 w 299022"/>
                  <a:gd name="connsiteY16" fmla="*/ 28575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22" h="301752">
                    <a:moveTo>
                      <a:pt x="299023" y="0"/>
                    </a:moveTo>
                    <a:lnTo>
                      <a:pt x="296740" y="0"/>
                    </a:lnTo>
                    <a:lnTo>
                      <a:pt x="294457" y="0"/>
                    </a:lnTo>
                    <a:cubicBezTo>
                      <a:pt x="294457" y="75438"/>
                      <a:pt x="269349" y="148590"/>
                      <a:pt x="228262" y="203454"/>
                    </a:cubicBezTo>
                    <a:cubicBezTo>
                      <a:pt x="214566" y="221742"/>
                      <a:pt x="198588" y="237744"/>
                      <a:pt x="180327" y="251460"/>
                    </a:cubicBezTo>
                    <a:cubicBezTo>
                      <a:pt x="182609" y="253746"/>
                      <a:pt x="182609" y="253746"/>
                      <a:pt x="184892" y="256032"/>
                    </a:cubicBezTo>
                    <a:cubicBezTo>
                      <a:pt x="203153" y="242316"/>
                      <a:pt x="219131" y="226314"/>
                      <a:pt x="232827" y="205740"/>
                    </a:cubicBezTo>
                    <a:cubicBezTo>
                      <a:pt x="271631" y="150876"/>
                      <a:pt x="299023" y="75438"/>
                      <a:pt x="299023" y="0"/>
                    </a:cubicBezTo>
                    <a:moveTo>
                      <a:pt x="111848" y="285750"/>
                    </a:moveTo>
                    <a:cubicBezTo>
                      <a:pt x="93587" y="292608"/>
                      <a:pt x="75326" y="294894"/>
                      <a:pt x="54783" y="294894"/>
                    </a:cubicBezTo>
                    <a:cubicBezTo>
                      <a:pt x="36522" y="294894"/>
                      <a:pt x="20544" y="292608"/>
                      <a:pt x="4565" y="288036"/>
                    </a:cubicBezTo>
                    <a:cubicBezTo>
                      <a:pt x="2283" y="290322"/>
                      <a:pt x="0" y="292608"/>
                      <a:pt x="0" y="292608"/>
                    </a:cubicBezTo>
                    <a:cubicBezTo>
                      <a:pt x="18261" y="299466"/>
                      <a:pt x="36522" y="301752"/>
                      <a:pt x="54783" y="301752"/>
                    </a:cubicBezTo>
                    <a:lnTo>
                      <a:pt x="54783" y="301752"/>
                    </a:lnTo>
                    <a:cubicBezTo>
                      <a:pt x="75326" y="301752"/>
                      <a:pt x="95870" y="297180"/>
                      <a:pt x="116413" y="292608"/>
                    </a:cubicBezTo>
                    <a:cubicBezTo>
                      <a:pt x="116413" y="290322"/>
                      <a:pt x="116413" y="290322"/>
                      <a:pt x="111848" y="285750"/>
                    </a:cubicBezTo>
                    <a:cubicBezTo>
                      <a:pt x="114131" y="288036"/>
                      <a:pt x="114131" y="285750"/>
                      <a:pt x="111848" y="28575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6668BE6-7C70-E288-D781-1471D156A791}"/>
                  </a:ext>
                </a:extLst>
              </p:cNvPr>
              <p:cNvSpPr/>
              <p:nvPr/>
            </p:nvSpPr>
            <p:spPr>
              <a:xfrm>
                <a:off x="2876876" y="2215892"/>
                <a:ext cx="54782" cy="32004"/>
              </a:xfrm>
              <a:custGeom>
                <a:avLst/>
                <a:gdLst>
                  <a:gd name="connsiteX0" fmla="*/ 50218 w 54782"/>
                  <a:gd name="connsiteY0" fmla="*/ 0 h 32004"/>
                  <a:gd name="connsiteX1" fmla="*/ 0 w 54782"/>
                  <a:gd name="connsiteY1" fmla="*/ 27432 h 32004"/>
                  <a:gd name="connsiteX2" fmla="*/ 4565 w 54782"/>
                  <a:gd name="connsiteY2" fmla="*/ 32004 h 32004"/>
                  <a:gd name="connsiteX3" fmla="*/ 54783 w 54782"/>
                  <a:gd name="connsiteY3" fmla="*/ 4572 h 32004"/>
                  <a:gd name="connsiteX4" fmla="*/ 52500 w 54782"/>
                  <a:gd name="connsiteY4" fmla="*/ 2286 h 32004"/>
                  <a:gd name="connsiteX5" fmla="*/ 50218 w 54782"/>
                  <a:gd name="connsiteY5" fmla="*/ 0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82" h="32004">
                    <a:moveTo>
                      <a:pt x="50218" y="0"/>
                    </a:moveTo>
                    <a:cubicBezTo>
                      <a:pt x="31957" y="6858"/>
                      <a:pt x="15978" y="16002"/>
                      <a:pt x="0" y="27432"/>
                    </a:cubicBezTo>
                    <a:cubicBezTo>
                      <a:pt x="2283" y="29718"/>
                      <a:pt x="2283" y="29718"/>
                      <a:pt x="4565" y="32004"/>
                    </a:cubicBezTo>
                    <a:cubicBezTo>
                      <a:pt x="20544" y="20574"/>
                      <a:pt x="36522" y="11430"/>
                      <a:pt x="54783" y="4572"/>
                    </a:cubicBezTo>
                    <a:cubicBezTo>
                      <a:pt x="54783" y="4572"/>
                      <a:pt x="52500" y="2286"/>
                      <a:pt x="52500" y="2286"/>
                    </a:cubicBezTo>
                    <a:cubicBezTo>
                      <a:pt x="52500" y="2286"/>
                      <a:pt x="50218" y="0"/>
                      <a:pt x="50218" y="0"/>
                    </a:cubicBezTo>
                  </a:path>
                </a:pathLst>
              </a:custGeom>
              <a:solidFill>
                <a:srgbClr val="8F98B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33C6D673-20CD-510F-A1BF-3FC11CDCF69E}"/>
                  </a:ext>
                </a:extLst>
              </p:cNvPr>
              <p:cNvSpPr/>
              <p:nvPr/>
            </p:nvSpPr>
            <p:spPr>
              <a:xfrm>
                <a:off x="2872311" y="2213606"/>
                <a:ext cx="63913" cy="36576"/>
              </a:xfrm>
              <a:custGeom>
                <a:avLst/>
                <a:gdLst>
                  <a:gd name="connsiteX0" fmla="*/ 59348 w 63913"/>
                  <a:gd name="connsiteY0" fmla="*/ 0 h 36576"/>
                  <a:gd name="connsiteX1" fmla="*/ 54783 w 63913"/>
                  <a:gd name="connsiteY1" fmla="*/ 2286 h 36576"/>
                  <a:gd name="connsiteX2" fmla="*/ 57065 w 63913"/>
                  <a:gd name="connsiteY2" fmla="*/ 4572 h 36576"/>
                  <a:gd name="connsiteX3" fmla="*/ 59348 w 63913"/>
                  <a:gd name="connsiteY3" fmla="*/ 6858 h 36576"/>
                  <a:gd name="connsiteX4" fmla="*/ 63913 w 63913"/>
                  <a:gd name="connsiteY4" fmla="*/ 4572 h 36576"/>
                  <a:gd name="connsiteX5" fmla="*/ 59348 w 63913"/>
                  <a:gd name="connsiteY5" fmla="*/ 0 h 36576"/>
                  <a:gd name="connsiteX6" fmla="*/ 59348 w 63913"/>
                  <a:gd name="connsiteY6" fmla="*/ 0 h 36576"/>
                  <a:gd name="connsiteX7" fmla="*/ 4565 w 63913"/>
                  <a:gd name="connsiteY7" fmla="*/ 29718 h 36576"/>
                  <a:gd name="connsiteX8" fmla="*/ 0 w 63913"/>
                  <a:gd name="connsiteY8" fmla="*/ 32004 h 36576"/>
                  <a:gd name="connsiteX9" fmla="*/ 4565 w 63913"/>
                  <a:gd name="connsiteY9" fmla="*/ 36576 h 36576"/>
                  <a:gd name="connsiteX10" fmla="*/ 9130 w 63913"/>
                  <a:gd name="connsiteY10" fmla="*/ 34290 h 36576"/>
                  <a:gd name="connsiteX11" fmla="*/ 4565 w 63913"/>
                  <a:gd name="connsiteY11" fmla="*/ 29718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13" h="36576">
                    <a:moveTo>
                      <a:pt x="59348" y="0"/>
                    </a:moveTo>
                    <a:cubicBezTo>
                      <a:pt x="57065" y="0"/>
                      <a:pt x="57065" y="2286"/>
                      <a:pt x="54783" y="2286"/>
                    </a:cubicBezTo>
                    <a:cubicBezTo>
                      <a:pt x="54783" y="2286"/>
                      <a:pt x="57065" y="4572"/>
                      <a:pt x="57065" y="4572"/>
                    </a:cubicBezTo>
                    <a:cubicBezTo>
                      <a:pt x="57065" y="4572"/>
                      <a:pt x="59348" y="6858"/>
                      <a:pt x="59348" y="6858"/>
                    </a:cubicBezTo>
                    <a:cubicBezTo>
                      <a:pt x="61631" y="6858"/>
                      <a:pt x="61631" y="4572"/>
                      <a:pt x="63913" y="4572"/>
                    </a:cubicBezTo>
                    <a:cubicBezTo>
                      <a:pt x="63913" y="4572"/>
                      <a:pt x="61631" y="2286"/>
                      <a:pt x="59348" y="0"/>
                    </a:cubicBezTo>
                    <a:cubicBezTo>
                      <a:pt x="61631" y="0"/>
                      <a:pt x="59348" y="0"/>
                      <a:pt x="59348" y="0"/>
                    </a:cubicBezTo>
                    <a:moveTo>
                      <a:pt x="4565" y="29718"/>
                    </a:moveTo>
                    <a:cubicBezTo>
                      <a:pt x="2283" y="29718"/>
                      <a:pt x="2283" y="32004"/>
                      <a:pt x="0" y="32004"/>
                    </a:cubicBezTo>
                    <a:cubicBezTo>
                      <a:pt x="2283" y="34290"/>
                      <a:pt x="2283" y="34290"/>
                      <a:pt x="4565" y="36576"/>
                    </a:cubicBezTo>
                    <a:cubicBezTo>
                      <a:pt x="6848" y="36576"/>
                      <a:pt x="6848" y="34290"/>
                      <a:pt x="9130" y="34290"/>
                    </a:cubicBezTo>
                    <a:cubicBezTo>
                      <a:pt x="6848" y="32004"/>
                      <a:pt x="6848" y="32004"/>
                      <a:pt x="4565" y="29718"/>
                    </a:cubicBezTo>
                  </a:path>
                </a:pathLst>
              </a:custGeom>
              <a:solidFill>
                <a:srgbClr val="8894B4"/>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7B437AEC-8E4E-4A21-9F44-6A3565BE662E}"/>
                  </a:ext>
                </a:extLst>
              </p:cNvPr>
              <p:cNvSpPr/>
              <p:nvPr/>
            </p:nvSpPr>
            <p:spPr>
              <a:xfrm>
                <a:off x="2945355" y="2145026"/>
                <a:ext cx="486197" cy="621792"/>
              </a:xfrm>
              <a:custGeom>
                <a:avLst/>
                <a:gdLst>
                  <a:gd name="connsiteX0" fmla="*/ 283044 w 486197"/>
                  <a:gd name="connsiteY0" fmla="*/ 0 h 621792"/>
                  <a:gd name="connsiteX1" fmla="*/ 171196 w 486197"/>
                  <a:gd name="connsiteY1" fmla="*/ 27432 h 621792"/>
                  <a:gd name="connsiteX2" fmla="*/ 216849 w 486197"/>
                  <a:gd name="connsiteY2" fmla="*/ 66294 h 621792"/>
                  <a:gd name="connsiteX3" fmla="*/ 278479 w 486197"/>
                  <a:gd name="connsiteY3" fmla="*/ 57150 h 621792"/>
                  <a:gd name="connsiteX4" fmla="*/ 278479 w 486197"/>
                  <a:gd name="connsiteY4" fmla="*/ 57150 h 621792"/>
                  <a:gd name="connsiteX5" fmla="*/ 433697 w 486197"/>
                  <a:gd name="connsiteY5" fmla="*/ 162306 h 621792"/>
                  <a:gd name="connsiteX6" fmla="*/ 486197 w 486197"/>
                  <a:gd name="connsiteY6" fmla="*/ 141732 h 621792"/>
                  <a:gd name="connsiteX7" fmla="*/ 283044 w 486197"/>
                  <a:gd name="connsiteY7" fmla="*/ 0 h 621792"/>
                  <a:gd name="connsiteX8" fmla="*/ 105000 w 486197"/>
                  <a:gd name="connsiteY8" fmla="*/ 73152 h 621792"/>
                  <a:gd name="connsiteX9" fmla="*/ 68478 w 486197"/>
                  <a:gd name="connsiteY9" fmla="*/ 112014 h 621792"/>
                  <a:gd name="connsiteX10" fmla="*/ 34239 w 486197"/>
                  <a:gd name="connsiteY10" fmla="*/ 162306 h 621792"/>
                  <a:gd name="connsiteX11" fmla="*/ 47935 w 486197"/>
                  <a:gd name="connsiteY11" fmla="*/ 258318 h 621792"/>
                  <a:gd name="connsiteX12" fmla="*/ 47935 w 486197"/>
                  <a:gd name="connsiteY12" fmla="*/ 274320 h 621792"/>
                  <a:gd name="connsiteX13" fmla="*/ 105000 w 486197"/>
                  <a:gd name="connsiteY13" fmla="*/ 150876 h 621792"/>
                  <a:gd name="connsiteX14" fmla="*/ 152935 w 486197"/>
                  <a:gd name="connsiteY14" fmla="*/ 100584 h 621792"/>
                  <a:gd name="connsiteX15" fmla="*/ 105000 w 486197"/>
                  <a:gd name="connsiteY15" fmla="*/ 73152 h 621792"/>
                  <a:gd name="connsiteX16" fmla="*/ 38805 w 486197"/>
                  <a:gd name="connsiteY16" fmla="*/ 354330 h 621792"/>
                  <a:gd name="connsiteX17" fmla="*/ 0 w 486197"/>
                  <a:gd name="connsiteY17" fmla="*/ 461773 h 621792"/>
                  <a:gd name="connsiteX18" fmla="*/ 47935 w 486197"/>
                  <a:gd name="connsiteY18" fmla="*/ 546355 h 621792"/>
                  <a:gd name="connsiteX19" fmla="*/ 47935 w 486197"/>
                  <a:gd name="connsiteY19" fmla="*/ 546355 h 621792"/>
                  <a:gd name="connsiteX20" fmla="*/ 98153 w 486197"/>
                  <a:gd name="connsiteY20" fmla="*/ 518923 h 621792"/>
                  <a:gd name="connsiteX21" fmla="*/ 86739 w 486197"/>
                  <a:gd name="connsiteY21" fmla="*/ 505207 h 621792"/>
                  <a:gd name="connsiteX22" fmla="*/ 38805 w 486197"/>
                  <a:gd name="connsiteY22" fmla="*/ 358902 h 621792"/>
                  <a:gd name="connsiteX23" fmla="*/ 38805 w 486197"/>
                  <a:gd name="connsiteY23" fmla="*/ 354330 h 621792"/>
                  <a:gd name="connsiteX24" fmla="*/ 392610 w 486197"/>
                  <a:gd name="connsiteY24" fmla="*/ 461773 h 621792"/>
                  <a:gd name="connsiteX25" fmla="*/ 212283 w 486197"/>
                  <a:gd name="connsiteY25" fmla="*/ 564643 h 621792"/>
                  <a:gd name="connsiteX26" fmla="*/ 212283 w 486197"/>
                  <a:gd name="connsiteY26" fmla="*/ 564643 h 621792"/>
                  <a:gd name="connsiteX27" fmla="*/ 159783 w 486197"/>
                  <a:gd name="connsiteY27" fmla="*/ 555499 h 621792"/>
                  <a:gd name="connsiteX28" fmla="*/ 105000 w 486197"/>
                  <a:gd name="connsiteY28" fmla="*/ 594361 h 621792"/>
                  <a:gd name="connsiteX29" fmla="*/ 207718 w 486197"/>
                  <a:gd name="connsiteY29" fmla="*/ 621793 h 621792"/>
                  <a:gd name="connsiteX30" fmla="*/ 442828 w 486197"/>
                  <a:gd name="connsiteY30" fmla="*/ 480061 h 621792"/>
                  <a:gd name="connsiteX31" fmla="*/ 413153 w 486197"/>
                  <a:gd name="connsiteY31" fmla="*/ 475489 h 621792"/>
                  <a:gd name="connsiteX32" fmla="*/ 392610 w 486197"/>
                  <a:gd name="connsiteY32" fmla="*/ 461773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6197" h="621792">
                    <a:moveTo>
                      <a:pt x="283044" y="0"/>
                    </a:moveTo>
                    <a:cubicBezTo>
                      <a:pt x="244240" y="0"/>
                      <a:pt x="205435" y="9144"/>
                      <a:pt x="171196" y="27432"/>
                    </a:cubicBezTo>
                    <a:cubicBezTo>
                      <a:pt x="189457" y="38862"/>
                      <a:pt x="203153" y="52578"/>
                      <a:pt x="216849" y="66294"/>
                    </a:cubicBezTo>
                    <a:cubicBezTo>
                      <a:pt x="235110" y="59436"/>
                      <a:pt x="255653" y="57150"/>
                      <a:pt x="278479" y="57150"/>
                    </a:cubicBezTo>
                    <a:lnTo>
                      <a:pt x="278479" y="57150"/>
                    </a:lnTo>
                    <a:cubicBezTo>
                      <a:pt x="351523" y="57150"/>
                      <a:pt x="406306" y="98298"/>
                      <a:pt x="433697" y="162306"/>
                    </a:cubicBezTo>
                    <a:cubicBezTo>
                      <a:pt x="440545" y="157734"/>
                      <a:pt x="461089" y="144018"/>
                      <a:pt x="486197" y="141732"/>
                    </a:cubicBezTo>
                    <a:cubicBezTo>
                      <a:pt x="451958" y="57150"/>
                      <a:pt x="376632" y="0"/>
                      <a:pt x="283044" y="0"/>
                    </a:cubicBezTo>
                    <a:moveTo>
                      <a:pt x="105000" y="73152"/>
                    </a:moveTo>
                    <a:cubicBezTo>
                      <a:pt x="91305" y="84582"/>
                      <a:pt x="79892" y="98298"/>
                      <a:pt x="68478" y="112014"/>
                    </a:cubicBezTo>
                    <a:cubicBezTo>
                      <a:pt x="54783" y="128016"/>
                      <a:pt x="43370" y="144018"/>
                      <a:pt x="34239" y="162306"/>
                    </a:cubicBezTo>
                    <a:cubicBezTo>
                      <a:pt x="43370" y="192024"/>
                      <a:pt x="47935" y="224028"/>
                      <a:pt x="47935" y="258318"/>
                    </a:cubicBezTo>
                    <a:cubicBezTo>
                      <a:pt x="47935" y="262890"/>
                      <a:pt x="47935" y="269748"/>
                      <a:pt x="47935" y="274320"/>
                    </a:cubicBezTo>
                    <a:cubicBezTo>
                      <a:pt x="59348" y="228600"/>
                      <a:pt x="79892" y="185166"/>
                      <a:pt x="105000" y="150876"/>
                    </a:cubicBezTo>
                    <a:cubicBezTo>
                      <a:pt x="118696" y="132588"/>
                      <a:pt x="134674" y="114300"/>
                      <a:pt x="152935" y="100584"/>
                    </a:cubicBezTo>
                    <a:cubicBezTo>
                      <a:pt x="141522" y="89154"/>
                      <a:pt x="125544" y="80010"/>
                      <a:pt x="105000" y="73152"/>
                    </a:cubicBezTo>
                    <a:moveTo>
                      <a:pt x="38805" y="354330"/>
                    </a:moveTo>
                    <a:cubicBezTo>
                      <a:pt x="29674" y="393192"/>
                      <a:pt x="15978" y="427483"/>
                      <a:pt x="0" y="461773"/>
                    </a:cubicBezTo>
                    <a:cubicBezTo>
                      <a:pt x="11413" y="493777"/>
                      <a:pt x="27391" y="523495"/>
                      <a:pt x="47935" y="546355"/>
                    </a:cubicBezTo>
                    <a:cubicBezTo>
                      <a:pt x="47935" y="546355"/>
                      <a:pt x="47935" y="546355"/>
                      <a:pt x="47935" y="546355"/>
                    </a:cubicBezTo>
                    <a:cubicBezTo>
                      <a:pt x="66196" y="539497"/>
                      <a:pt x="82174" y="530353"/>
                      <a:pt x="98153" y="518923"/>
                    </a:cubicBezTo>
                    <a:cubicBezTo>
                      <a:pt x="93587" y="514351"/>
                      <a:pt x="89022" y="509779"/>
                      <a:pt x="86739" y="505207"/>
                    </a:cubicBezTo>
                    <a:cubicBezTo>
                      <a:pt x="57065" y="468631"/>
                      <a:pt x="38805" y="416052"/>
                      <a:pt x="38805" y="358902"/>
                    </a:cubicBezTo>
                    <a:cubicBezTo>
                      <a:pt x="38805" y="358902"/>
                      <a:pt x="38805" y="356616"/>
                      <a:pt x="38805" y="354330"/>
                    </a:cubicBezTo>
                    <a:moveTo>
                      <a:pt x="392610" y="461773"/>
                    </a:moveTo>
                    <a:cubicBezTo>
                      <a:pt x="349240" y="523495"/>
                      <a:pt x="285327" y="564643"/>
                      <a:pt x="212283" y="564643"/>
                    </a:cubicBezTo>
                    <a:lnTo>
                      <a:pt x="212283" y="564643"/>
                    </a:lnTo>
                    <a:cubicBezTo>
                      <a:pt x="194022" y="564643"/>
                      <a:pt x="175762" y="562357"/>
                      <a:pt x="159783" y="555499"/>
                    </a:cubicBezTo>
                    <a:cubicBezTo>
                      <a:pt x="143805" y="569215"/>
                      <a:pt x="125544" y="582931"/>
                      <a:pt x="105000" y="594361"/>
                    </a:cubicBezTo>
                    <a:cubicBezTo>
                      <a:pt x="134674" y="610363"/>
                      <a:pt x="168914" y="621793"/>
                      <a:pt x="207718" y="621793"/>
                    </a:cubicBezTo>
                    <a:cubicBezTo>
                      <a:pt x="305871" y="621793"/>
                      <a:pt x="390327" y="564643"/>
                      <a:pt x="442828" y="480061"/>
                    </a:cubicBezTo>
                    <a:lnTo>
                      <a:pt x="413153" y="475489"/>
                    </a:lnTo>
                    <a:lnTo>
                      <a:pt x="392610" y="461773"/>
                    </a:lnTo>
                    <a:close/>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2EFEFF4-BB75-C0DF-2B60-C471B5EA1C37}"/>
                  </a:ext>
                </a:extLst>
              </p:cNvPr>
              <p:cNvSpPr/>
              <p:nvPr/>
            </p:nvSpPr>
            <p:spPr>
              <a:xfrm>
                <a:off x="2927094" y="2314190"/>
                <a:ext cx="61630" cy="288036"/>
              </a:xfrm>
              <a:custGeom>
                <a:avLst/>
                <a:gdLst>
                  <a:gd name="connsiteX0" fmla="*/ 50217 w 61630"/>
                  <a:gd name="connsiteY0" fmla="*/ 0 h 288036"/>
                  <a:gd name="connsiteX1" fmla="*/ 6848 w 61630"/>
                  <a:gd name="connsiteY1" fmla="*/ 123444 h 288036"/>
                  <a:gd name="connsiteX2" fmla="*/ 2283 w 61630"/>
                  <a:gd name="connsiteY2" fmla="*/ 157734 h 288036"/>
                  <a:gd name="connsiteX3" fmla="*/ 0 w 61630"/>
                  <a:gd name="connsiteY3" fmla="*/ 194310 h 288036"/>
                  <a:gd name="connsiteX4" fmla="*/ 13696 w 61630"/>
                  <a:gd name="connsiteY4" fmla="*/ 288036 h 288036"/>
                  <a:gd name="connsiteX5" fmla="*/ 61631 w 61630"/>
                  <a:gd name="connsiteY5" fmla="*/ 91440 h 288036"/>
                  <a:gd name="connsiteX6" fmla="*/ 50217 w 61630"/>
                  <a:gd name="connsiteY6" fmla="*/ 0 h 28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30" h="288036">
                    <a:moveTo>
                      <a:pt x="50217" y="0"/>
                    </a:moveTo>
                    <a:cubicBezTo>
                      <a:pt x="29674" y="38862"/>
                      <a:pt x="15978" y="80010"/>
                      <a:pt x="6848" y="123444"/>
                    </a:cubicBezTo>
                    <a:cubicBezTo>
                      <a:pt x="6848" y="134874"/>
                      <a:pt x="4565" y="146304"/>
                      <a:pt x="2283" y="157734"/>
                    </a:cubicBezTo>
                    <a:cubicBezTo>
                      <a:pt x="2283" y="169164"/>
                      <a:pt x="0" y="180594"/>
                      <a:pt x="0" y="194310"/>
                    </a:cubicBezTo>
                    <a:cubicBezTo>
                      <a:pt x="0" y="226314"/>
                      <a:pt x="4565" y="258318"/>
                      <a:pt x="13696" y="288036"/>
                    </a:cubicBezTo>
                    <a:cubicBezTo>
                      <a:pt x="43370" y="230886"/>
                      <a:pt x="61631" y="162306"/>
                      <a:pt x="61631" y="91440"/>
                    </a:cubicBezTo>
                    <a:cubicBezTo>
                      <a:pt x="61631" y="57150"/>
                      <a:pt x="59348" y="27432"/>
                      <a:pt x="50217" y="0"/>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AF9A4989-1DCD-FDCA-D0B6-6A462BBE88E6}"/>
                  </a:ext>
                </a:extLst>
              </p:cNvPr>
              <p:cNvSpPr/>
              <p:nvPr/>
            </p:nvSpPr>
            <p:spPr>
              <a:xfrm>
                <a:off x="2929376" y="2307332"/>
                <a:ext cx="64494" cy="299466"/>
              </a:xfrm>
              <a:custGeom>
                <a:avLst/>
                <a:gdLst>
                  <a:gd name="connsiteX0" fmla="*/ 52500 w 64494"/>
                  <a:gd name="connsiteY0" fmla="*/ 0 h 299466"/>
                  <a:gd name="connsiteX1" fmla="*/ 47935 w 64494"/>
                  <a:gd name="connsiteY1" fmla="*/ 6858 h 299466"/>
                  <a:gd name="connsiteX2" fmla="*/ 59348 w 64494"/>
                  <a:gd name="connsiteY2" fmla="*/ 96012 h 299466"/>
                  <a:gd name="connsiteX3" fmla="*/ 11413 w 64494"/>
                  <a:gd name="connsiteY3" fmla="*/ 292608 h 299466"/>
                  <a:gd name="connsiteX4" fmla="*/ 13696 w 64494"/>
                  <a:gd name="connsiteY4" fmla="*/ 299466 h 299466"/>
                  <a:gd name="connsiteX5" fmla="*/ 52500 w 64494"/>
                  <a:gd name="connsiteY5" fmla="*/ 192024 h 299466"/>
                  <a:gd name="connsiteX6" fmla="*/ 63913 w 64494"/>
                  <a:gd name="connsiteY6" fmla="*/ 112014 h 299466"/>
                  <a:gd name="connsiteX7" fmla="*/ 63913 w 64494"/>
                  <a:gd name="connsiteY7" fmla="*/ 96012 h 299466"/>
                  <a:gd name="connsiteX8" fmla="*/ 52500 w 64494"/>
                  <a:gd name="connsiteY8" fmla="*/ 0 h 299466"/>
                  <a:gd name="connsiteX9" fmla="*/ 4565 w 64494"/>
                  <a:gd name="connsiteY9" fmla="*/ 130302 h 299466"/>
                  <a:gd name="connsiteX10" fmla="*/ 0 w 64494"/>
                  <a:gd name="connsiteY10" fmla="*/ 164592 h 299466"/>
                  <a:gd name="connsiteX11" fmla="*/ 4565 w 64494"/>
                  <a:gd name="connsiteY11" fmla="*/ 130302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94" h="299466">
                    <a:moveTo>
                      <a:pt x="52500" y="0"/>
                    </a:moveTo>
                    <a:cubicBezTo>
                      <a:pt x="50217" y="2286"/>
                      <a:pt x="50217" y="4572"/>
                      <a:pt x="47935" y="6858"/>
                    </a:cubicBezTo>
                    <a:cubicBezTo>
                      <a:pt x="54783" y="34290"/>
                      <a:pt x="59348" y="64008"/>
                      <a:pt x="59348" y="96012"/>
                    </a:cubicBezTo>
                    <a:cubicBezTo>
                      <a:pt x="59348" y="164592"/>
                      <a:pt x="41087" y="233172"/>
                      <a:pt x="11413" y="292608"/>
                    </a:cubicBezTo>
                    <a:cubicBezTo>
                      <a:pt x="11413" y="294894"/>
                      <a:pt x="13696" y="297180"/>
                      <a:pt x="13696" y="299466"/>
                    </a:cubicBezTo>
                    <a:cubicBezTo>
                      <a:pt x="31957" y="267462"/>
                      <a:pt x="45652" y="230886"/>
                      <a:pt x="52500" y="192024"/>
                    </a:cubicBezTo>
                    <a:cubicBezTo>
                      <a:pt x="52500" y="164592"/>
                      <a:pt x="57065" y="137160"/>
                      <a:pt x="63913" y="112014"/>
                    </a:cubicBezTo>
                    <a:cubicBezTo>
                      <a:pt x="63913" y="107442"/>
                      <a:pt x="63913" y="100584"/>
                      <a:pt x="63913" y="96012"/>
                    </a:cubicBezTo>
                    <a:cubicBezTo>
                      <a:pt x="66196" y="61722"/>
                      <a:pt x="61631" y="29718"/>
                      <a:pt x="52500" y="0"/>
                    </a:cubicBezTo>
                    <a:moveTo>
                      <a:pt x="4565" y="130302"/>
                    </a:moveTo>
                    <a:cubicBezTo>
                      <a:pt x="2283" y="141732"/>
                      <a:pt x="0" y="153162"/>
                      <a:pt x="0" y="164592"/>
                    </a:cubicBezTo>
                    <a:cubicBezTo>
                      <a:pt x="2283" y="153162"/>
                      <a:pt x="4565" y="141732"/>
                      <a:pt x="4565" y="130302"/>
                    </a:cubicBezTo>
                  </a:path>
                </a:pathLst>
              </a:custGeom>
              <a:solidFill>
                <a:srgbClr val="F3F5F9"/>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3A03C8A7-B02A-CB5B-738A-D7D00B490AD8}"/>
                  </a:ext>
                </a:extLst>
              </p:cNvPr>
              <p:cNvSpPr/>
              <p:nvPr/>
            </p:nvSpPr>
            <p:spPr>
              <a:xfrm>
                <a:off x="2997855" y="2177030"/>
                <a:ext cx="157500" cy="557784"/>
              </a:xfrm>
              <a:custGeom>
                <a:avLst/>
                <a:gdLst>
                  <a:gd name="connsiteX0" fmla="*/ 111848 w 157500"/>
                  <a:gd name="connsiteY0" fmla="*/ 0 h 557784"/>
                  <a:gd name="connsiteX1" fmla="*/ 59348 w 157500"/>
                  <a:gd name="connsiteY1" fmla="*/ 36576 h 557784"/>
                  <a:gd name="connsiteX2" fmla="*/ 107283 w 157500"/>
                  <a:gd name="connsiteY2" fmla="*/ 66294 h 557784"/>
                  <a:gd name="connsiteX3" fmla="*/ 157501 w 157500"/>
                  <a:gd name="connsiteY3" fmla="*/ 38862 h 557784"/>
                  <a:gd name="connsiteX4" fmla="*/ 111848 w 157500"/>
                  <a:gd name="connsiteY4" fmla="*/ 0 h 557784"/>
                  <a:gd name="connsiteX5" fmla="*/ 50217 w 157500"/>
                  <a:gd name="connsiteY5" fmla="*/ 491491 h 557784"/>
                  <a:gd name="connsiteX6" fmla="*/ 0 w 157500"/>
                  <a:gd name="connsiteY6" fmla="*/ 518923 h 557784"/>
                  <a:gd name="connsiteX7" fmla="*/ 45652 w 157500"/>
                  <a:gd name="connsiteY7" fmla="*/ 557785 h 557784"/>
                  <a:gd name="connsiteX8" fmla="*/ 98152 w 157500"/>
                  <a:gd name="connsiteY8" fmla="*/ 521209 h 557784"/>
                  <a:gd name="connsiteX9" fmla="*/ 50217 w 157500"/>
                  <a:gd name="connsiteY9" fmla="*/ 491491 h 5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557784">
                    <a:moveTo>
                      <a:pt x="111848" y="0"/>
                    </a:moveTo>
                    <a:cubicBezTo>
                      <a:pt x="93587" y="9144"/>
                      <a:pt x="75326" y="22860"/>
                      <a:pt x="59348" y="36576"/>
                    </a:cubicBezTo>
                    <a:cubicBezTo>
                      <a:pt x="77609" y="43434"/>
                      <a:pt x="93587" y="54864"/>
                      <a:pt x="107283" y="66294"/>
                    </a:cubicBezTo>
                    <a:cubicBezTo>
                      <a:pt x="123261" y="54864"/>
                      <a:pt x="139240" y="45720"/>
                      <a:pt x="157501" y="38862"/>
                    </a:cubicBezTo>
                    <a:cubicBezTo>
                      <a:pt x="146087" y="22860"/>
                      <a:pt x="130109" y="9144"/>
                      <a:pt x="111848" y="0"/>
                    </a:cubicBezTo>
                    <a:moveTo>
                      <a:pt x="50217" y="491491"/>
                    </a:moveTo>
                    <a:cubicBezTo>
                      <a:pt x="34239" y="502921"/>
                      <a:pt x="18261" y="512065"/>
                      <a:pt x="0" y="518923"/>
                    </a:cubicBezTo>
                    <a:cubicBezTo>
                      <a:pt x="13696" y="534925"/>
                      <a:pt x="29674" y="546355"/>
                      <a:pt x="45652" y="557785"/>
                    </a:cubicBezTo>
                    <a:cubicBezTo>
                      <a:pt x="63913" y="548641"/>
                      <a:pt x="82174" y="534925"/>
                      <a:pt x="98152" y="521209"/>
                    </a:cubicBezTo>
                    <a:cubicBezTo>
                      <a:pt x="79892" y="514351"/>
                      <a:pt x="63913" y="505207"/>
                      <a:pt x="50217" y="491491"/>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C15D10ED-1565-B6C0-3BD9-BF0585B9F0D1}"/>
                  </a:ext>
                </a:extLst>
              </p:cNvPr>
              <p:cNvSpPr/>
              <p:nvPr/>
            </p:nvSpPr>
            <p:spPr>
              <a:xfrm>
                <a:off x="2993289" y="2172458"/>
                <a:ext cx="168913" cy="566928"/>
              </a:xfrm>
              <a:custGeom>
                <a:avLst/>
                <a:gdLst>
                  <a:gd name="connsiteX0" fmla="*/ 123261 w 168913"/>
                  <a:gd name="connsiteY0" fmla="*/ 0 h 566928"/>
                  <a:gd name="connsiteX1" fmla="*/ 116414 w 168913"/>
                  <a:gd name="connsiteY1" fmla="*/ 4572 h 566928"/>
                  <a:gd name="connsiteX2" fmla="*/ 162066 w 168913"/>
                  <a:gd name="connsiteY2" fmla="*/ 43434 h 566928"/>
                  <a:gd name="connsiteX3" fmla="*/ 168914 w 168913"/>
                  <a:gd name="connsiteY3" fmla="*/ 41148 h 566928"/>
                  <a:gd name="connsiteX4" fmla="*/ 123261 w 168913"/>
                  <a:gd name="connsiteY4" fmla="*/ 0 h 566928"/>
                  <a:gd name="connsiteX5" fmla="*/ 63913 w 168913"/>
                  <a:gd name="connsiteY5" fmla="*/ 41148 h 566928"/>
                  <a:gd name="connsiteX6" fmla="*/ 57065 w 168913"/>
                  <a:gd name="connsiteY6" fmla="*/ 45720 h 566928"/>
                  <a:gd name="connsiteX7" fmla="*/ 107283 w 168913"/>
                  <a:gd name="connsiteY7" fmla="*/ 75438 h 566928"/>
                  <a:gd name="connsiteX8" fmla="*/ 111848 w 168913"/>
                  <a:gd name="connsiteY8" fmla="*/ 70866 h 566928"/>
                  <a:gd name="connsiteX9" fmla="*/ 63913 w 168913"/>
                  <a:gd name="connsiteY9" fmla="*/ 41148 h 566928"/>
                  <a:gd name="connsiteX10" fmla="*/ 50218 w 168913"/>
                  <a:gd name="connsiteY10" fmla="*/ 491491 h 566928"/>
                  <a:gd name="connsiteX11" fmla="*/ 0 w 168913"/>
                  <a:gd name="connsiteY11" fmla="*/ 518923 h 566928"/>
                  <a:gd name="connsiteX12" fmla="*/ 4565 w 168913"/>
                  <a:gd name="connsiteY12" fmla="*/ 523495 h 566928"/>
                  <a:gd name="connsiteX13" fmla="*/ 54783 w 168913"/>
                  <a:gd name="connsiteY13" fmla="*/ 496063 h 566928"/>
                  <a:gd name="connsiteX14" fmla="*/ 50218 w 168913"/>
                  <a:gd name="connsiteY14" fmla="*/ 491491 h 566928"/>
                  <a:gd name="connsiteX15" fmla="*/ 102718 w 168913"/>
                  <a:gd name="connsiteY15" fmla="*/ 525781 h 566928"/>
                  <a:gd name="connsiteX16" fmla="*/ 50218 w 168913"/>
                  <a:gd name="connsiteY16" fmla="*/ 562357 h 566928"/>
                  <a:gd name="connsiteX17" fmla="*/ 57065 w 168913"/>
                  <a:gd name="connsiteY17" fmla="*/ 566929 h 566928"/>
                  <a:gd name="connsiteX18" fmla="*/ 111848 w 168913"/>
                  <a:gd name="connsiteY18" fmla="*/ 528067 h 566928"/>
                  <a:gd name="connsiteX19" fmla="*/ 102718 w 168913"/>
                  <a:gd name="connsiteY19" fmla="*/ 525781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913" h="566928">
                    <a:moveTo>
                      <a:pt x="123261" y="0"/>
                    </a:moveTo>
                    <a:cubicBezTo>
                      <a:pt x="120979" y="2286"/>
                      <a:pt x="118696" y="2286"/>
                      <a:pt x="116414" y="4572"/>
                    </a:cubicBezTo>
                    <a:cubicBezTo>
                      <a:pt x="134674" y="16002"/>
                      <a:pt x="148370" y="27432"/>
                      <a:pt x="162066" y="43434"/>
                    </a:cubicBezTo>
                    <a:cubicBezTo>
                      <a:pt x="164348" y="43434"/>
                      <a:pt x="166631" y="41148"/>
                      <a:pt x="168914" y="41148"/>
                    </a:cubicBezTo>
                    <a:cubicBezTo>
                      <a:pt x="157501" y="25146"/>
                      <a:pt x="141522" y="11430"/>
                      <a:pt x="123261" y="0"/>
                    </a:cubicBezTo>
                    <a:moveTo>
                      <a:pt x="63913" y="41148"/>
                    </a:moveTo>
                    <a:cubicBezTo>
                      <a:pt x="61631" y="43434"/>
                      <a:pt x="59348" y="43434"/>
                      <a:pt x="57065" y="45720"/>
                    </a:cubicBezTo>
                    <a:cubicBezTo>
                      <a:pt x="75326" y="52578"/>
                      <a:pt x="91305" y="61722"/>
                      <a:pt x="107283" y="75438"/>
                    </a:cubicBezTo>
                    <a:cubicBezTo>
                      <a:pt x="109566" y="73152"/>
                      <a:pt x="111848" y="73152"/>
                      <a:pt x="111848" y="70866"/>
                    </a:cubicBezTo>
                    <a:cubicBezTo>
                      <a:pt x="98153" y="57150"/>
                      <a:pt x="82174" y="48006"/>
                      <a:pt x="63913" y="41148"/>
                    </a:cubicBezTo>
                    <a:moveTo>
                      <a:pt x="50218" y="491491"/>
                    </a:moveTo>
                    <a:cubicBezTo>
                      <a:pt x="34239" y="502921"/>
                      <a:pt x="18261" y="512065"/>
                      <a:pt x="0" y="518923"/>
                    </a:cubicBezTo>
                    <a:cubicBezTo>
                      <a:pt x="2283" y="521209"/>
                      <a:pt x="2283" y="523495"/>
                      <a:pt x="4565" y="523495"/>
                    </a:cubicBezTo>
                    <a:cubicBezTo>
                      <a:pt x="22826" y="516637"/>
                      <a:pt x="38805" y="507493"/>
                      <a:pt x="54783" y="496063"/>
                    </a:cubicBezTo>
                    <a:cubicBezTo>
                      <a:pt x="52500" y="496063"/>
                      <a:pt x="50218" y="493777"/>
                      <a:pt x="50218" y="491491"/>
                    </a:cubicBezTo>
                    <a:moveTo>
                      <a:pt x="102718" y="525781"/>
                    </a:moveTo>
                    <a:cubicBezTo>
                      <a:pt x="86739" y="539497"/>
                      <a:pt x="68478" y="553213"/>
                      <a:pt x="50218" y="562357"/>
                    </a:cubicBezTo>
                    <a:cubicBezTo>
                      <a:pt x="52500" y="564643"/>
                      <a:pt x="54783" y="564643"/>
                      <a:pt x="57065" y="566929"/>
                    </a:cubicBezTo>
                    <a:cubicBezTo>
                      <a:pt x="75326" y="555499"/>
                      <a:pt x="93587" y="544069"/>
                      <a:pt x="111848" y="528067"/>
                    </a:cubicBezTo>
                    <a:cubicBezTo>
                      <a:pt x="107283" y="528067"/>
                      <a:pt x="105000" y="528067"/>
                      <a:pt x="102718" y="525781"/>
                    </a:cubicBezTo>
                  </a:path>
                </a:pathLst>
              </a:custGeom>
              <a:solidFill>
                <a:srgbClr val="E8E9F0"/>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F9ADF144-FE26-BE68-2585-E1D09AD08791}"/>
                  </a:ext>
                </a:extLst>
              </p:cNvPr>
              <p:cNvSpPr/>
              <p:nvPr/>
            </p:nvSpPr>
            <p:spPr>
              <a:xfrm>
                <a:off x="2922528" y="2138168"/>
                <a:ext cx="515871" cy="635508"/>
              </a:xfrm>
              <a:custGeom>
                <a:avLst/>
                <a:gdLst>
                  <a:gd name="connsiteX0" fmla="*/ 305871 w 515871"/>
                  <a:gd name="connsiteY0" fmla="*/ 0 h 635508"/>
                  <a:gd name="connsiteX1" fmla="*/ 305871 w 515871"/>
                  <a:gd name="connsiteY1" fmla="*/ 0 h 635508"/>
                  <a:gd name="connsiteX2" fmla="*/ 187175 w 515871"/>
                  <a:gd name="connsiteY2" fmla="*/ 29718 h 635508"/>
                  <a:gd name="connsiteX3" fmla="*/ 194022 w 515871"/>
                  <a:gd name="connsiteY3" fmla="*/ 34290 h 635508"/>
                  <a:gd name="connsiteX4" fmla="*/ 305871 w 515871"/>
                  <a:gd name="connsiteY4" fmla="*/ 6858 h 635508"/>
                  <a:gd name="connsiteX5" fmla="*/ 509023 w 515871"/>
                  <a:gd name="connsiteY5" fmla="*/ 148590 h 635508"/>
                  <a:gd name="connsiteX6" fmla="*/ 456523 w 515871"/>
                  <a:gd name="connsiteY6" fmla="*/ 169164 h 635508"/>
                  <a:gd name="connsiteX7" fmla="*/ 301305 w 515871"/>
                  <a:gd name="connsiteY7" fmla="*/ 64008 h 635508"/>
                  <a:gd name="connsiteX8" fmla="*/ 301305 w 515871"/>
                  <a:gd name="connsiteY8" fmla="*/ 64008 h 635508"/>
                  <a:gd name="connsiteX9" fmla="*/ 239675 w 515871"/>
                  <a:gd name="connsiteY9" fmla="*/ 73152 h 635508"/>
                  <a:gd name="connsiteX10" fmla="*/ 241957 w 515871"/>
                  <a:gd name="connsiteY10" fmla="*/ 77724 h 635508"/>
                  <a:gd name="connsiteX11" fmla="*/ 244240 w 515871"/>
                  <a:gd name="connsiteY11" fmla="*/ 80010 h 635508"/>
                  <a:gd name="connsiteX12" fmla="*/ 301305 w 515871"/>
                  <a:gd name="connsiteY12" fmla="*/ 70866 h 635508"/>
                  <a:gd name="connsiteX13" fmla="*/ 451958 w 515871"/>
                  <a:gd name="connsiteY13" fmla="*/ 176022 h 635508"/>
                  <a:gd name="connsiteX14" fmla="*/ 454241 w 515871"/>
                  <a:gd name="connsiteY14" fmla="*/ 180594 h 635508"/>
                  <a:gd name="connsiteX15" fmla="*/ 458806 w 515871"/>
                  <a:gd name="connsiteY15" fmla="*/ 178308 h 635508"/>
                  <a:gd name="connsiteX16" fmla="*/ 458806 w 515871"/>
                  <a:gd name="connsiteY16" fmla="*/ 178308 h 635508"/>
                  <a:gd name="connsiteX17" fmla="*/ 513589 w 515871"/>
                  <a:gd name="connsiteY17" fmla="*/ 157734 h 635508"/>
                  <a:gd name="connsiteX18" fmla="*/ 513589 w 515871"/>
                  <a:gd name="connsiteY18" fmla="*/ 155448 h 635508"/>
                  <a:gd name="connsiteX19" fmla="*/ 515871 w 515871"/>
                  <a:gd name="connsiteY19" fmla="*/ 153162 h 635508"/>
                  <a:gd name="connsiteX20" fmla="*/ 305871 w 515871"/>
                  <a:gd name="connsiteY20" fmla="*/ 0 h 635508"/>
                  <a:gd name="connsiteX21" fmla="*/ 120979 w 515871"/>
                  <a:gd name="connsiteY21" fmla="*/ 77724 h 635508"/>
                  <a:gd name="connsiteX22" fmla="*/ 86739 w 515871"/>
                  <a:gd name="connsiteY22" fmla="*/ 114300 h 635508"/>
                  <a:gd name="connsiteX23" fmla="*/ 54783 w 515871"/>
                  <a:gd name="connsiteY23" fmla="*/ 160020 h 635508"/>
                  <a:gd name="connsiteX24" fmla="*/ 57065 w 515871"/>
                  <a:gd name="connsiteY24" fmla="*/ 169164 h 635508"/>
                  <a:gd name="connsiteX25" fmla="*/ 91305 w 515871"/>
                  <a:gd name="connsiteY25" fmla="*/ 118872 h 635508"/>
                  <a:gd name="connsiteX26" fmla="*/ 127826 w 515871"/>
                  <a:gd name="connsiteY26" fmla="*/ 80010 h 635508"/>
                  <a:gd name="connsiteX27" fmla="*/ 120979 w 515871"/>
                  <a:gd name="connsiteY27" fmla="*/ 77724 h 635508"/>
                  <a:gd name="connsiteX28" fmla="*/ 9130 w 515871"/>
                  <a:gd name="connsiteY28" fmla="*/ 283464 h 635508"/>
                  <a:gd name="connsiteX29" fmla="*/ 0 w 515871"/>
                  <a:gd name="connsiteY29" fmla="*/ 345186 h 635508"/>
                  <a:gd name="connsiteX30" fmla="*/ 9130 w 515871"/>
                  <a:gd name="connsiteY30" fmla="*/ 283464 h 635508"/>
                  <a:gd name="connsiteX31" fmla="*/ 413153 w 515871"/>
                  <a:gd name="connsiteY31" fmla="*/ 459486 h 635508"/>
                  <a:gd name="connsiteX32" fmla="*/ 410871 w 515871"/>
                  <a:gd name="connsiteY32" fmla="*/ 461773 h 635508"/>
                  <a:gd name="connsiteX33" fmla="*/ 235110 w 515871"/>
                  <a:gd name="connsiteY33" fmla="*/ 564643 h 635508"/>
                  <a:gd name="connsiteX34" fmla="*/ 187175 w 515871"/>
                  <a:gd name="connsiteY34" fmla="*/ 557785 h 635508"/>
                  <a:gd name="connsiteX35" fmla="*/ 180327 w 515871"/>
                  <a:gd name="connsiteY35" fmla="*/ 562357 h 635508"/>
                  <a:gd name="connsiteX36" fmla="*/ 232827 w 515871"/>
                  <a:gd name="connsiteY36" fmla="*/ 571501 h 635508"/>
                  <a:gd name="connsiteX37" fmla="*/ 232827 w 515871"/>
                  <a:gd name="connsiteY37" fmla="*/ 571501 h 635508"/>
                  <a:gd name="connsiteX38" fmla="*/ 413153 w 515871"/>
                  <a:gd name="connsiteY38" fmla="*/ 468631 h 635508"/>
                  <a:gd name="connsiteX39" fmla="*/ 435980 w 515871"/>
                  <a:gd name="connsiteY39" fmla="*/ 480061 h 635508"/>
                  <a:gd name="connsiteX40" fmla="*/ 465654 w 515871"/>
                  <a:gd name="connsiteY40" fmla="*/ 484633 h 635508"/>
                  <a:gd name="connsiteX41" fmla="*/ 230544 w 515871"/>
                  <a:gd name="connsiteY41" fmla="*/ 626365 h 635508"/>
                  <a:gd name="connsiteX42" fmla="*/ 127826 w 515871"/>
                  <a:gd name="connsiteY42" fmla="*/ 601219 h 635508"/>
                  <a:gd name="connsiteX43" fmla="*/ 120979 w 515871"/>
                  <a:gd name="connsiteY43" fmla="*/ 605791 h 635508"/>
                  <a:gd name="connsiteX44" fmla="*/ 230544 w 515871"/>
                  <a:gd name="connsiteY44" fmla="*/ 635509 h 635508"/>
                  <a:gd name="connsiteX45" fmla="*/ 230544 w 515871"/>
                  <a:gd name="connsiteY45" fmla="*/ 635509 h 635508"/>
                  <a:gd name="connsiteX46" fmla="*/ 474784 w 515871"/>
                  <a:gd name="connsiteY46" fmla="*/ 484633 h 635508"/>
                  <a:gd name="connsiteX47" fmla="*/ 477067 w 515871"/>
                  <a:gd name="connsiteY47" fmla="*/ 480061 h 635508"/>
                  <a:gd name="connsiteX48" fmla="*/ 438262 w 515871"/>
                  <a:gd name="connsiteY48" fmla="*/ 473203 h 635508"/>
                  <a:gd name="connsiteX49" fmla="*/ 413153 w 515871"/>
                  <a:gd name="connsiteY49" fmla="*/ 459486 h 6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5871" h="635508">
                    <a:moveTo>
                      <a:pt x="305871" y="0"/>
                    </a:moveTo>
                    <a:lnTo>
                      <a:pt x="305871" y="0"/>
                    </a:lnTo>
                    <a:cubicBezTo>
                      <a:pt x="262501" y="0"/>
                      <a:pt x="223696" y="11430"/>
                      <a:pt x="187175" y="29718"/>
                    </a:cubicBezTo>
                    <a:cubicBezTo>
                      <a:pt x="189457" y="32004"/>
                      <a:pt x="191740" y="32004"/>
                      <a:pt x="194022" y="34290"/>
                    </a:cubicBezTo>
                    <a:cubicBezTo>
                      <a:pt x="228262" y="18288"/>
                      <a:pt x="264783" y="6858"/>
                      <a:pt x="305871" y="6858"/>
                    </a:cubicBezTo>
                    <a:cubicBezTo>
                      <a:pt x="399458" y="6858"/>
                      <a:pt x="474784" y="64008"/>
                      <a:pt x="509023" y="148590"/>
                    </a:cubicBezTo>
                    <a:cubicBezTo>
                      <a:pt x="483915" y="150876"/>
                      <a:pt x="465654" y="162306"/>
                      <a:pt x="456523" y="169164"/>
                    </a:cubicBezTo>
                    <a:cubicBezTo>
                      <a:pt x="429132" y="105156"/>
                      <a:pt x="374349" y="64008"/>
                      <a:pt x="301305" y="64008"/>
                    </a:cubicBezTo>
                    <a:lnTo>
                      <a:pt x="301305" y="64008"/>
                    </a:lnTo>
                    <a:cubicBezTo>
                      <a:pt x="280762" y="64008"/>
                      <a:pt x="260218" y="68580"/>
                      <a:pt x="239675" y="73152"/>
                    </a:cubicBezTo>
                    <a:cubicBezTo>
                      <a:pt x="241957" y="75438"/>
                      <a:pt x="241957" y="75438"/>
                      <a:pt x="241957" y="77724"/>
                    </a:cubicBezTo>
                    <a:cubicBezTo>
                      <a:pt x="241957" y="77724"/>
                      <a:pt x="241957" y="77724"/>
                      <a:pt x="244240" y="80010"/>
                    </a:cubicBezTo>
                    <a:cubicBezTo>
                      <a:pt x="262501" y="73152"/>
                      <a:pt x="280762" y="70866"/>
                      <a:pt x="301305" y="70866"/>
                    </a:cubicBezTo>
                    <a:cubicBezTo>
                      <a:pt x="372066" y="70866"/>
                      <a:pt x="424567" y="112014"/>
                      <a:pt x="451958" y="176022"/>
                    </a:cubicBezTo>
                    <a:lnTo>
                      <a:pt x="454241" y="180594"/>
                    </a:lnTo>
                    <a:lnTo>
                      <a:pt x="458806" y="178308"/>
                    </a:lnTo>
                    <a:lnTo>
                      <a:pt x="458806" y="178308"/>
                    </a:lnTo>
                    <a:cubicBezTo>
                      <a:pt x="463371" y="173736"/>
                      <a:pt x="488480" y="160020"/>
                      <a:pt x="513589" y="157734"/>
                    </a:cubicBezTo>
                    <a:lnTo>
                      <a:pt x="513589" y="155448"/>
                    </a:lnTo>
                    <a:lnTo>
                      <a:pt x="515871" y="153162"/>
                    </a:lnTo>
                    <a:cubicBezTo>
                      <a:pt x="481632" y="61722"/>
                      <a:pt x="404023" y="0"/>
                      <a:pt x="305871" y="0"/>
                    </a:cubicBezTo>
                    <a:moveTo>
                      <a:pt x="120979" y="77724"/>
                    </a:moveTo>
                    <a:cubicBezTo>
                      <a:pt x="109566" y="89154"/>
                      <a:pt x="98153" y="100584"/>
                      <a:pt x="86739" y="114300"/>
                    </a:cubicBezTo>
                    <a:cubicBezTo>
                      <a:pt x="75326" y="128016"/>
                      <a:pt x="63913" y="144018"/>
                      <a:pt x="54783" y="160020"/>
                    </a:cubicBezTo>
                    <a:cubicBezTo>
                      <a:pt x="54783" y="162306"/>
                      <a:pt x="57065" y="166878"/>
                      <a:pt x="57065" y="169164"/>
                    </a:cubicBezTo>
                    <a:cubicBezTo>
                      <a:pt x="66196" y="150876"/>
                      <a:pt x="77609" y="134874"/>
                      <a:pt x="91305" y="118872"/>
                    </a:cubicBezTo>
                    <a:cubicBezTo>
                      <a:pt x="102718" y="105156"/>
                      <a:pt x="114131" y="91440"/>
                      <a:pt x="127826" y="80010"/>
                    </a:cubicBezTo>
                    <a:cubicBezTo>
                      <a:pt x="125544" y="80010"/>
                      <a:pt x="123261" y="77724"/>
                      <a:pt x="120979" y="77724"/>
                    </a:cubicBezTo>
                    <a:moveTo>
                      <a:pt x="9130" y="283464"/>
                    </a:moveTo>
                    <a:cubicBezTo>
                      <a:pt x="4565" y="304038"/>
                      <a:pt x="2283" y="324612"/>
                      <a:pt x="0" y="345186"/>
                    </a:cubicBezTo>
                    <a:cubicBezTo>
                      <a:pt x="4565" y="324612"/>
                      <a:pt x="6848" y="304038"/>
                      <a:pt x="9130" y="283464"/>
                    </a:cubicBezTo>
                    <a:moveTo>
                      <a:pt x="413153" y="459486"/>
                    </a:moveTo>
                    <a:lnTo>
                      <a:pt x="410871" y="461773"/>
                    </a:lnTo>
                    <a:cubicBezTo>
                      <a:pt x="367501" y="523495"/>
                      <a:pt x="305871" y="564643"/>
                      <a:pt x="235110" y="564643"/>
                    </a:cubicBezTo>
                    <a:cubicBezTo>
                      <a:pt x="219131" y="564643"/>
                      <a:pt x="203153" y="562357"/>
                      <a:pt x="187175" y="557785"/>
                    </a:cubicBezTo>
                    <a:cubicBezTo>
                      <a:pt x="184892" y="560071"/>
                      <a:pt x="182609" y="562357"/>
                      <a:pt x="180327" y="562357"/>
                    </a:cubicBezTo>
                    <a:cubicBezTo>
                      <a:pt x="196305" y="566929"/>
                      <a:pt x="214566" y="571501"/>
                      <a:pt x="232827" y="571501"/>
                    </a:cubicBezTo>
                    <a:lnTo>
                      <a:pt x="232827" y="571501"/>
                    </a:lnTo>
                    <a:cubicBezTo>
                      <a:pt x="305871" y="571501"/>
                      <a:pt x="369784" y="530353"/>
                      <a:pt x="413153" y="468631"/>
                    </a:cubicBezTo>
                    <a:lnTo>
                      <a:pt x="435980" y="480061"/>
                    </a:lnTo>
                    <a:lnTo>
                      <a:pt x="465654" y="484633"/>
                    </a:lnTo>
                    <a:cubicBezTo>
                      <a:pt x="410871" y="569215"/>
                      <a:pt x="326414" y="626365"/>
                      <a:pt x="230544" y="626365"/>
                    </a:cubicBezTo>
                    <a:cubicBezTo>
                      <a:pt x="191740" y="626365"/>
                      <a:pt x="157501" y="617221"/>
                      <a:pt x="127826" y="601219"/>
                    </a:cubicBezTo>
                    <a:cubicBezTo>
                      <a:pt x="125544" y="603505"/>
                      <a:pt x="123261" y="603505"/>
                      <a:pt x="120979" y="605791"/>
                    </a:cubicBezTo>
                    <a:cubicBezTo>
                      <a:pt x="152935" y="624079"/>
                      <a:pt x="189457" y="635509"/>
                      <a:pt x="230544" y="635509"/>
                    </a:cubicBezTo>
                    <a:lnTo>
                      <a:pt x="230544" y="635509"/>
                    </a:lnTo>
                    <a:cubicBezTo>
                      <a:pt x="333262" y="635509"/>
                      <a:pt x="420001" y="573787"/>
                      <a:pt x="474784" y="484633"/>
                    </a:cubicBezTo>
                    <a:lnTo>
                      <a:pt x="477067" y="480061"/>
                    </a:lnTo>
                    <a:lnTo>
                      <a:pt x="438262" y="473203"/>
                    </a:lnTo>
                    <a:lnTo>
                      <a:pt x="413153" y="459486"/>
                    </a:lnTo>
                    <a:close/>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01F27704-EC87-00D3-D0C1-BCB33FDBA26C}"/>
                  </a:ext>
                </a:extLst>
              </p:cNvPr>
              <p:cNvSpPr/>
              <p:nvPr/>
            </p:nvSpPr>
            <p:spPr>
              <a:xfrm>
                <a:off x="2933942" y="2305046"/>
                <a:ext cx="43369" cy="134874"/>
              </a:xfrm>
              <a:custGeom>
                <a:avLst/>
                <a:gdLst>
                  <a:gd name="connsiteX0" fmla="*/ 41087 w 43369"/>
                  <a:gd name="connsiteY0" fmla="*/ 0 h 134874"/>
                  <a:gd name="connsiteX1" fmla="*/ 2283 w 43369"/>
                  <a:gd name="connsiteY1" fmla="*/ 96012 h 134874"/>
                  <a:gd name="connsiteX2" fmla="*/ 2283 w 43369"/>
                  <a:gd name="connsiteY2" fmla="*/ 102870 h 134874"/>
                  <a:gd name="connsiteX3" fmla="*/ 0 w 43369"/>
                  <a:gd name="connsiteY3" fmla="*/ 102870 h 134874"/>
                  <a:gd name="connsiteX4" fmla="*/ 2283 w 43369"/>
                  <a:gd name="connsiteY4" fmla="*/ 102870 h 134874"/>
                  <a:gd name="connsiteX5" fmla="*/ 0 w 43369"/>
                  <a:gd name="connsiteY5" fmla="*/ 134874 h 134874"/>
                  <a:gd name="connsiteX6" fmla="*/ 43370 w 43369"/>
                  <a:gd name="connsiteY6" fmla="*/ 11430 h 134874"/>
                  <a:gd name="connsiteX7" fmla="*/ 41087 w 43369"/>
                  <a:gd name="connsiteY7" fmla="*/ 0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69" h="134874">
                    <a:moveTo>
                      <a:pt x="41087" y="0"/>
                    </a:moveTo>
                    <a:cubicBezTo>
                      <a:pt x="25109" y="29718"/>
                      <a:pt x="11413" y="61722"/>
                      <a:pt x="2283" y="96012"/>
                    </a:cubicBezTo>
                    <a:cubicBezTo>
                      <a:pt x="2283" y="98298"/>
                      <a:pt x="2283" y="100584"/>
                      <a:pt x="2283" y="102870"/>
                    </a:cubicBezTo>
                    <a:lnTo>
                      <a:pt x="0" y="102870"/>
                    </a:lnTo>
                    <a:lnTo>
                      <a:pt x="2283" y="102870"/>
                    </a:lnTo>
                    <a:cubicBezTo>
                      <a:pt x="2283" y="114300"/>
                      <a:pt x="2283" y="123444"/>
                      <a:pt x="0" y="134874"/>
                    </a:cubicBezTo>
                    <a:cubicBezTo>
                      <a:pt x="6848" y="91440"/>
                      <a:pt x="22826" y="50292"/>
                      <a:pt x="43370" y="11430"/>
                    </a:cubicBezTo>
                    <a:cubicBezTo>
                      <a:pt x="43370" y="4572"/>
                      <a:pt x="41087" y="2286"/>
                      <a:pt x="41087" y="0"/>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8223A0D9-8A3B-7EAF-B50D-635FDFE42B38}"/>
                  </a:ext>
                </a:extLst>
              </p:cNvPr>
              <p:cNvSpPr/>
              <p:nvPr/>
            </p:nvSpPr>
            <p:spPr>
              <a:xfrm>
                <a:off x="2922528" y="2298188"/>
                <a:ext cx="59347" cy="208026"/>
              </a:xfrm>
              <a:custGeom>
                <a:avLst/>
                <a:gdLst>
                  <a:gd name="connsiteX0" fmla="*/ 54783 w 59347"/>
                  <a:gd name="connsiteY0" fmla="*/ 0 h 208026"/>
                  <a:gd name="connsiteX1" fmla="*/ 52500 w 59347"/>
                  <a:gd name="connsiteY1" fmla="*/ 6858 h 208026"/>
                  <a:gd name="connsiteX2" fmla="*/ 54783 w 59347"/>
                  <a:gd name="connsiteY2" fmla="*/ 16002 h 208026"/>
                  <a:gd name="connsiteX3" fmla="*/ 59348 w 59347"/>
                  <a:gd name="connsiteY3" fmla="*/ 9144 h 208026"/>
                  <a:gd name="connsiteX4" fmla="*/ 54783 w 59347"/>
                  <a:gd name="connsiteY4" fmla="*/ 0 h 208026"/>
                  <a:gd name="connsiteX5" fmla="*/ 13696 w 59347"/>
                  <a:gd name="connsiteY5" fmla="*/ 100584 h 208026"/>
                  <a:gd name="connsiteX6" fmla="*/ 11413 w 59347"/>
                  <a:gd name="connsiteY6" fmla="*/ 107442 h 208026"/>
                  <a:gd name="connsiteX7" fmla="*/ 13696 w 59347"/>
                  <a:gd name="connsiteY7" fmla="*/ 107442 h 208026"/>
                  <a:gd name="connsiteX8" fmla="*/ 13696 w 59347"/>
                  <a:gd name="connsiteY8" fmla="*/ 100584 h 208026"/>
                  <a:gd name="connsiteX9" fmla="*/ 13696 w 59347"/>
                  <a:gd name="connsiteY9" fmla="*/ 107442 h 208026"/>
                  <a:gd name="connsiteX10" fmla="*/ 13696 w 59347"/>
                  <a:gd name="connsiteY10" fmla="*/ 107442 h 208026"/>
                  <a:gd name="connsiteX11" fmla="*/ 9130 w 59347"/>
                  <a:gd name="connsiteY11" fmla="*/ 123444 h 208026"/>
                  <a:gd name="connsiteX12" fmla="*/ 0 w 59347"/>
                  <a:gd name="connsiteY12" fmla="*/ 185166 h 208026"/>
                  <a:gd name="connsiteX13" fmla="*/ 0 w 59347"/>
                  <a:gd name="connsiteY13" fmla="*/ 208026 h 208026"/>
                  <a:gd name="connsiteX14" fmla="*/ 0 w 59347"/>
                  <a:gd name="connsiteY14" fmla="*/ 208026 h 208026"/>
                  <a:gd name="connsiteX15" fmla="*/ 9130 w 59347"/>
                  <a:gd name="connsiteY15" fmla="*/ 171450 h 208026"/>
                  <a:gd name="connsiteX16" fmla="*/ 13696 w 59347"/>
                  <a:gd name="connsiteY16" fmla="*/ 137160 h 208026"/>
                  <a:gd name="connsiteX17" fmla="*/ 13696 w 59347"/>
                  <a:gd name="connsiteY17" fmla="*/ 107442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7" h="208026">
                    <a:moveTo>
                      <a:pt x="54783" y="0"/>
                    </a:moveTo>
                    <a:cubicBezTo>
                      <a:pt x="54783" y="2286"/>
                      <a:pt x="52500" y="4572"/>
                      <a:pt x="52500" y="6858"/>
                    </a:cubicBezTo>
                    <a:cubicBezTo>
                      <a:pt x="52500" y="9144"/>
                      <a:pt x="54783" y="13716"/>
                      <a:pt x="54783" y="16002"/>
                    </a:cubicBezTo>
                    <a:cubicBezTo>
                      <a:pt x="54783" y="13716"/>
                      <a:pt x="57065" y="11430"/>
                      <a:pt x="59348" y="9144"/>
                    </a:cubicBezTo>
                    <a:cubicBezTo>
                      <a:pt x="57065" y="6858"/>
                      <a:pt x="57065" y="2286"/>
                      <a:pt x="54783" y="0"/>
                    </a:cubicBezTo>
                    <a:moveTo>
                      <a:pt x="13696" y="100584"/>
                    </a:moveTo>
                    <a:cubicBezTo>
                      <a:pt x="13696" y="102870"/>
                      <a:pt x="13696" y="105156"/>
                      <a:pt x="11413" y="107442"/>
                    </a:cubicBezTo>
                    <a:lnTo>
                      <a:pt x="13696" y="107442"/>
                    </a:lnTo>
                    <a:cubicBezTo>
                      <a:pt x="13696" y="105156"/>
                      <a:pt x="13696" y="102870"/>
                      <a:pt x="13696" y="100584"/>
                    </a:cubicBezTo>
                    <a:moveTo>
                      <a:pt x="13696" y="107442"/>
                    </a:moveTo>
                    <a:lnTo>
                      <a:pt x="13696" y="107442"/>
                    </a:lnTo>
                    <a:cubicBezTo>
                      <a:pt x="11413" y="112014"/>
                      <a:pt x="9130" y="118872"/>
                      <a:pt x="9130" y="123444"/>
                    </a:cubicBezTo>
                    <a:cubicBezTo>
                      <a:pt x="9130" y="144018"/>
                      <a:pt x="4565" y="164592"/>
                      <a:pt x="0" y="185166"/>
                    </a:cubicBezTo>
                    <a:cubicBezTo>
                      <a:pt x="0" y="192024"/>
                      <a:pt x="0" y="201168"/>
                      <a:pt x="0" y="208026"/>
                    </a:cubicBezTo>
                    <a:lnTo>
                      <a:pt x="0" y="208026"/>
                    </a:lnTo>
                    <a:cubicBezTo>
                      <a:pt x="2283" y="196596"/>
                      <a:pt x="6848" y="182880"/>
                      <a:pt x="9130" y="171450"/>
                    </a:cubicBezTo>
                    <a:cubicBezTo>
                      <a:pt x="9130" y="160020"/>
                      <a:pt x="11413" y="148590"/>
                      <a:pt x="13696" y="137160"/>
                    </a:cubicBezTo>
                    <a:cubicBezTo>
                      <a:pt x="13696" y="128016"/>
                      <a:pt x="13696" y="118872"/>
                      <a:pt x="13696" y="107442"/>
                    </a:cubicBezTo>
                  </a:path>
                </a:pathLst>
              </a:custGeom>
              <a:solidFill>
                <a:srgbClr val="61709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97D125C-E836-E20F-20DC-C1D01E490D74}"/>
                  </a:ext>
                </a:extLst>
              </p:cNvPr>
              <p:cNvSpPr/>
              <p:nvPr/>
            </p:nvSpPr>
            <p:spPr>
              <a:xfrm>
                <a:off x="3048072" y="2172458"/>
                <a:ext cx="59347" cy="525780"/>
              </a:xfrm>
              <a:custGeom>
                <a:avLst/>
                <a:gdLst>
                  <a:gd name="connsiteX0" fmla="*/ 54783 w 59347"/>
                  <a:gd name="connsiteY0" fmla="*/ 0 h 525780"/>
                  <a:gd name="connsiteX1" fmla="*/ 0 w 59347"/>
                  <a:gd name="connsiteY1" fmla="*/ 38862 h 525780"/>
                  <a:gd name="connsiteX2" fmla="*/ 6848 w 59347"/>
                  <a:gd name="connsiteY2" fmla="*/ 41148 h 525780"/>
                  <a:gd name="connsiteX3" fmla="*/ 59348 w 59347"/>
                  <a:gd name="connsiteY3" fmla="*/ 4572 h 525780"/>
                  <a:gd name="connsiteX4" fmla="*/ 54783 w 59347"/>
                  <a:gd name="connsiteY4" fmla="*/ 0 h 525780"/>
                  <a:gd name="connsiteX5" fmla="*/ 4565 w 59347"/>
                  <a:gd name="connsiteY5" fmla="*/ 491491 h 525780"/>
                  <a:gd name="connsiteX6" fmla="*/ 0 w 59347"/>
                  <a:gd name="connsiteY6" fmla="*/ 496063 h 525780"/>
                  <a:gd name="connsiteX7" fmla="*/ 47935 w 59347"/>
                  <a:gd name="connsiteY7" fmla="*/ 525781 h 525780"/>
                  <a:gd name="connsiteX8" fmla="*/ 54783 w 59347"/>
                  <a:gd name="connsiteY8" fmla="*/ 521209 h 525780"/>
                  <a:gd name="connsiteX9" fmla="*/ 4565 w 59347"/>
                  <a:gd name="connsiteY9" fmla="*/ 491491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47" h="525780">
                    <a:moveTo>
                      <a:pt x="54783" y="0"/>
                    </a:moveTo>
                    <a:cubicBezTo>
                      <a:pt x="36522" y="11430"/>
                      <a:pt x="18261" y="22860"/>
                      <a:pt x="0" y="38862"/>
                    </a:cubicBezTo>
                    <a:cubicBezTo>
                      <a:pt x="2283" y="38862"/>
                      <a:pt x="4565" y="41148"/>
                      <a:pt x="6848" y="41148"/>
                    </a:cubicBezTo>
                    <a:cubicBezTo>
                      <a:pt x="22826" y="27432"/>
                      <a:pt x="41087" y="13716"/>
                      <a:pt x="59348" y="4572"/>
                    </a:cubicBezTo>
                    <a:cubicBezTo>
                      <a:pt x="59348" y="2286"/>
                      <a:pt x="57065" y="0"/>
                      <a:pt x="54783" y="0"/>
                    </a:cubicBezTo>
                    <a:moveTo>
                      <a:pt x="4565" y="491491"/>
                    </a:moveTo>
                    <a:cubicBezTo>
                      <a:pt x="2283" y="493777"/>
                      <a:pt x="0" y="493777"/>
                      <a:pt x="0" y="496063"/>
                    </a:cubicBezTo>
                    <a:cubicBezTo>
                      <a:pt x="13696" y="509779"/>
                      <a:pt x="29674" y="518923"/>
                      <a:pt x="47935" y="525781"/>
                    </a:cubicBezTo>
                    <a:cubicBezTo>
                      <a:pt x="50218" y="523495"/>
                      <a:pt x="52500" y="523495"/>
                      <a:pt x="54783" y="521209"/>
                    </a:cubicBezTo>
                    <a:cubicBezTo>
                      <a:pt x="36522" y="514351"/>
                      <a:pt x="20544" y="505207"/>
                      <a:pt x="4565" y="491491"/>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BA809B-7BF2-DE13-A470-9E237251BA34}"/>
                  </a:ext>
                </a:extLst>
              </p:cNvPr>
              <p:cNvSpPr/>
              <p:nvPr/>
            </p:nvSpPr>
            <p:spPr>
              <a:xfrm>
                <a:off x="3043507" y="2167886"/>
                <a:ext cx="73043" cy="532638"/>
              </a:xfrm>
              <a:custGeom>
                <a:avLst/>
                <a:gdLst>
                  <a:gd name="connsiteX0" fmla="*/ 66196 w 73043"/>
                  <a:gd name="connsiteY0" fmla="*/ 0 h 532638"/>
                  <a:gd name="connsiteX1" fmla="*/ 59348 w 73043"/>
                  <a:gd name="connsiteY1" fmla="*/ 4572 h 532638"/>
                  <a:gd name="connsiteX2" fmla="*/ 66196 w 73043"/>
                  <a:gd name="connsiteY2" fmla="*/ 9144 h 532638"/>
                  <a:gd name="connsiteX3" fmla="*/ 73044 w 73043"/>
                  <a:gd name="connsiteY3" fmla="*/ 4572 h 532638"/>
                  <a:gd name="connsiteX4" fmla="*/ 66196 w 73043"/>
                  <a:gd name="connsiteY4" fmla="*/ 0 h 532638"/>
                  <a:gd name="connsiteX5" fmla="*/ 6848 w 73043"/>
                  <a:gd name="connsiteY5" fmla="*/ 43434 h 532638"/>
                  <a:gd name="connsiteX6" fmla="*/ 0 w 73043"/>
                  <a:gd name="connsiteY6" fmla="*/ 48006 h 532638"/>
                  <a:gd name="connsiteX7" fmla="*/ 6848 w 73043"/>
                  <a:gd name="connsiteY7" fmla="*/ 50292 h 532638"/>
                  <a:gd name="connsiteX8" fmla="*/ 13696 w 73043"/>
                  <a:gd name="connsiteY8" fmla="*/ 45720 h 532638"/>
                  <a:gd name="connsiteX9" fmla="*/ 6848 w 73043"/>
                  <a:gd name="connsiteY9" fmla="*/ 43434 h 532638"/>
                  <a:gd name="connsiteX10" fmla="*/ 4565 w 73043"/>
                  <a:gd name="connsiteY10" fmla="*/ 491491 h 532638"/>
                  <a:gd name="connsiteX11" fmla="*/ 0 w 73043"/>
                  <a:gd name="connsiteY11" fmla="*/ 496063 h 532638"/>
                  <a:gd name="connsiteX12" fmla="*/ 4565 w 73043"/>
                  <a:gd name="connsiteY12" fmla="*/ 500635 h 532638"/>
                  <a:gd name="connsiteX13" fmla="*/ 9130 w 73043"/>
                  <a:gd name="connsiteY13" fmla="*/ 496063 h 532638"/>
                  <a:gd name="connsiteX14" fmla="*/ 4565 w 73043"/>
                  <a:gd name="connsiteY14" fmla="*/ 491491 h 532638"/>
                  <a:gd name="connsiteX15" fmla="*/ 59348 w 73043"/>
                  <a:gd name="connsiteY15" fmla="*/ 525781 h 532638"/>
                  <a:gd name="connsiteX16" fmla="*/ 52500 w 73043"/>
                  <a:gd name="connsiteY16" fmla="*/ 530353 h 532638"/>
                  <a:gd name="connsiteX17" fmla="*/ 59348 w 73043"/>
                  <a:gd name="connsiteY17" fmla="*/ 532639 h 532638"/>
                  <a:gd name="connsiteX18" fmla="*/ 66196 w 73043"/>
                  <a:gd name="connsiteY18" fmla="*/ 528067 h 532638"/>
                  <a:gd name="connsiteX19" fmla="*/ 59348 w 73043"/>
                  <a:gd name="connsiteY19" fmla="*/ 525781 h 53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43" h="532638">
                    <a:moveTo>
                      <a:pt x="66196" y="0"/>
                    </a:moveTo>
                    <a:cubicBezTo>
                      <a:pt x="63913" y="2286"/>
                      <a:pt x="61631" y="2286"/>
                      <a:pt x="59348" y="4572"/>
                    </a:cubicBezTo>
                    <a:cubicBezTo>
                      <a:pt x="61631" y="6858"/>
                      <a:pt x="63913" y="6858"/>
                      <a:pt x="66196" y="9144"/>
                    </a:cubicBezTo>
                    <a:cubicBezTo>
                      <a:pt x="68478" y="6858"/>
                      <a:pt x="70761" y="6858"/>
                      <a:pt x="73044" y="4572"/>
                    </a:cubicBezTo>
                    <a:cubicBezTo>
                      <a:pt x="70761" y="2286"/>
                      <a:pt x="68478" y="2286"/>
                      <a:pt x="66196" y="0"/>
                    </a:cubicBezTo>
                    <a:moveTo>
                      <a:pt x="6848" y="43434"/>
                    </a:moveTo>
                    <a:cubicBezTo>
                      <a:pt x="4565" y="45720"/>
                      <a:pt x="2283" y="48006"/>
                      <a:pt x="0" y="48006"/>
                    </a:cubicBezTo>
                    <a:cubicBezTo>
                      <a:pt x="2283" y="48006"/>
                      <a:pt x="4565" y="50292"/>
                      <a:pt x="6848" y="50292"/>
                    </a:cubicBezTo>
                    <a:cubicBezTo>
                      <a:pt x="9130" y="48006"/>
                      <a:pt x="11413" y="45720"/>
                      <a:pt x="13696" y="45720"/>
                    </a:cubicBezTo>
                    <a:cubicBezTo>
                      <a:pt x="11413" y="43434"/>
                      <a:pt x="9130" y="43434"/>
                      <a:pt x="6848" y="43434"/>
                    </a:cubicBezTo>
                    <a:moveTo>
                      <a:pt x="4565" y="491491"/>
                    </a:moveTo>
                    <a:cubicBezTo>
                      <a:pt x="2283" y="493777"/>
                      <a:pt x="0" y="493777"/>
                      <a:pt x="0" y="496063"/>
                    </a:cubicBezTo>
                    <a:cubicBezTo>
                      <a:pt x="2283" y="498349"/>
                      <a:pt x="2283" y="498349"/>
                      <a:pt x="4565" y="500635"/>
                    </a:cubicBezTo>
                    <a:cubicBezTo>
                      <a:pt x="6848" y="498349"/>
                      <a:pt x="9130" y="498349"/>
                      <a:pt x="9130" y="496063"/>
                    </a:cubicBezTo>
                    <a:cubicBezTo>
                      <a:pt x="9130" y="496063"/>
                      <a:pt x="6848" y="493777"/>
                      <a:pt x="4565" y="491491"/>
                    </a:cubicBezTo>
                    <a:moveTo>
                      <a:pt x="59348" y="525781"/>
                    </a:moveTo>
                    <a:cubicBezTo>
                      <a:pt x="57065" y="528067"/>
                      <a:pt x="54783" y="530353"/>
                      <a:pt x="52500" y="530353"/>
                    </a:cubicBezTo>
                    <a:cubicBezTo>
                      <a:pt x="54783" y="530353"/>
                      <a:pt x="57065" y="532639"/>
                      <a:pt x="59348" y="532639"/>
                    </a:cubicBezTo>
                    <a:cubicBezTo>
                      <a:pt x="61631" y="530353"/>
                      <a:pt x="63913" y="528067"/>
                      <a:pt x="66196" y="528067"/>
                    </a:cubicBezTo>
                    <a:cubicBezTo>
                      <a:pt x="63913" y="528067"/>
                      <a:pt x="61631" y="525781"/>
                      <a:pt x="59348" y="525781"/>
                    </a:cubicBezTo>
                  </a:path>
                </a:pathLst>
              </a:custGeom>
              <a:solidFill>
                <a:srgbClr val="5E6B92"/>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9E2E9CE-E1EB-E3C1-A483-2AD66BCC9195}"/>
                  </a:ext>
                </a:extLst>
              </p:cNvPr>
              <p:cNvSpPr/>
              <p:nvPr/>
            </p:nvSpPr>
            <p:spPr>
              <a:xfrm>
                <a:off x="2940789" y="2247896"/>
                <a:ext cx="162065" cy="448056"/>
              </a:xfrm>
              <a:custGeom>
                <a:avLst/>
                <a:gdLst>
                  <a:gd name="connsiteX0" fmla="*/ 159783 w 162065"/>
                  <a:gd name="connsiteY0" fmla="*/ 0 h 448056"/>
                  <a:gd name="connsiteX1" fmla="*/ 111848 w 162065"/>
                  <a:gd name="connsiteY1" fmla="*/ 50292 h 448056"/>
                  <a:gd name="connsiteX2" fmla="*/ 54783 w 162065"/>
                  <a:gd name="connsiteY2" fmla="*/ 173736 h 448056"/>
                  <a:gd name="connsiteX3" fmla="*/ 43370 w 162065"/>
                  <a:gd name="connsiteY3" fmla="*/ 253746 h 448056"/>
                  <a:gd name="connsiteX4" fmla="*/ 43370 w 162065"/>
                  <a:gd name="connsiteY4" fmla="*/ 258318 h 448056"/>
                  <a:gd name="connsiteX5" fmla="*/ 91305 w 162065"/>
                  <a:gd name="connsiteY5" fmla="*/ 404622 h 448056"/>
                  <a:gd name="connsiteX6" fmla="*/ 102718 w 162065"/>
                  <a:gd name="connsiteY6" fmla="*/ 418338 h 448056"/>
                  <a:gd name="connsiteX7" fmla="*/ 107283 w 162065"/>
                  <a:gd name="connsiteY7" fmla="*/ 413766 h 448056"/>
                  <a:gd name="connsiteX8" fmla="*/ 93587 w 162065"/>
                  <a:gd name="connsiteY8" fmla="*/ 400050 h 448056"/>
                  <a:gd name="connsiteX9" fmla="*/ 47935 w 162065"/>
                  <a:gd name="connsiteY9" fmla="*/ 258318 h 448056"/>
                  <a:gd name="connsiteX10" fmla="*/ 114131 w 162065"/>
                  <a:gd name="connsiteY10" fmla="*/ 54864 h 448056"/>
                  <a:gd name="connsiteX11" fmla="*/ 162066 w 162065"/>
                  <a:gd name="connsiteY11" fmla="*/ 6858 h 448056"/>
                  <a:gd name="connsiteX12" fmla="*/ 159783 w 162065"/>
                  <a:gd name="connsiteY12" fmla="*/ 0 h 448056"/>
                  <a:gd name="connsiteX13" fmla="*/ 4565 w 162065"/>
                  <a:gd name="connsiteY13" fmla="*/ 358902 h 448056"/>
                  <a:gd name="connsiteX14" fmla="*/ 0 w 162065"/>
                  <a:gd name="connsiteY14" fmla="*/ 368046 h 448056"/>
                  <a:gd name="connsiteX15" fmla="*/ 45652 w 162065"/>
                  <a:gd name="connsiteY15" fmla="*/ 448056 h 448056"/>
                  <a:gd name="connsiteX16" fmla="*/ 52500 w 162065"/>
                  <a:gd name="connsiteY16" fmla="*/ 445771 h 448056"/>
                  <a:gd name="connsiteX17" fmla="*/ 52500 w 162065"/>
                  <a:gd name="connsiteY17" fmla="*/ 445771 h 448056"/>
                  <a:gd name="connsiteX18" fmla="*/ 4565 w 162065"/>
                  <a:gd name="connsiteY18" fmla="*/ 358902 h 4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065" h="448056">
                    <a:moveTo>
                      <a:pt x="159783" y="0"/>
                    </a:moveTo>
                    <a:cubicBezTo>
                      <a:pt x="141522" y="13716"/>
                      <a:pt x="125544" y="29718"/>
                      <a:pt x="111848" y="50292"/>
                    </a:cubicBezTo>
                    <a:cubicBezTo>
                      <a:pt x="84457" y="84582"/>
                      <a:pt x="66196" y="128016"/>
                      <a:pt x="54783" y="173736"/>
                    </a:cubicBezTo>
                    <a:cubicBezTo>
                      <a:pt x="54783" y="201168"/>
                      <a:pt x="50217" y="228600"/>
                      <a:pt x="43370" y="253746"/>
                    </a:cubicBezTo>
                    <a:cubicBezTo>
                      <a:pt x="43370" y="256032"/>
                      <a:pt x="43370" y="258318"/>
                      <a:pt x="43370" y="258318"/>
                    </a:cubicBezTo>
                    <a:cubicBezTo>
                      <a:pt x="43370" y="315468"/>
                      <a:pt x="59348" y="368046"/>
                      <a:pt x="91305" y="404622"/>
                    </a:cubicBezTo>
                    <a:cubicBezTo>
                      <a:pt x="95870" y="409194"/>
                      <a:pt x="100435" y="413766"/>
                      <a:pt x="102718" y="418338"/>
                    </a:cubicBezTo>
                    <a:cubicBezTo>
                      <a:pt x="105000" y="416052"/>
                      <a:pt x="107283" y="416052"/>
                      <a:pt x="107283" y="413766"/>
                    </a:cubicBezTo>
                    <a:cubicBezTo>
                      <a:pt x="102718" y="409194"/>
                      <a:pt x="98152" y="404622"/>
                      <a:pt x="93587" y="400050"/>
                    </a:cubicBezTo>
                    <a:cubicBezTo>
                      <a:pt x="63913" y="365760"/>
                      <a:pt x="47935" y="315468"/>
                      <a:pt x="47935" y="258318"/>
                    </a:cubicBezTo>
                    <a:cubicBezTo>
                      <a:pt x="47935" y="182880"/>
                      <a:pt x="73044" y="109728"/>
                      <a:pt x="114131" y="54864"/>
                    </a:cubicBezTo>
                    <a:cubicBezTo>
                      <a:pt x="127826" y="36576"/>
                      <a:pt x="143805" y="20574"/>
                      <a:pt x="162066" y="6858"/>
                    </a:cubicBezTo>
                    <a:cubicBezTo>
                      <a:pt x="162066" y="2286"/>
                      <a:pt x="162066" y="0"/>
                      <a:pt x="159783" y="0"/>
                    </a:cubicBezTo>
                    <a:moveTo>
                      <a:pt x="4565" y="358902"/>
                    </a:moveTo>
                    <a:cubicBezTo>
                      <a:pt x="2283" y="361188"/>
                      <a:pt x="2283" y="363474"/>
                      <a:pt x="0" y="368046"/>
                    </a:cubicBezTo>
                    <a:cubicBezTo>
                      <a:pt x="11413" y="397764"/>
                      <a:pt x="25109" y="425196"/>
                      <a:pt x="45652" y="448056"/>
                    </a:cubicBezTo>
                    <a:cubicBezTo>
                      <a:pt x="47935" y="448056"/>
                      <a:pt x="50217" y="445771"/>
                      <a:pt x="52500" y="445771"/>
                    </a:cubicBezTo>
                    <a:cubicBezTo>
                      <a:pt x="52500" y="445771"/>
                      <a:pt x="52500" y="445771"/>
                      <a:pt x="52500" y="445771"/>
                    </a:cubicBezTo>
                    <a:cubicBezTo>
                      <a:pt x="29674" y="420625"/>
                      <a:pt x="13696" y="390906"/>
                      <a:pt x="4565" y="358902"/>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E64DD016-F651-A494-9121-014E54951973}"/>
                  </a:ext>
                </a:extLst>
              </p:cNvPr>
              <p:cNvSpPr/>
              <p:nvPr/>
            </p:nvSpPr>
            <p:spPr>
              <a:xfrm>
                <a:off x="2920246" y="2469638"/>
                <a:ext cx="20543" cy="137160"/>
              </a:xfrm>
              <a:custGeom>
                <a:avLst/>
                <a:gdLst>
                  <a:gd name="connsiteX0" fmla="*/ 9130 w 20543"/>
                  <a:gd name="connsiteY0" fmla="*/ 0 h 137160"/>
                  <a:gd name="connsiteX1" fmla="*/ 0 w 20543"/>
                  <a:gd name="connsiteY1" fmla="*/ 36576 h 137160"/>
                  <a:gd name="connsiteX2" fmla="*/ 15978 w 20543"/>
                  <a:gd name="connsiteY2" fmla="*/ 137160 h 137160"/>
                  <a:gd name="connsiteX3" fmla="*/ 20544 w 20543"/>
                  <a:gd name="connsiteY3" fmla="*/ 128016 h 137160"/>
                  <a:gd name="connsiteX4" fmla="*/ 6848 w 20543"/>
                  <a:gd name="connsiteY4" fmla="*/ 34290 h 137160"/>
                  <a:gd name="connsiteX5" fmla="*/ 9130 w 20543"/>
                  <a:gd name="connsiteY5" fmla="*/ 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3" h="137160">
                    <a:moveTo>
                      <a:pt x="9130" y="0"/>
                    </a:moveTo>
                    <a:cubicBezTo>
                      <a:pt x="6848" y="11430"/>
                      <a:pt x="4565" y="25146"/>
                      <a:pt x="0" y="36576"/>
                    </a:cubicBezTo>
                    <a:cubicBezTo>
                      <a:pt x="0" y="73152"/>
                      <a:pt x="4565" y="107442"/>
                      <a:pt x="15978" y="137160"/>
                    </a:cubicBezTo>
                    <a:cubicBezTo>
                      <a:pt x="18261" y="134874"/>
                      <a:pt x="18261" y="132588"/>
                      <a:pt x="20544" y="128016"/>
                    </a:cubicBezTo>
                    <a:cubicBezTo>
                      <a:pt x="11413" y="98298"/>
                      <a:pt x="6848" y="68580"/>
                      <a:pt x="6848" y="34290"/>
                    </a:cubicBezTo>
                    <a:cubicBezTo>
                      <a:pt x="9130" y="25146"/>
                      <a:pt x="9130" y="13716"/>
                      <a:pt x="9130" y="0"/>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2565E433-CCED-D51A-0CA9-903D99CE1AF3}"/>
                  </a:ext>
                </a:extLst>
              </p:cNvPr>
              <p:cNvSpPr/>
              <p:nvPr/>
            </p:nvSpPr>
            <p:spPr>
              <a:xfrm>
                <a:off x="2938507" y="2419346"/>
                <a:ext cx="54782" cy="196596"/>
              </a:xfrm>
              <a:custGeom>
                <a:avLst/>
                <a:gdLst>
                  <a:gd name="connsiteX0" fmla="*/ 54783 w 54782"/>
                  <a:gd name="connsiteY0" fmla="*/ 0 h 196596"/>
                  <a:gd name="connsiteX1" fmla="*/ 43370 w 54782"/>
                  <a:gd name="connsiteY1" fmla="*/ 80010 h 196596"/>
                  <a:gd name="connsiteX2" fmla="*/ 54783 w 54782"/>
                  <a:gd name="connsiteY2" fmla="*/ 0 h 196596"/>
                  <a:gd name="connsiteX3" fmla="*/ 4565 w 54782"/>
                  <a:gd name="connsiteY3" fmla="*/ 180594 h 196596"/>
                  <a:gd name="connsiteX4" fmla="*/ 0 w 54782"/>
                  <a:gd name="connsiteY4" fmla="*/ 189738 h 196596"/>
                  <a:gd name="connsiteX5" fmla="*/ 2283 w 54782"/>
                  <a:gd name="connsiteY5" fmla="*/ 196596 h 196596"/>
                  <a:gd name="connsiteX6" fmla="*/ 6848 w 54782"/>
                  <a:gd name="connsiteY6" fmla="*/ 187452 h 196596"/>
                  <a:gd name="connsiteX7" fmla="*/ 4565 w 54782"/>
                  <a:gd name="connsiteY7" fmla="*/ 180594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 h="196596">
                    <a:moveTo>
                      <a:pt x="54783" y="0"/>
                    </a:moveTo>
                    <a:cubicBezTo>
                      <a:pt x="47935" y="25146"/>
                      <a:pt x="45652" y="52578"/>
                      <a:pt x="43370" y="80010"/>
                    </a:cubicBezTo>
                    <a:cubicBezTo>
                      <a:pt x="50217" y="54864"/>
                      <a:pt x="54783" y="27432"/>
                      <a:pt x="54783" y="0"/>
                    </a:cubicBezTo>
                    <a:moveTo>
                      <a:pt x="4565" y="180594"/>
                    </a:moveTo>
                    <a:cubicBezTo>
                      <a:pt x="2283" y="182880"/>
                      <a:pt x="2283" y="185166"/>
                      <a:pt x="0" y="189738"/>
                    </a:cubicBezTo>
                    <a:cubicBezTo>
                      <a:pt x="0" y="192024"/>
                      <a:pt x="2283" y="194310"/>
                      <a:pt x="2283" y="196596"/>
                    </a:cubicBezTo>
                    <a:cubicBezTo>
                      <a:pt x="4565" y="194310"/>
                      <a:pt x="4565" y="192024"/>
                      <a:pt x="6848" y="187452"/>
                    </a:cubicBezTo>
                    <a:cubicBezTo>
                      <a:pt x="4565" y="185166"/>
                      <a:pt x="4565" y="182880"/>
                      <a:pt x="4565" y="180594"/>
                    </a:cubicBezTo>
                  </a:path>
                </a:pathLst>
              </a:custGeom>
              <a:solidFill>
                <a:srgbClr val="617097"/>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C79B3173-1BB8-A95A-5797-BB8B1852EE66}"/>
                  </a:ext>
                </a:extLst>
              </p:cNvPr>
              <p:cNvSpPr/>
              <p:nvPr/>
            </p:nvSpPr>
            <p:spPr>
              <a:xfrm>
                <a:off x="2991007" y="2213606"/>
                <a:ext cx="171196" cy="525780"/>
              </a:xfrm>
              <a:custGeom>
                <a:avLst/>
                <a:gdLst>
                  <a:gd name="connsiteX0" fmla="*/ 166631 w 171196"/>
                  <a:gd name="connsiteY0" fmla="*/ 0 h 525780"/>
                  <a:gd name="connsiteX1" fmla="*/ 116413 w 171196"/>
                  <a:gd name="connsiteY1" fmla="*/ 27432 h 525780"/>
                  <a:gd name="connsiteX2" fmla="*/ 120979 w 171196"/>
                  <a:gd name="connsiteY2" fmla="*/ 32004 h 525780"/>
                  <a:gd name="connsiteX3" fmla="*/ 171196 w 171196"/>
                  <a:gd name="connsiteY3" fmla="*/ 4572 h 525780"/>
                  <a:gd name="connsiteX4" fmla="*/ 166631 w 171196"/>
                  <a:gd name="connsiteY4" fmla="*/ 0 h 525780"/>
                  <a:gd name="connsiteX5" fmla="*/ 6848 w 171196"/>
                  <a:gd name="connsiteY5" fmla="*/ 484633 h 525780"/>
                  <a:gd name="connsiteX6" fmla="*/ 0 w 171196"/>
                  <a:gd name="connsiteY6" fmla="*/ 486919 h 525780"/>
                  <a:gd name="connsiteX7" fmla="*/ 45652 w 171196"/>
                  <a:gd name="connsiteY7" fmla="*/ 525781 h 525780"/>
                  <a:gd name="connsiteX8" fmla="*/ 52500 w 171196"/>
                  <a:gd name="connsiteY8" fmla="*/ 521209 h 525780"/>
                  <a:gd name="connsiteX9" fmla="*/ 6848 w 171196"/>
                  <a:gd name="connsiteY9" fmla="*/ 484633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196" h="525780">
                    <a:moveTo>
                      <a:pt x="166631" y="0"/>
                    </a:moveTo>
                    <a:cubicBezTo>
                      <a:pt x="148370" y="6858"/>
                      <a:pt x="132392" y="16002"/>
                      <a:pt x="116413" y="27432"/>
                    </a:cubicBezTo>
                    <a:cubicBezTo>
                      <a:pt x="118696" y="29718"/>
                      <a:pt x="118696" y="29718"/>
                      <a:pt x="120979" y="32004"/>
                    </a:cubicBezTo>
                    <a:cubicBezTo>
                      <a:pt x="136957" y="20574"/>
                      <a:pt x="152935" y="11430"/>
                      <a:pt x="171196" y="4572"/>
                    </a:cubicBezTo>
                    <a:cubicBezTo>
                      <a:pt x="168914" y="4572"/>
                      <a:pt x="168914" y="2286"/>
                      <a:pt x="166631" y="0"/>
                    </a:cubicBezTo>
                    <a:moveTo>
                      <a:pt x="6848" y="484633"/>
                    </a:moveTo>
                    <a:cubicBezTo>
                      <a:pt x="4565" y="484633"/>
                      <a:pt x="2283" y="486919"/>
                      <a:pt x="0" y="486919"/>
                    </a:cubicBezTo>
                    <a:cubicBezTo>
                      <a:pt x="13696" y="502921"/>
                      <a:pt x="29674" y="516637"/>
                      <a:pt x="45652" y="525781"/>
                    </a:cubicBezTo>
                    <a:cubicBezTo>
                      <a:pt x="47935" y="523495"/>
                      <a:pt x="50218" y="523495"/>
                      <a:pt x="52500" y="521209"/>
                    </a:cubicBezTo>
                    <a:cubicBezTo>
                      <a:pt x="34239" y="512065"/>
                      <a:pt x="20544" y="498349"/>
                      <a:pt x="6848" y="484633"/>
                    </a:cubicBezTo>
                  </a:path>
                </a:pathLst>
              </a:custGeom>
              <a:solidFill>
                <a:srgbClr val="66749A"/>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3BC51C5-B94F-1D82-F163-5CC724981E79}"/>
                  </a:ext>
                </a:extLst>
              </p:cNvPr>
              <p:cNvSpPr/>
              <p:nvPr/>
            </p:nvSpPr>
            <p:spPr>
              <a:xfrm>
                <a:off x="2984159" y="2211320"/>
                <a:ext cx="184891" cy="534924"/>
              </a:xfrm>
              <a:custGeom>
                <a:avLst/>
                <a:gdLst>
                  <a:gd name="connsiteX0" fmla="*/ 180327 w 184891"/>
                  <a:gd name="connsiteY0" fmla="*/ 0 h 534924"/>
                  <a:gd name="connsiteX1" fmla="*/ 173479 w 184891"/>
                  <a:gd name="connsiteY1" fmla="*/ 2286 h 534924"/>
                  <a:gd name="connsiteX2" fmla="*/ 178044 w 184891"/>
                  <a:gd name="connsiteY2" fmla="*/ 6858 h 534924"/>
                  <a:gd name="connsiteX3" fmla="*/ 184892 w 184891"/>
                  <a:gd name="connsiteY3" fmla="*/ 4572 h 534924"/>
                  <a:gd name="connsiteX4" fmla="*/ 182609 w 184891"/>
                  <a:gd name="connsiteY4" fmla="*/ 2286 h 534924"/>
                  <a:gd name="connsiteX5" fmla="*/ 180327 w 184891"/>
                  <a:gd name="connsiteY5" fmla="*/ 0 h 534924"/>
                  <a:gd name="connsiteX6" fmla="*/ 120979 w 184891"/>
                  <a:gd name="connsiteY6" fmla="*/ 32004 h 534924"/>
                  <a:gd name="connsiteX7" fmla="*/ 116413 w 184891"/>
                  <a:gd name="connsiteY7" fmla="*/ 36576 h 534924"/>
                  <a:gd name="connsiteX8" fmla="*/ 120979 w 184891"/>
                  <a:gd name="connsiteY8" fmla="*/ 41148 h 534924"/>
                  <a:gd name="connsiteX9" fmla="*/ 125544 w 184891"/>
                  <a:gd name="connsiteY9" fmla="*/ 36576 h 534924"/>
                  <a:gd name="connsiteX10" fmla="*/ 120979 w 184891"/>
                  <a:gd name="connsiteY10" fmla="*/ 32004 h 534924"/>
                  <a:gd name="connsiteX11" fmla="*/ 6848 w 184891"/>
                  <a:gd name="connsiteY11" fmla="*/ 480061 h 534924"/>
                  <a:gd name="connsiteX12" fmla="*/ 0 w 184891"/>
                  <a:gd name="connsiteY12" fmla="*/ 482347 h 534924"/>
                  <a:gd name="connsiteX13" fmla="*/ 2283 w 184891"/>
                  <a:gd name="connsiteY13" fmla="*/ 484633 h 534924"/>
                  <a:gd name="connsiteX14" fmla="*/ 4565 w 184891"/>
                  <a:gd name="connsiteY14" fmla="*/ 489205 h 534924"/>
                  <a:gd name="connsiteX15" fmla="*/ 11413 w 184891"/>
                  <a:gd name="connsiteY15" fmla="*/ 486919 h 534924"/>
                  <a:gd name="connsiteX16" fmla="*/ 6848 w 184891"/>
                  <a:gd name="connsiteY16" fmla="*/ 480061 h 534924"/>
                  <a:gd name="connsiteX17" fmla="*/ 59348 w 184891"/>
                  <a:gd name="connsiteY17" fmla="*/ 525781 h 534924"/>
                  <a:gd name="connsiteX18" fmla="*/ 52500 w 184891"/>
                  <a:gd name="connsiteY18" fmla="*/ 530353 h 534924"/>
                  <a:gd name="connsiteX19" fmla="*/ 59348 w 184891"/>
                  <a:gd name="connsiteY19" fmla="*/ 534925 h 534924"/>
                  <a:gd name="connsiteX20" fmla="*/ 66196 w 184891"/>
                  <a:gd name="connsiteY20" fmla="*/ 530353 h 534924"/>
                  <a:gd name="connsiteX21" fmla="*/ 59348 w 184891"/>
                  <a:gd name="connsiteY21" fmla="*/ 525781 h 5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891" h="534924">
                    <a:moveTo>
                      <a:pt x="180327" y="0"/>
                    </a:moveTo>
                    <a:cubicBezTo>
                      <a:pt x="178044" y="0"/>
                      <a:pt x="175761" y="2286"/>
                      <a:pt x="173479" y="2286"/>
                    </a:cubicBezTo>
                    <a:cubicBezTo>
                      <a:pt x="175761" y="4572"/>
                      <a:pt x="175761" y="6858"/>
                      <a:pt x="178044" y="6858"/>
                    </a:cubicBezTo>
                    <a:cubicBezTo>
                      <a:pt x="180327" y="6858"/>
                      <a:pt x="182609" y="4572"/>
                      <a:pt x="184892" y="4572"/>
                    </a:cubicBezTo>
                    <a:cubicBezTo>
                      <a:pt x="184892" y="4572"/>
                      <a:pt x="184892" y="4572"/>
                      <a:pt x="182609" y="2286"/>
                    </a:cubicBezTo>
                    <a:cubicBezTo>
                      <a:pt x="182609" y="2286"/>
                      <a:pt x="180327" y="2286"/>
                      <a:pt x="180327" y="0"/>
                    </a:cubicBezTo>
                    <a:moveTo>
                      <a:pt x="120979" y="32004"/>
                    </a:moveTo>
                    <a:cubicBezTo>
                      <a:pt x="118696" y="34290"/>
                      <a:pt x="116413" y="34290"/>
                      <a:pt x="116413" y="36576"/>
                    </a:cubicBezTo>
                    <a:cubicBezTo>
                      <a:pt x="118696" y="38862"/>
                      <a:pt x="118696" y="38862"/>
                      <a:pt x="120979" y="41148"/>
                    </a:cubicBezTo>
                    <a:cubicBezTo>
                      <a:pt x="123261" y="38862"/>
                      <a:pt x="125544" y="38862"/>
                      <a:pt x="125544" y="36576"/>
                    </a:cubicBezTo>
                    <a:cubicBezTo>
                      <a:pt x="125544" y="34290"/>
                      <a:pt x="123261" y="32004"/>
                      <a:pt x="120979" y="32004"/>
                    </a:cubicBezTo>
                    <a:moveTo>
                      <a:pt x="6848" y="480061"/>
                    </a:moveTo>
                    <a:cubicBezTo>
                      <a:pt x="4565" y="480061"/>
                      <a:pt x="2283" y="482347"/>
                      <a:pt x="0" y="482347"/>
                    </a:cubicBezTo>
                    <a:cubicBezTo>
                      <a:pt x="0" y="482347"/>
                      <a:pt x="0" y="482347"/>
                      <a:pt x="2283" y="484633"/>
                    </a:cubicBezTo>
                    <a:cubicBezTo>
                      <a:pt x="2283" y="486919"/>
                      <a:pt x="4565" y="486919"/>
                      <a:pt x="4565" y="489205"/>
                    </a:cubicBezTo>
                    <a:cubicBezTo>
                      <a:pt x="6848" y="489205"/>
                      <a:pt x="9130" y="486919"/>
                      <a:pt x="11413" y="486919"/>
                    </a:cubicBezTo>
                    <a:cubicBezTo>
                      <a:pt x="11413" y="484633"/>
                      <a:pt x="9130" y="482347"/>
                      <a:pt x="6848" y="480061"/>
                    </a:cubicBezTo>
                    <a:moveTo>
                      <a:pt x="59348" y="525781"/>
                    </a:moveTo>
                    <a:cubicBezTo>
                      <a:pt x="57065" y="528067"/>
                      <a:pt x="54783" y="528067"/>
                      <a:pt x="52500" y="530353"/>
                    </a:cubicBezTo>
                    <a:cubicBezTo>
                      <a:pt x="54783" y="532639"/>
                      <a:pt x="57065" y="532639"/>
                      <a:pt x="59348" y="534925"/>
                    </a:cubicBezTo>
                    <a:cubicBezTo>
                      <a:pt x="61631" y="532639"/>
                      <a:pt x="63913" y="532639"/>
                      <a:pt x="66196" y="530353"/>
                    </a:cubicBezTo>
                    <a:cubicBezTo>
                      <a:pt x="63913" y="528067"/>
                      <a:pt x="61631" y="525781"/>
                      <a:pt x="59348" y="525781"/>
                    </a:cubicBezTo>
                  </a:path>
                </a:pathLst>
              </a:custGeom>
              <a:solidFill>
                <a:srgbClr val="5E6B92"/>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A16807F-EA91-87A3-12CA-38C81D470396}"/>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path>
                </a:pathLst>
              </a:custGeom>
              <a:solidFill>
                <a:srgbClr val="FFFFFF"/>
              </a:solidFill>
              <a:ln w="228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C71D3C85-BE3B-86AF-CE21-51182ED4B257}"/>
                  </a:ext>
                </a:extLst>
              </p:cNvPr>
              <p:cNvSpPr/>
              <p:nvPr/>
            </p:nvSpPr>
            <p:spPr>
              <a:xfrm>
                <a:off x="3118833" y="2138168"/>
                <a:ext cx="623154" cy="633222"/>
              </a:xfrm>
              <a:custGeom>
                <a:avLst/>
                <a:gdLst>
                  <a:gd name="connsiteX0" fmla="*/ 0 w 623154"/>
                  <a:gd name="connsiteY0" fmla="*/ 363474 h 633222"/>
                  <a:gd name="connsiteX1" fmla="*/ 109566 w 623154"/>
                  <a:gd name="connsiteY1" fmla="*/ 107442 h 633222"/>
                  <a:gd name="connsiteX2" fmla="*/ 378914 w 623154"/>
                  <a:gd name="connsiteY2" fmla="*/ 0 h 633222"/>
                  <a:gd name="connsiteX3" fmla="*/ 623154 w 623154"/>
                  <a:gd name="connsiteY3" fmla="*/ 153162 h 633222"/>
                  <a:gd name="connsiteX4" fmla="*/ 477067 w 623154"/>
                  <a:gd name="connsiteY4" fmla="*/ 230886 h 633222"/>
                  <a:gd name="connsiteX5" fmla="*/ 356088 w 623154"/>
                  <a:gd name="connsiteY5" fmla="*/ 153162 h 633222"/>
                  <a:gd name="connsiteX6" fmla="*/ 235110 w 623154"/>
                  <a:gd name="connsiteY6" fmla="*/ 205740 h 633222"/>
                  <a:gd name="connsiteX7" fmla="*/ 173479 w 623154"/>
                  <a:gd name="connsiteY7" fmla="*/ 354330 h 633222"/>
                  <a:gd name="connsiteX8" fmla="*/ 294457 w 623154"/>
                  <a:gd name="connsiteY8" fmla="*/ 480061 h 633222"/>
                  <a:gd name="connsiteX9" fmla="*/ 424567 w 623154"/>
                  <a:gd name="connsiteY9" fmla="*/ 418338 h 633222"/>
                  <a:gd name="connsiteX10" fmla="*/ 538697 w 623154"/>
                  <a:gd name="connsiteY10" fmla="*/ 518923 h 633222"/>
                  <a:gd name="connsiteX11" fmla="*/ 285327 w 623154"/>
                  <a:gd name="connsiteY11" fmla="*/ 633223 h 633222"/>
                  <a:gd name="connsiteX12" fmla="*/ 0 w 623154"/>
                  <a:gd name="connsiteY12" fmla="*/ 363474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154" h="633222">
                    <a:moveTo>
                      <a:pt x="0" y="363474"/>
                    </a:moveTo>
                    <a:cubicBezTo>
                      <a:pt x="0" y="272034"/>
                      <a:pt x="38805" y="178308"/>
                      <a:pt x="109566" y="107442"/>
                    </a:cubicBezTo>
                    <a:cubicBezTo>
                      <a:pt x="173479" y="43434"/>
                      <a:pt x="267066" y="0"/>
                      <a:pt x="378914" y="0"/>
                    </a:cubicBezTo>
                    <a:cubicBezTo>
                      <a:pt x="502175" y="0"/>
                      <a:pt x="586632" y="59436"/>
                      <a:pt x="623154" y="153162"/>
                    </a:cubicBezTo>
                    <a:lnTo>
                      <a:pt x="477067" y="230886"/>
                    </a:lnTo>
                    <a:cubicBezTo>
                      <a:pt x="451958" y="180594"/>
                      <a:pt x="415436" y="153162"/>
                      <a:pt x="356088" y="153162"/>
                    </a:cubicBezTo>
                    <a:cubicBezTo>
                      <a:pt x="310436" y="153162"/>
                      <a:pt x="267066" y="173736"/>
                      <a:pt x="235110" y="205740"/>
                    </a:cubicBezTo>
                    <a:cubicBezTo>
                      <a:pt x="198588" y="244602"/>
                      <a:pt x="173479" y="297180"/>
                      <a:pt x="173479" y="354330"/>
                    </a:cubicBezTo>
                    <a:cubicBezTo>
                      <a:pt x="173479" y="432054"/>
                      <a:pt x="223696" y="480061"/>
                      <a:pt x="294457" y="480061"/>
                    </a:cubicBezTo>
                    <a:cubicBezTo>
                      <a:pt x="346958" y="480061"/>
                      <a:pt x="385762" y="457201"/>
                      <a:pt x="424567" y="418338"/>
                    </a:cubicBezTo>
                    <a:lnTo>
                      <a:pt x="538697" y="518923"/>
                    </a:lnTo>
                    <a:cubicBezTo>
                      <a:pt x="479349" y="585217"/>
                      <a:pt x="399458" y="633223"/>
                      <a:pt x="285327" y="633223"/>
                    </a:cubicBezTo>
                    <a:cubicBezTo>
                      <a:pt x="118696" y="630937"/>
                      <a:pt x="0" y="525781"/>
                      <a:pt x="0" y="363474"/>
                    </a:cubicBezTo>
                    <a:close/>
                  </a:path>
                </a:pathLst>
              </a:custGeom>
              <a:noFill/>
              <a:ln w="13554" cap="flat">
                <a:solidFill>
                  <a:srgbClr val="0016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83D9F8F6-642E-25D2-FB8F-6879256B353E}"/>
              </a:ext>
            </a:extLst>
          </p:cNvPr>
          <p:cNvSpPr txBox="1"/>
          <p:nvPr/>
        </p:nvSpPr>
        <p:spPr>
          <a:xfrm>
            <a:off x="1686197" y="322841"/>
            <a:ext cx="2793569"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white"/>
                </a:solidFill>
                <a:effectLst/>
                <a:uLnTx/>
                <a:uFillTx/>
                <a:latin typeface="Arial Black" panose="020B0A04020102020204" pitchFamily="34" charset="0"/>
                <a:ea typeface="+mn-ea"/>
                <a:cs typeface="Arial"/>
              </a:rPr>
              <a:t>Prioritization: </a:t>
            </a:r>
            <a:r>
              <a:rPr kumimoji="0" lang="en-US" sz="1100" b="0" i="0" u="none" strike="noStrike" kern="1200" cap="all" spc="0" normalizeH="0" baseline="0" noProof="0">
                <a:ln>
                  <a:noFill/>
                </a:ln>
                <a:solidFill>
                  <a:prstClr val="white"/>
                </a:solidFill>
                <a:effectLst/>
                <a:uLnTx/>
                <a:uFillTx/>
                <a:latin typeface="Arial Nova" panose="020B0504020202020204" pitchFamily="34" charset="0"/>
                <a:ea typeface="+mn-ea"/>
                <a:cs typeface="Arial"/>
              </a:rPr>
              <a:t>Updating SMS</a:t>
            </a:r>
          </a:p>
        </p:txBody>
      </p:sp>
    </p:spTree>
    <p:extLst>
      <p:ext uri="{BB962C8B-B14F-4D97-AF65-F5344CB8AC3E}">
        <p14:creationId xmlns:p14="http://schemas.microsoft.com/office/powerpoint/2010/main" val="107667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367821D5-FAC7-3D4C-78AC-F1673DE58028}"/>
              </a:ext>
            </a:extLst>
          </p:cNvPr>
          <p:cNvSpPr>
            <a:spLocks noGrp="1"/>
          </p:cNvSpPr>
          <p:nvPr>
            <p:ph type="body" sz="quarter" idx="11"/>
          </p:nvPr>
        </p:nvSpPr>
        <p:spPr>
          <a:xfrm>
            <a:off x="1523999" y="1371600"/>
            <a:ext cx="9404195" cy="533400"/>
          </a:xfrm>
        </p:spPr>
        <p:txBody>
          <a:bodyPr anchor="b">
            <a:normAutofit/>
          </a:bodyPr>
          <a:lstStyle/>
          <a:p>
            <a:r>
              <a:rPr lang="en-US" sz="2800">
                <a:latin typeface="Arial" panose="020B0604020202020204" pitchFamily="34" charset="0"/>
                <a:cs typeface="Arial" panose="020B0604020202020204" pitchFamily="34" charset="0"/>
              </a:rPr>
              <a:t>Reorganized “BASICs” (now called compliance categories)</a:t>
            </a:r>
          </a:p>
        </p:txBody>
      </p:sp>
      <p:sp>
        <p:nvSpPr>
          <p:cNvPr id="11" name="Text Placeholder 4">
            <a:extLst>
              <a:ext uri="{FF2B5EF4-FFF2-40B4-BE49-F238E27FC236}">
                <a16:creationId xmlns:a16="http://schemas.microsoft.com/office/drawing/2014/main" id="{3E2369B9-E7CC-284D-DE0B-EF592FB41B42}"/>
              </a:ext>
            </a:extLst>
          </p:cNvPr>
          <p:cNvSpPr>
            <a:spLocks noGrp="1"/>
          </p:cNvSpPr>
          <p:nvPr>
            <p:ph type="body" sz="quarter" idx="12"/>
          </p:nvPr>
        </p:nvSpPr>
        <p:spPr>
          <a:xfrm>
            <a:off x="4791074" y="2675857"/>
            <a:ext cx="5876925" cy="1877094"/>
          </a:xfrm>
        </p:spPr>
        <p:txBody>
          <a:bodyPr>
            <a:normAutofit lnSpcReduction="10000"/>
          </a:bodyPr>
          <a:lstStyle/>
          <a:p>
            <a:r>
              <a:rPr lang="en-US" dirty="0"/>
              <a:t>Controlled Substances/Alcohol and Operating while Out-of-Service (OOS) violations incorporated into Unsafe Driving compliance category</a:t>
            </a:r>
          </a:p>
          <a:p>
            <a:r>
              <a:rPr lang="en-US" dirty="0"/>
              <a:t>Vehicle Maintenance (VM) split into two compliance categories:</a:t>
            </a:r>
          </a:p>
          <a:p>
            <a:pPr lvl="1"/>
            <a:r>
              <a:rPr lang="en-US" sz="1800" dirty="0">
                <a:latin typeface="Arial" panose="020B0604020202020204" pitchFamily="34" charset="0"/>
                <a:cs typeface="Arial" panose="020B0604020202020204" pitchFamily="34" charset="0"/>
              </a:rPr>
              <a:t>Vehicle Maintenance</a:t>
            </a:r>
          </a:p>
          <a:p>
            <a:pPr lvl="1"/>
            <a:r>
              <a:rPr lang="en-US" sz="1800" dirty="0">
                <a:latin typeface="Arial" panose="020B0604020202020204" pitchFamily="34" charset="0"/>
                <a:cs typeface="Arial" panose="020B0604020202020204" pitchFamily="34" charset="0"/>
              </a:rPr>
              <a:t>VM: Driver Observed</a:t>
            </a:r>
          </a:p>
        </p:txBody>
      </p:sp>
      <p:sp>
        <p:nvSpPr>
          <p:cNvPr id="12" name="Text Placeholder 3">
            <a:extLst>
              <a:ext uri="{FF2B5EF4-FFF2-40B4-BE49-F238E27FC236}">
                <a16:creationId xmlns:a16="http://schemas.microsoft.com/office/drawing/2014/main" id="{B6DD0ADB-6D26-8794-2F74-E5ACEBE3F0BA}"/>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grpSp>
        <p:nvGrpSpPr>
          <p:cNvPr id="13" name="Group 12">
            <a:extLst>
              <a:ext uri="{FF2B5EF4-FFF2-40B4-BE49-F238E27FC236}">
                <a16:creationId xmlns:a16="http://schemas.microsoft.com/office/drawing/2014/main" id="{13BD3A31-9978-16E6-C861-E6AA62C8520C}"/>
              </a:ext>
            </a:extLst>
          </p:cNvPr>
          <p:cNvGrpSpPr/>
          <p:nvPr/>
        </p:nvGrpSpPr>
        <p:grpSpPr>
          <a:xfrm>
            <a:off x="556182" y="5323808"/>
            <a:ext cx="11079636" cy="1276065"/>
            <a:chOff x="609601" y="5443712"/>
            <a:chExt cx="11079636" cy="1276065"/>
          </a:xfrm>
        </p:grpSpPr>
        <p:sp>
          <p:nvSpPr>
            <p:cNvPr id="14" name="Rectangle 13">
              <a:extLst>
                <a:ext uri="{FF2B5EF4-FFF2-40B4-BE49-F238E27FC236}">
                  <a16:creationId xmlns:a16="http://schemas.microsoft.com/office/drawing/2014/main" id="{6526E9E4-0FCC-828C-6407-E76A825A0062}"/>
                </a:ext>
              </a:extLst>
            </p:cNvPr>
            <p:cNvSpPr/>
            <p:nvPr/>
          </p:nvSpPr>
          <p:spPr>
            <a:xfrm>
              <a:off x="609601" y="5443712"/>
              <a:ext cx="11079636" cy="127606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E92BAB6-8EEA-1D25-C73F-61D331DC803B}"/>
                </a:ext>
              </a:extLst>
            </p:cNvPr>
            <p:cNvSpPr txBox="1"/>
            <p:nvPr/>
          </p:nvSpPr>
          <p:spPr>
            <a:xfrm>
              <a:off x="735291" y="5572186"/>
              <a:ext cx="1095394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Moving Controlled Substance/Alcohol violations to Unsafe Driving helps focus FMCSA’s investigative resources on carriers with higher crash rates. Splitting Vehicle Maintenance helps motor carriers and enforcement pinpoint unsafe driver behavior and sources of vehicle maintenance issues</a:t>
              </a:r>
            </a:p>
          </p:txBody>
        </p:sp>
      </p:grpSp>
      <p:pic>
        <p:nvPicPr>
          <p:cNvPr id="17" name="Picture 16">
            <a:extLst>
              <a:ext uri="{FF2B5EF4-FFF2-40B4-BE49-F238E27FC236}">
                <a16:creationId xmlns:a16="http://schemas.microsoft.com/office/drawing/2014/main" id="{7B92CC8E-15E6-452C-6ABD-EAD493E8DA70}"/>
              </a:ext>
            </a:extLst>
          </p:cNvPr>
          <p:cNvPicPr>
            <a:picLocks noChangeAspect="1"/>
          </p:cNvPicPr>
          <p:nvPr/>
        </p:nvPicPr>
        <p:blipFill>
          <a:blip r:embed="rId3"/>
          <a:stretch>
            <a:fillRect/>
          </a:stretch>
        </p:blipFill>
        <p:spPr>
          <a:xfrm>
            <a:off x="681871" y="2409491"/>
            <a:ext cx="3659539" cy="2543510"/>
          </a:xfrm>
          <a:prstGeom prst="rect">
            <a:avLst/>
          </a:prstGeom>
        </p:spPr>
      </p:pic>
    </p:spTree>
    <p:extLst>
      <p:ext uri="{BB962C8B-B14F-4D97-AF65-F5344CB8AC3E}">
        <p14:creationId xmlns:p14="http://schemas.microsoft.com/office/powerpoint/2010/main" val="187241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DD3F3A-664B-DCFC-194C-320F1556F1A5}"/>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Reorganized Roadside Violations</a:t>
            </a:r>
          </a:p>
        </p:txBody>
      </p:sp>
      <p:sp>
        <p:nvSpPr>
          <p:cNvPr id="6" name="Text Placeholder 4">
            <a:extLst>
              <a:ext uri="{FF2B5EF4-FFF2-40B4-BE49-F238E27FC236}">
                <a16:creationId xmlns:a16="http://schemas.microsoft.com/office/drawing/2014/main" id="{D12A7263-C1C2-0E57-FD68-08E59C27FBF9}"/>
              </a:ext>
            </a:extLst>
          </p:cNvPr>
          <p:cNvSpPr>
            <a:spLocks noGrp="1"/>
          </p:cNvSpPr>
          <p:nvPr>
            <p:ph type="body" sz="quarter" idx="12"/>
          </p:nvPr>
        </p:nvSpPr>
        <p:spPr>
          <a:xfrm>
            <a:off x="4791074" y="2446588"/>
            <a:ext cx="6372226" cy="1824329"/>
          </a:xfrm>
        </p:spPr>
        <p:txBody>
          <a:bodyPr>
            <a:normAutofit/>
          </a:bodyPr>
          <a:lstStyle/>
          <a:p>
            <a:r>
              <a:rPr lang="en-US"/>
              <a:t>Group violations together that identify the same or very similar underlying issues</a:t>
            </a:r>
          </a:p>
          <a:p>
            <a:r>
              <a:rPr lang="en-US"/>
              <a:t>If more than one of the violations in a Violation Group is cited in an inspection, all violations will appear in violation report, but the methodology will treat them as a single violation</a:t>
            </a:r>
          </a:p>
        </p:txBody>
      </p:sp>
      <p:grpSp>
        <p:nvGrpSpPr>
          <p:cNvPr id="7" name="Group 6">
            <a:extLst>
              <a:ext uri="{FF2B5EF4-FFF2-40B4-BE49-F238E27FC236}">
                <a16:creationId xmlns:a16="http://schemas.microsoft.com/office/drawing/2014/main" id="{62543DDF-E2DE-DA2D-5775-8A7D8B64FABC}"/>
              </a:ext>
            </a:extLst>
          </p:cNvPr>
          <p:cNvGrpSpPr/>
          <p:nvPr/>
        </p:nvGrpSpPr>
        <p:grpSpPr>
          <a:xfrm>
            <a:off x="556182" y="5598748"/>
            <a:ext cx="11079636" cy="1001125"/>
            <a:chOff x="609601" y="5718652"/>
            <a:chExt cx="11079636" cy="1001125"/>
          </a:xfrm>
        </p:grpSpPr>
        <p:sp>
          <p:nvSpPr>
            <p:cNvPr id="8" name="Rectangle 7">
              <a:extLst>
                <a:ext uri="{FF2B5EF4-FFF2-40B4-BE49-F238E27FC236}">
                  <a16:creationId xmlns:a16="http://schemas.microsoft.com/office/drawing/2014/main" id="{16EFD2FC-3737-2B62-70D0-42C3F6CAD316}"/>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60E4CC5-C501-427B-5F7D-865A4A130FC6}"/>
                </a:ext>
              </a:extLst>
            </p:cNvPr>
            <p:cNvSpPr txBox="1"/>
            <p:nvPr/>
          </p:nvSpPr>
          <p:spPr>
            <a:xfrm>
              <a:off x="735291" y="5813071"/>
              <a:ext cx="10953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This change prevents inconsistencies in measures that occur when multiple violations are cited for the same underlying safety issue during one inspection.</a:t>
              </a:r>
            </a:p>
          </p:txBody>
        </p:sp>
      </p:grpSp>
      <p:pic>
        <p:nvPicPr>
          <p:cNvPr id="11" name="Picture 10">
            <a:extLst>
              <a:ext uri="{FF2B5EF4-FFF2-40B4-BE49-F238E27FC236}">
                <a16:creationId xmlns:a16="http://schemas.microsoft.com/office/drawing/2014/main" id="{04618E31-DCFD-ADEE-91AD-10AC8F36740E}"/>
              </a:ext>
            </a:extLst>
          </p:cNvPr>
          <p:cNvPicPr>
            <a:picLocks noChangeAspect="1"/>
          </p:cNvPicPr>
          <p:nvPr/>
        </p:nvPicPr>
        <p:blipFill>
          <a:blip r:embed="rId3"/>
          <a:stretch>
            <a:fillRect/>
          </a:stretch>
        </p:blipFill>
        <p:spPr>
          <a:xfrm>
            <a:off x="681872" y="2446587"/>
            <a:ext cx="3627927" cy="2506413"/>
          </a:xfrm>
          <a:prstGeom prst="rect">
            <a:avLst/>
          </a:prstGeom>
        </p:spPr>
      </p:pic>
      <p:sp>
        <p:nvSpPr>
          <p:cNvPr id="13" name="Text Placeholder 3">
            <a:extLst>
              <a:ext uri="{FF2B5EF4-FFF2-40B4-BE49-F238E27FC236}">
                <a16:creationId xmlns:a16="http://schemas.microsoft.com/office/drawing/2014/main" id="{AC34F7F4-AF89-B787-B414-288C2AF1F4A0}"/>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spTree>
    <p:extLst>
      <p:ext uri="{BB962C8B-B14F-4D97-AF65-F5344CB8AC3E}">
        <p14:creationId xmlns:p14="http://schemas.microsoft.com/office/powerpoint/2010/main" val="3525119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2171B0-D6D9-48E6-75E6-DC3B909A0423}"/>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Reorganized Roadside Violations – Example </a:t>
            </a:r>
          </a:p>
        </p:txBody>
      </p:sp>
      <p:sp>
        <p:nvSpPr>
          <p:cNvPr id="5" name="Text Placeholder 4">
            <a:extLst>
              <a:ext uri="{FF2B5EF4-FFF2-40B4-BE49-F238E27FC236}">
                <a16:creationId xmlns:a16="http://schemas.microsoft.com/office/drawing/2014/main" id="{634991CE-53DF-A2F8-41FD-F30D023624AE}"/>
              </a:ext>
            </a:extLst>
          </p:cNvPr>
          <p:cNvSpPr>
            <a:spLocks noGrp="1"/>
          </p:cNvSpPr>
          <p:nvPr>
            <p:ph type="body" sz="quarter" idx="12"/>
          </p:nvPr>
        </p:nvSpPr>
        <p:spPr>
          <a:xfrm>
            <a:off x="1524000" y="2409491"/>
            <a:ext cx="8651358" cy="3322616"/>
          </a:xfrm>
        </p:spPr>
        <p:txBody>
          <a:bodyPr>
            <a:normAutofit/>
          </a:bodyPr>
          <a:lstStyle/>
          <a:p>
            <a:r>
              <a:rPr lang="en-US"/>
              <a:t>The following Hours of Service violations fall under the same Violation Group:</a:t>
            </a:r>
          </a:p>
          <a:p>
            <a:pPr lvl="1"/>
            <a:r>
              <a:rPr lang="en-US" sz="1600" b="1" i="0">
                <a:solidFill>
                  <a:srgbClr val="333333"/>
                </a:solidFill>
                <a:effectLst/>
                <a:latin typeface="Arial" panose="020B0604020202020204" pitchFamily="34" charset="0"/>
                <a:cs typeface="Arial" panose="020B0604020202020204" pitchFamily="34" charset="0"/>
              </a:rPr>
              <a:t>395.3A2-PROP</a:t>
            </a:r>
            <a:r>
              <a:rPr lang="en-US" sz="1600" b="0" i="0">
                <a:solidFill>
                  <a:srgbClr val="333333"/>
                </a:solidFill>
                <a:effectLst/>
                <a:latin typeface="Arial" panose="020B0604020202020204" pitchFamily="34" charset="0"/>
                <a:cs typeface="Arial" panose="020B0604020202020204" pitchFamily="34" charset="0"/>
              </a:rPr>
              <a:t>: Driving beyond 14 hour duty period (Property Carrying Vehicle)</a:t>
            </a:r>
          </a:p>
          <a:p>
            <a:pPr lvl="1"/>
            <a:r>
              <a:rPr lang="en-US" sz="1600" b="1" i="0">
                <a:solidFill>
                  <a:srgbClr val="333333"/>
                </a:solidFill>
                <a:effectLst/>
                <a:latin typeface="Arial" panose="020B0604020202020204" pitchFamily="34" charset="0"/>
                <a:cs typeface="Arial" panose="020B0604020202020204" pitchFamily="34" charset="0"/>
              </a:rPr>
              <a:t>395.3A3-PROP</a:t>
            </a:r>
            <a:r>
              <a:rPr lang="en-US" sz="1600" b="0" i="0">
                <a:solidFill>
                  <a:srgbClr val="333333"/>
                </a:solidFill>
                <a:effectLst/>
                <a:latin typeface="Arial" panose="020B0604020202020204" pitchFamily="34" charset="0"/>
                <a:cs typeface="Arial" panose="020B0604020202020204" pitchFamily="34" charset="0"/>
              </a:rPr>
              <a:t>: Driving beyond 11 hour driving limit. (Property Carrying Vehicle)</a:t>
            </a:r>
          </a:p>
          <a:p>
            <a:pPr lvl="1"/>
            <a:r>
              <a:rPr lang="en-US" sz="1600" b="1" i="0">
                <a:solidFill>
                  <a:srgbClr val="333333"/>
                </a:solidFill>
                <a:effectLst/>
                <a:latin typeface="Arial" panose="020B0604020202020204" pitchFamily="34" charset="0"/>
                <a:cs typeface="Arial" panose="020B0604020202020204" pitchFamily="34" charset="0"/>
              </a:rPr>
              <a:t>395.3(a)(3)(ii)</a:t>
            </a:r>
            <a:r>
              <a:rPr lang="en-US" sz="1600" b="0" i="0">
                <a:solidFill>
                  <a:srgbClr val="333333"/>
                </a:solidFill>
                <a:effectLst/>
                <a:latin typeface="Arial" panose="020B0604020202020204" pitchFamily="34" charset="0"/>
                <a:cs typeface="Arial" panose="020B0604020202020204" pitchFamily="34" charset="0"/>
              </a:rPr>
              <a:t>: Driving beyond 8 hour driving limit since the end of the last on duty, off duty, or sleeper period of at least 30 minutes</a:t>
            </a:r>
          </a:p>
          <a:p>
            <a:pPr lvl="1"/>
            <a:r>
              <a:rPr lang="en-US" sz="1600" b="1" i="0">
                <a:solidFill>
                  <a:srgbClr val="333333"/>
                </a:solidFill>
                <a:effectLst/>
                <a:latin typeface="Arial" panose="020B0604020202020204" pitchFamily="34" charset="0"/>
                <a:cs typeface="Arial" panose="020B0604020202020204" pitchFamily="34" charset="0"/>
              </a:rPr>
              <a:t>395.3B2</a:t>
            </a:r>
            <a:r>
              <a:rPr lang="en-US" sz="1600" b="0" i="0">
                <a:solidFill>
                  <a:srgbClr val="333333"/>
                </a:solidFill>
                <a:effectLst/>
                <a:latin typeface="Arial" panose="020B0604020202020204" pitchFamily="34" charset="0"/>
                <a:cs typeface="Arial" panose="020B0604020202020204" pitchFamily="34" charset="0"/>
              </a:rPr>
              <a:t>: Driving after 70 hours on duty in an 8 day period (Property Carrying Vehicle)</a:t>
            </a:r>
          </a:p>
          <a:p>
            <a:r>
              <a:rPr lang="en-US">
                <a:solidFill>
                  <a:srgbClr val="333333"/>
                </a:solidFill>
                <a:latin typeface="Arial" panose="020B0604020202020204" pitchFamily="34" charset="0"/>
                <a:cs typeface="Arial" panose="020B0604020202020204" pitchFamily="34" charset="0"/>
              </a:rPr>
              <a:t>If all 4 of these violations were cited in a single inspection, the methodology would treat it as one violation when calculating percentiles.</a:t>
            </a:r>
            <a:endParaRPr lang="en-US" b="0" i="0">
              <a:solidFill>
                <a:srgbClr val="333333"/>
              </a:solidFill>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665349A-A6A6-BD2D-C9C8-8B9C9325AF74}"/>
              </a:ext>
            </a:extLst>
          </p:cNvPr>
          <p:cNvGrpSpPr/>
          <p:nvPr/>
        </p:nvGrpSpPr>
        <p:grpSpPr>
          <a:xfrm>
            <a:off x="2454348" y="5094015"/>
            <a:ext cx="7283303" cy="1142583"/>
            <a:chOff x="3439208" y="5194422"/>
            <a:chExt cx="6242622" cy="1142583"/>
          </a:xfrm>
        </p:grpSpPr>
        <p:sp>
          <p:nvSpPr>
            <p:cNvPr id="7" name="Rectangle 6">
              <a:extLst>
                <a:ext uri="{FF2B5EF4-FFF2-40B4-BE49-F238E27FC236}">
                  <a16:creationId xmlns:a16="http://schemas.microsoft.com/office/drawing/2014/main" id="{96FA59FD-9F81-8001-3E96-87861002CF34}"/>
                </a:ext>
              </a:extLst>
            </p:cNvPr>
            <p:cNvSpPr/>
            <p:nvPr/>
          </p:nvSpPr>
          <p:spPr>
            <a:xfrm>
              <a:off x="3439208" y="5194422"/>
              <a:ext cx="6242622" cy="1142583"/>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C9FC58E-F0ED-5429-22D5-80A15EEFA3A5}"/>
                </a:ext>
              </a:extLst>
            </p:cNvPr>
            <p:cNvSpPr txBox="1"/>
            <p:nvPr/>
          </p:nvSpPr>
          <p:spPr>
            <a:xfrm>
              <a:off x="3479177" y="5304048"/>
              <a:ext cx="616686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For prioritization purposes, based on the FMCSA’s data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determining </a:t>
              </a:r>
              <a:r>
                <a:rPr kumimoji="0" lang="en-US" sz="1800" b="0" i="1"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whether </a:t>
              </a:r>
              <a:r>
                <a:rPr kumimoji="0" lang="en-US" sz="18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a safety issue is identified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is more important than </a:t>
              </a:r>
              <a:r>
                <a:rPr kumimoji="0" lang="en-US" sz="1800" b="0" i="1"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how many ways </a:t>
              </a:r>
              <a:r>
                <a:rPr kumimoji="0" lang="en-US" sz="18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it was documented.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2966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A0014F-26A5-F3E3-E789-CAE8D46C96F0}"/>
              </a:ext>
            </a:extLst>
          </p:cNvPr>
          <p:cNvSpPr>
            <a:spLocks noGrp="1"/>
          </p:cNvSpPr>
          <p:nvPr>
            <p:ph type="body" sz="quarter" idx="11"/>
          </p:nvPr>
        </p:nvSpPr>
        <p:spPr>
          <a:xfrm>
            <a:off x="1524000" y="1371600"/>
            <a:ext cx="9144000" cy="533400"/>
          </a:xfrm>
        </p:spPr>
        <p:txBody>
          <a:bodyPr anchor="b">
            <a:normAutofit/>
          </a:bodyPr>
          <a:lstStyle/>
          <a:p>
            <a:r>
              <a:rPr lang="en-US" sz="2800">
                <a:latin typeface="Arial" panose="020B0604020202020204" pitchFamily="34" charset="0"/>
                <a:cs typeface="Arial" panose="020B0604020202020204" pitchFamily="34" charset="0"/>
              </a:rPr>
              <a:t>Simplified Severity Weights</a:t>
            </a:r>
          </a:p>
        </p:txBody>
      </p:sp>
      <p:pic>
        <p:nvPicPr>
          <p:cNvPr id="5" name="Picture 4">
            <a:extLst>
              <a:ext uri="{FF2B5EF4-FFF2-40B4-BE49-F238E27FC236}">
                <a16:creationId xmlns:a16="http://schemas.microsoft.com/office/drawing/2014/main" id="{78B2C49D-1B44-FD37-4EB6-DEE44DCBB2A1}"/>
              </a:ext>
            </a:extLst>
          </p:cNvPr>
          <p:cNvPicPr>
            <a:picLocks noChangeAspect="1"/>
          </p:cNvPicPr>
          <p:nvPr/>
        </p:nvPicPr>
        <p:blipFill rotWithShape="1">
          <a:blip r:embed="rId3"/>
          <a:srcRect l="66478"/>
          <a:stretch/>
        </p:blipFill>
        <p:spPr>
          <a:xfrm>
            <a:off x="681872" y="2509852"/>
            <a:ext cx="3662362" cy="2277144"/>
          </a:xfrm>
          <a:prstGeom prst="rect">
            <a:avLst/>
          </a:prstGeom>
        </p:spPr>
      </p:pic>
      <p:sp>
        <p:nvSpPr>
          <p:cNvPr id="6" name="Text Placeholder 4">
            <a:extLst>
              <a:ext uri="{FF2B5EF4-FFF2-40B4-BE49-F238E27FC236}">
                <a16:creationId xmlns:a16="http://schemas.microsoft.com/office/drawing/2014/main" id="{8288A1F6-3E25-796D-07F4-468559E26BEA}"/>
              </a:ext>
            </a:extLst>
          </p:cNvPr>
          <p:cNvSpPr>
            <a:spLocks noGrp="1"/>
          </p:cNvSpPr>
          <p:nvPr>
            <p:ph type="body" sz="quarter" idx="12"/>
          </p:nvPr>
        </p:nvSpPr>
        <p:spPr>
          <a:xfrm>
            <a:off x="4791074" y="2675856"/>
            <a:ext cx="5876925" cy="1483549"/>
          </a:xfrm>
        </p:spPr>
        <p:txBody>
          <a:bodyPr>
            <a:normAutofit/>
          </a:bodyPr>
          <a:lstStyle/>
          <a:p>
            <a:r>
              <a:rPr lang="en-US" sz="1800">
                <a:latin typeface="Arial" panose="020B0604020202020204" pitchFamily="34" charset="0"/>
                <a:cs typeface="Arial" panose="020B0604020202020204" pitchFamily="34" charset="0"/>
              </a:rPr>
              <a:t>“1</a:t>
            </a:r>
            <a:r>
              <a:rPr lang="en-US">
                <a:latin typeface="Arial" panose="020B0604020202020204" pitchFamily="34" charset="0"/>
                <a:cs typeface="Arial" panose="020B0604020202020204" pitchFamily="34" charset="0"/>
              </a:rPr>
              <a:t>-10” scale replaced with 2-value scale</a:t>
            </a:r>
          </a:p>
          <a:p>
            <a:pPr lvl="1"/>
            <a:r>
              <a:rPr lang="en-US" sz="1800">
                <a:latin typeface="Arial" panose="020B0604020202020204" pitchFamily="34" charset="0"/>
                <a:cs typeface="Arial" panose="020B0604020202020204" pitchFamily="34" charset="0"/>
              </a:rPr>
              <a:t>OOS and Driver Disqualifying violations = 2</a:t>
            </a:r>
          </a:p>
          <a:p>
            <a:pPr lvl="1"/>
            <a:r>
              <a:rPr lang="en-US" sz="1800">
                <a:latin typeface="Arial" panose="020B0604020202020204" pitchFamily="34" charset="0"/>
                <a:cs typeface="Arial" panose="020B0604020202020204" pitchFamily="34" charset="0"/>
              </a:rPr>
              <a:t>All other violations = 1</a:t>
            </a:r>
          </a:p>
          <a:p>
            <a:r>
              <a:rPr lang="en-US">
                <a:latin typeface="Arial" panose="020B0604020202020204" pitchFamily="34" charset="0"/>
                <a:cs typeface="Arial" panose="020B0604020202020204" pitchFamily="34" charset="0"/>
              </a:rPr>
              <a:t>Applied to Violation Groups, not individual violations</a:t>
            </a:r>
          </a:p>
        </p:txBody>
      </p:sp>
      <p:sp>
        <p:nvSpPr>
          <p:cNvPr id="7" name="Text Placeholder 3">
            <a:extLst>
              <a:ext uri="{FF2B5EF4-FFF2-40B4-BE49-F238E27FC236}">
                <a16:creationId xmlns:a16="http://schemas.microsoft.com/office/drawing/2014/main" id="{5359EC20-409C-DD0C-36C8-40CB8807469E}"/>
              </a:ext>
            </a:extLst>
          </p:cNvPr>
          <p:cNvSpPr txBox="1">
            <a:spLocks/>
          </p:cNvSpPr>
          <p:nvPr/>
        </p:nvSpPr>
        <p:spPr>
          <a:xfrm>
            <a:off x="1524000" y="867109"/>
            <a:ext cx="9144000" cy="533400"/>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Tx/>
              <a:buNone/>
              <a:defRPr sz="3800" kern="1200">
                <a:solidFill>
                  <a:srgbClr val="003777"/>
                </a:solidFill>
                <a:latin typeface="Whitney Book" charset="0"/>
                <a:ea typeface="Whitney Book" charset="0"/>
                <a:cs typeface="Whitney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003777"/>
                </a:solidFill>
                <a:effectLst/>
                <a:uLnTx/>
                <a:uFillTx/>
                <a:latin typeface="Arial" panose="020B0604020202020204" pitchFamily="34" charset="0"/>
                <a:cs typeface="Arial" panose="020B0604020202020204" pitchFamily="34" charset="0"/>
              </a:rPr>
              <a:t>Approved Change:</a:t>
            </a:r>
          </a:p>
        </p:txBody>
      </p:sp>
      <p:grpSp>
        <p:nvGrpSpPr>
          <p:cNvPr id="8" name="Group 7">
            <a:extLst>
              <a:ext uri="{FF2B5EF4-FFF2-40B4-BE49-F238E27FC236}">
                <a16:creationId xmlns:a16="http://schemas.microsoft.com/office/drawing/2014/main" id="{EF7483AD-72BF-9011-19F0-A4831A53FB76}"/>
              </a:ext>
            </a:extLst>
          </p:cNvPr>
          <p:cNvGrpSpPr/>
          <p:nvPr/>
        </p:nvGrpSpPr>
        <p:grpSpPr>
          <a:xfrm>
            <a:off x="556182" y="5598748"/>
            <a:ext cx="11079636" cy="1001125"/>
            <a:chOff x="609601" y="5718652"/>
            <a:chExt cx="11079636" cy="1001125"/>
          </a:xfrm>
        </p:grpSpPr>
        <p:sp>
          <p:nvSpPr>
            <p:cNvPr id="9" name="Rectangle 8">
              <a:extLst>
                <a:ext uri="{FF2B5EF4-FFF2-40B4-BE49-F238E27FC236}">
                  <a16:creationId xmlns:a16="http://schemas.microsoft.com/office/drawing/2014/main" id="{1EDF5959-2AFB-135E-1C28-1A3257147D15}"/>
                </a:ext>
              </a:extLst>
            </p:cNvPr>
            <p:cNvSpPr/>
            <p:nvPr/>
          </p:nvSpPr>
          <p:spPr>
            <a:xfrm>
              <a:off x="609601" y="5718652"/>
              <a:ext cx="11079636" cy="1001125"/>
            </a:xfrm>
            <a:prstGeom prst="rect">
              <a:avLst/>
            </a:prstGeom>
            <a:solidFill>
              <a:srgbClr val="001647">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E15FFB5-6713-87E2-A7E8-85B56ABE66A4}"/>
                </a:ext>
              </a:extLst>
            </p:cNvPr>
            <p:cNvSpPr txBox="1"/>
            <p:nvPr/>
          </p:nvSpPr>
          <p:spPr>
            <a:xfrm>
              <a:off x="735291" y="5813071"/>
              <a:ext cx="10953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Why is this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647"/>
                  </a:solidFill>
                  <a:effectLst/>
                  <a:uLnTx/>
                  <a:uFillTx/>
                  <a:latin typeface="Arial" panose="020B0604020202020204" pitchFamily="34" charset="0"/>
                  <a:ea typeface="+mn-ea"/>
                  <a:cs typeface="Arial" panose="020B0604020202020204" pitchFamily="34" charset="0"/>
                </a:rPr>
                <a:t>This simplified approach identifies carriers with higher crash rates for prioritization and makes it clearer why a specific violation is weighted more heavily than others.</a:t>
              </a:r>
            </a:p>
          </p:txBody>
        </p:sp>
      </p:grpSp>
    </p:spTree>
    <p:extLst>
      <p:ext uri="{BB962C8B-B14F-4D97-AF65-F5344CB8AC3E}">
        <p14:creationId xmlns:p14="http://schemas.microsoft.com/office/powerpoint/2010/main" val="15192887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000000"/>
      </a:dk2>
      <a:lt2>
        <a:srgbClr val="FFFFFF"/>
      </a:lt2>
      <a:accent1>
        <a:srgbClr val="001647"/>
      </a:accent1>
      <a:accent2>
        <a:srgbClr val="EEB111"/>
      </a:accent2>
      <a:accent3>
        <a:srgbClr val="D7D2CB"/>
      </a:accent3>
      <a:accent4>
        <a:srgbClr val="7F7F7F"/>
      </a:accent4>
      <a:accent5>
        <a:srgbClr val="0070BD"/>
      </a:accent5>
      <a:accent6>
        <a:srgbClr val="FFFFFF"/>
      </a:accent6>
      <a:hlink>
        <a:srgbClr val="205E9E"/>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a-0081_OY1_Stakeholder_Template_PPT-Internal" id="{FA9EEE34-9A9D-BE4E-9D5E-FAF7F1E432E8}" vid="{812B3E0B-0A34-C149-A127-740B8431D2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95C1EB68D11A4E9930BE252CD49526" ma:contentTypeVersion="14" ma:contentTypeDescription="Create a new document." ma:contentTypeScope="" ma:versionID="01336307e0718bff4609e52183ea26ae">
  <xsd:schema xmlns:xsd="http://www.w3.org/2001/XMLSchema" xmlns:xs="http://www.w3.org/2001/XMLSchema" xmlns:p="http://schemas.microsoft.com/office/2006/metadata/properties" xmlns:ns2="796f79e9-9ceb-4f27-9a4d-47b73ef4eb07" xmlns:ns3="036de961-e51f-4930-8a6d-f696487cad62" targetNamespace="http://schemas.microsoft.com/office/2006/metadata/properties" ma:root="true" ma:fieldsID="1fa7e55310cdd67210efc605eef98794" ns2:_="" ns3:_="">
    <xsd:import namespace="796f79e9-9ceb-4f27-9a4d-47b73ef4eb07"/>
    <xsd:import namespace="036de961-e51f-4930-8a6d-f696487cad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6f79e9-9ceb-4f27-9a4d-47b73ef4e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e6a16d2-7abc-45f3-9325-019ee03e634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6de961-e51f-4930-8a6d-f696487cad6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70be61a-639b-4427-b712-1c0cb061494c}" ma:internalName="TaxCatchAll" ma:showField="CatchAllData" ma:web="036de961-e51f-4930-8a6d-f696487ca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36de961-e51f-4930-8a6d-f696487cad62" xsi:nil="true"/>
    <lcf76f155ced4ddcb4097134ff3c332f xmlns="796f79e9-9ceb-4f27-9a4d-47b73ef4eb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B2982AC-DEE2-4404-8B7E-7D1634C97498}"/>
</file>

<file path=customXml/itemProps2.xml><?xml version="1.0" encoding="utf-8"?>
<ds:datastoreItem xmlns:ds="http://schemas.openxmlformats.org/officeDocument/2006/customXml" ds:itemID="{5E56B0D4-8A07-47BB-9E20-9B9B231EE627}"/>
</file>

<file path=customXml/itemProps3.xml><?xml version="1.0" encoding="utf-8"?>
<ds:datastoreItem xmlns:ds="http://schemas.openxmlformats.org/officeDocument/2006/customXml" ds:itemID="{BFAD9DC1-9479-49D8-8C48-94AE34EFE374}"/>
</file>

<file path=docProps/app.xml><?xml version="1.0" encoding="utf-8"?>
<Properties xmlns="http://schemas.openxmlformats.org/officeDocument/2006/extended-properties" xmlns:vt="http://schemas.openxmlformats.org/officeDocument/2006/docPropsVTypes">
  <TotalTime>178</TotalTime>
  <Words>2923</Words>
  <Application>Microsoft Office PowerPoint</Application>
  <PresentationFormat>Widescreen</PresentationFormat>
  <Paragraphs>271</Paragraphs>
  <Slides>30</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Aptos</vt:lpstr>
      <vt:lpstr>Arial</vt:lpstr>
      <vt:lpstr>Arial Black</vt:lpstr>
      <vt:lpstr>Arial Nova</vt:lpstr>
      <vt:lpstr>Calibri</vt:lpstr>
      <vt:lpstr>Calibri Light</vt:lpstr>
      <vt:lpstr>Whitney Book</vt:lpstr>
      <vt:lpstr>Whitney Book</vt:lpstr>
      <vt:lpstr>1_Office Theme</vt:lpstr>
      <vt:lpstr>Office Theme</vt:lpstr>
      <vt:lpstr>PowerPoint Presentation</vt:lpstr>
      <vt:lpstr>PowerPoint Presentation</vt:lpstr>
      <vt:lpstr>PowerPoint Presentation</vt:lpstr>
      <vt:lpstr>PowerPoint Presentation</vt:lpstr>
      <vt:lpstr>WHAT ARE THE APPROVED CHANGES TO THE SMS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CAN I LEARN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385 Hazardous Materials Safety Permit</vt:lpstr>
      <vt:lpstr>Contact Information</vt:lpstr>
    </vt:vector>
  </TitlesOfParts>
  <Company>US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Rios, David (FMCSA)</dc:creator>
  <cp:lastModifiedBy>Rios, David (FMCSA)</cp:lastModifiedBy>
  <cp:revision>4</cp:revision>
  <dcterms:created xsi:type="dcterms:W3CDTF">2026-02-17T00:00:28Z</dcterms:created>
  <dcterms:modified xsi:type="dcterms:W3CDTF">2026-02-18T21:55:01Z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0x0101009D95C1EB68D11A4E9930BE252CD49526</vt:lpwstr>
  </property>
</Properties>
</file>