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1" r:id="rId5"/>
    <p:sldId id="2563" r:id="rId6"/>
    <p:sldId id="2564" r:id="rId7"/>
    <p:sldId id="2565" r:id="rId8"/>
    <p:sldId id="2566" r:id="rId9"/>
    <p:sldId id="2567" r:id="rId10"/>
    <p:sldId id="2568" r:id="rId11"/>
    <p:sldId id="2569" r:id="rId12"/>
    <p:sldId id="25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rst Sale Enforcement – Key Guidance" id="{8D8C9126-EF53-4F53-8C90-496B4FCB88C8}">
          <p14:sldIdLst>
            <p14:sldId id="2561"/>
          </p14:sldIdLst>
        </p14:section>
        <p14:section name="Key Concepts in First Sale Enforcement" id="{1F5496CB-EF7F-4828-B9BF-32BB19D31D98}">
          <p14:sldIdLst>
            <p14:sldId id="2563"/>
            <p14:sldId id="2564"/>
            <p14:sldId id="2565"/>
            <p14:sldId id="2566"/>
            <p14:sldId id="2567"/>
            <p14:sldId id="2568"/>
            <p14:sldId id="2569"/>
            <p14:sldId id="25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9"/>
    <a:srgbClr val="C5AC58"/>
    <a:srgbClr val="BA6E3A"/>
    <a:srgbClr val="6E5F4A"/>
    <a:srgbClr val="815548"/>
    <a:srgbClr val="12B2B8"/>
    <a:srgbClr val="ECBD64"/>
    <a:srgbClr val="AB9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BD6C0-A883-E787-1FE1-3362D7F260D6}" v="6" dt="2026-02-17T01:08:40.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06" d="100"/>
          <a:sy n="106" d="100"/>
        </p:scale>
        <p:origin x="79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A1728-4D68-4649-BFA6-523BC2C06746}" type="datetimeFigureOut">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A6AA9-AEB0-49BF-BED1-BA8FE176889F}" type="slidenum">
              <a:t>‹#›</a:t>
            </a:fld>
            <a:endParaRPr lang="en-US"/>
          </a:p>
        </p:txBody>
      </p:sp>
    </p:spTree>
    <p:extLst>
      <p:ext uri="{BB962C8B-B14F-4D97-AF65-F5344CB8AC3E}">
        <p14:creationId xmlns:p14="http://schemas.microsoft.com/office/powerpoint/2010/main" val="120662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85B69195-F932-4968-85BC-9A9A52F7B0EA}" type="slidenum">
              <a:t>1</a:t>
            </a:fld>
            <a:endParaRPr lang="en-US"/>
          </a:p>
        </p:txBody>
      </p:sp>
    </p:spTree>
    <p:extLst>
      <p:ext uri="{BB962C8B-B14F-4D97-AF65-F5344CB8AC3E}">
        <p14:creationId xmlns:p14="http://schemas.microsoft.com/office/powerpoint/2010/main" val="160511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Understanding why scrutiny around First Sale enforcement is increasing is critical for importers navigating U.S. Customs and Border Protection (CBP) requirements. In recent years, CBP has intensified oversight due to recurring issues such as suppliers issuing dual invoices or manipulating transaction values, which may be perceived as attempts to evade duties. This type of improper documentation can trigger audits, enforcement actions, and penalty assessments. Additionally, heightened regulatory focus stems from ongoing shifts in global trade, tariff policies, and congressional attention to valuation practices that may impact U.S. revenue collection. The rise of complex supply chains has also introduced challenges, particularly when multiple parties—manufacturers, brokers, and importers—contribute to documentation that lacks clarity or consistency. These factors elevate the risk of incorrect First Sale claims, prompting CBP to adopt a more vigilant approach. As a result, importers must ensure they maintain robust, fully traceable documentation demonstrating the legitimacy of the First Sale transaction, including clear evidence of pricing, bona fide sales, and U.S. destination of goods. By proactively understanding and addressing these concerns, importers can reduce exposure to audits and penalties while maintaining compliance under tightening enforcement standards.</a:t>
            </a:r>
          </a:p>
        </p:txBody>
      </p:sp>
      <p:sp>
        <p:nvSpPr>
          <p:cNvPr id="4" name="Slide Number Placeholder 3"/>
          <p:cNvSpPr>
            <a:spLocks noGrp="1"/>
          </p:cNvSpPr>
          <p:nvPr>
            <p:ph type="sldNum" sz="quarter" idx="5"/>
          </p:nvPr>
        </p:nvSpPr>
        <p:spPr/>
        <p:txBody>
          <a:bodyPr/>
          <a:lstStyle/>
          <a:p>
            <a:fld id="{85B69195-F932-4968-85BC-9A9A52F7B0EA}" type="slidenum">
              <a:t>2</a:t>
            </a:fld>
            <a:endParaRPr lang="en-US"/>
          </a:p>
        </p:txBody>
      </p:sp>
    </p:spTree>
    <p:extLst>
      <p:ext uri="{BB962C8B-B14F-4D97-AF65-F5344CB8AC3E}">
        <p14:creationId xmlns:p14="http://schemas.microsoft.com/office/powerpoint/2010/main" val="81846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Eligibility for First Sale valuation under CBP rules requires importers to meet three strict criteria. First, there must be a bona fide sale between the manufacturer and an intermediary buyer; this means the transfer must represent a genuine exchange of goods for consideration, free from conditions that compromise its legitimacy. Second, the goods sold at the First Sale must be clearly destined for the United States at the time of that transaction, which must be explicitly supported by documentation such as purchase orders, shipping terms, or production instructions. Third, the price must be negotiated at arm’s length, meaning the buyer and seller must operate independently without influence that affects pricing. Failure to meet any one of these requirements disqualifies the transaction from First Sale valuation. Importers must be prepared to substantiate each criterion with detailed, verifiable records, and they must understand that CBP evaluates compliance holistically across all transaction tiers. The rigors of these eligibility standards reflect the agency’s focus on preventing undervaluation and ensuring duties accurately reflect the true value of imported goods.</a:t>
            </a:r>
          </a:p>
        </p:txBody>
      </p:sp>
      <p:sp>
        <p:nvSpPr>
          <p:cNvPr id="4" name="Slide Number Placeholder 3"/>
          <p:cNvSpPr>
            <a:spLocks noGrp="1"/>
          </p:cNvSpPr>
          <p:nvPr>
            <p:ph type="sldNum" sz="quarter" idx="5"/>
          </p:nvPr>
        </p:nvSpPr>
        <p:spPr/>
        <p:txBody>
          <a:bodyPr/>
          <a:lstStyle/>
          <a:p>
            <a:fld id="{85B69195-F932-4968-85BC-9A9A52F7B0EA}" type="slidenum">
              <a:t>3</a:t>
            </a:fld>
            <a:endParaRPr lang="en-US"/>
          </a:p>
        </p:txBody>
      </p:sp>
    </p:spTree>
    <p:extLst>
      <p:ext uri="{BB962C8B-B14F-4D97-AF65-F5344CB8AC3E}">
        <p14:creationId xmlns:p14="http://schemas.microsoft.com/office/powerpoint/2010/main" val="3738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CBP requires importers to maintain a comprehensive and traceable multi-tier paper trail for any First Sale claim. This documentation must include manufacturer-level invoices, sales contracts, purchase orders, bills of lading, proof of payment, and correspondence substantiating the establishment and execution of each sale in the chain. The records must confirm that the goods were destined for the United States at the time of the First Sale and must demonstrate the legitimacy and independence of the transaction. CBP may request additional information through mechanisms such as a CF-28 inquiry, which compels importers to provide clarifying details about transaction structures, pricing, and the roles of involved parties. Maintaining organized, complete, and readily accessible documentation is essential for reducing audit risks. Inadequate or inconsistent documentation is among the most common reasons First Sale claims are rejected. Importers who proactively implement internal compliance protocols—such as document verification workflows, vendor training, and periodic audits—are better positioned to respond to CBP scrutiny and mitigate potential penalties.</a:t>
            </a:r>
          </a:p>
        </p:txBody>
      </p:sp>
      <p:sp>
        <p:nvSpPr>
          <p:cNvPr id="4" name="Slide Number Placeholder 3"/>
          <p:cNvSpPr>
            <a:spLocks noGrp="1"/>
          </p:cNvSpPr>
          <p:nvPr>
            <p:ph type="sldNum" sz="quarter" idx="5"/>
          </p:nvPr>
        </p:nvSpPr>
        <p:spPr/>
        <p:txBody>
          <a:bodyPr/>
          <a:lstStyle/>
          <a:p>
            <a:fld id="{85B69195-F932-4968-85BC-9A9A52F7B0EA}" type="slidenum">
              <a:t>4</a:t>
            </a:fld>
            <a:endParaRPr lang="en-US"/>
          </a:p>
        </p:txBody>
      </p:sp>
    </p:spTree>
    <p:extLst>
      <p:ext uri="{BB962C8B-B14F-4D97-AF65-F5344CB8AC3E}">
        <p14:creationId xmlns:p14="http://schemas.microsoft.com/office/powerpoint/2010/main" val="399436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Many misunderstandings persist around First Sale valuation, often resulting in improper claims that expose importers to significant compliance risk. One of the most widespread misconceptions is that issuing two invoices or adding management fees can justify reporting a lower First Sale value—this is incorrect. CBP requires proof of an actual, legitimate First Sale transaction, not merely an artificially created paper trail. Another misconception is that partial documentation or supplier attestations are sufficient; in reality, CBP requires full transparency across all transaction tiers. Some importers also mistakenly believe that First Sale can be claimed automatically whenever a broker or intermediary is involved, but eligibility hinges on strict criteria that must be satisfied and substantiated through documented evidence. Addressing these misconceptions is essential because inaccurate assumptions can lead to misapplication of the rule, subsequently triggering penalties, audits, or seizure actions. Proper education of supply chain partners and internal teams ensures that the First Sale rule is applied correctly, consistently, and in compliance with CBP expectations.</a:t>
            </a:r>
          </a:p>
        </p:txBody>
      </p:sp>
      <p:sp>
        <p:nvSpPr>
          <p:cNvPr id="4" name="Slide Number Placeholder 3"/>
          <p:cNvSpPr>
            <a:spLocks noGrp="1"/>
          </p:cNvSpPr>
          <p:nvPr>
            <p:ph type="sldNum" sz="quarter" idx="5"/>
          </p:nvPr>
        </p:nvSpPr>
        <p:spPr/>
        <p:txBody>
          <a:bodyPr/>
          <a:lstStyle/>
          <a:p>
            <a:fld id="{85B69195-F932-4968-85BC-9A9A52F7B0EA}" type="slidenum">
              <a:t>5</a:t>
            </a:fld>
            <a:endParaRPr lang="en-US"/>
          </a:p>
        </p:txBody>
      </p:sp>
    </p:spTree>
    <p:extLst>
      <p:ext uri="{BB962C8B-B14F-4D97-AF65-F5344CB8AC3E}">
        <p14:creationId xmlns:p14="http://schemas.microsoft.com/office/powerpoint/2010/main" val="14764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Importers who pursue First Sale valuation without meeting CBP’s strict criteria face significant enforcement risks. CBP may assess monetary penalties ranging from two to eight times the actual loss of revenue resulting from undervaluation. In more severe cases, particularly when intentional evasion is suspected, matters can be referred to agencies such as Homeland Security Investigations (HSI), and penalties under statutes like IEEPA may be pursued. Enforcement actions may also include intensified audits, detentions, or holds on future shipments. Beyond legal and financial repercussions, noncompliant importers risk long-term disruptions to their supply chains and reputational damage. The consequences underscore the importance of maintaining complete transaction visibility, conducting due diligence, and consulting qualified trade counsel when necessary. As regulatory scrutiny increases, importers must ensure their valuation practices are defensible, well-documented, and aligned with CBP’s evolving expectations.</a:t>
            </a:r>
          </a:p>
        </p:txBody>
      </p:sp>
      <p:sp>
        <p:nvSpPr>
          <p:cNvPr id="4" name="Slide Number Placeholder 3"/>
          <p:cNvSpPr>
            <a:spLocks noGrp="1"/>
          </p:cNvSpPr>
          <p:nvPr>
            <p:ph type="sldNum" sz="quarter" idx="5"/>
          </p:nvPr>
        </p:nvSpPr>
        <p:spPr/>
        <p:txBody>
          <a:bodyPr/>
          <a:lstStyle/>
          <a:p>
            <a:fld id="{85B69195-F932-4968-85BC-9A9A52F7B0EA}" type="slidenum">
              <a:t>6</a:t>
            </a:fld>
            <a:endParaRPr lang="en-US"/>
          </a:p>
        </p:txBody>
      </p:sp>
    </p:spTree>
    <p:extLst>
      <p:ext uri="{BB962C8B-B14F-4D97-AF65-F5344CB8AC3E}">
        <p14:creationId xmlns:p14="http://schemas.microsoft.com/office/powerpoint/2010/main" val="11182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Recent legislative developments indicate potential changes to the future availability of First Sale valuation. A bipartisan bill, commonly referred to as the Last Sale Valuation Act, has been introduced with the intention of eliminating duty reductions based on First Sale pricing. If enacted, this legislation would require importers to declare the value paid by the U.S. buyer rather than relying on earlier tiers in the transaction chain. Senators supporting the bill argue that it reinforces duty accuracy and reduces opportunities for undervaluation. For industries heavily reliant on First Sale, the proposed change could significantly affect cost structures, pricing strategies, and sourcing models. Importers should monitor the legislative process closely and prepare for potential transitions by evaluating the financial and operational impact on their businesses. Staying informed allows organizations to adapt strategically and maintain compliance in a shifting regulatory environment.</a:t>
            </a:r>
          </a:p>
        </p:txBody>
      </p:sp>
      <p:sp>
        <p:nvSpPr>
          <p:cNvPr id="4" name="Slide Number Placeholder 3"/>
          <p:cNvSpPr>
            <a:spLocks noGrp="1"/>
          </p:cNvSpPr>
          <p:nvPr>
            <p:ph type="sldNum" sz="quarter" idx="5"/>
          </p:nvPr>
        </p:nvSpPr>
        <p:spPr/>
        <p:txBody>
          <a:bodyPr/>
          <a:lstStyle/>
          <a:p>
            <a:fld id="{85B69195-F932-4968-85BC-9A9A52F7B0EA}" type="slidenum">
              <a:t>7</a:t>
            </a:fld>
            <a:endParaRPr lang="en-US"/>
          </a:p>
        </p:txBody>
      </p:sp>
    </p:spTree>
    <p:extLst>
      <p:ext uri="{BB962C8B-B14F-4D97-AF65-F5344CB8AC3E}">
        <p14:creationId xmlns:p14="http://schemas.microsoft.com/office/powerpoint/2010/main" val="309633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Importers navigating First Sale requirements benefit greatly from maintaining access to authoritative reference materials that support compliance. Key resources include explanatory guides, legal articles, CBP rulings, and industry association briefs that outline eligibility requirements, documentation expectations, and enforcement trends. Providing teams with accurate, easy-to-access reference links ensures consistent understanding across departments involved in procurement, logistics, compliance, and finance. When shared internally or with trade partners, these resources help reinforce the importance of proper recordkeeping and adherence to CBP standards. By integrating these references into compliance programs and training sessions, importers foster more resilient practices and reduce risk exposure while promoting transparency throughout their supply chain.</a:t>
            </a:r>
          </a:p>
        </p:txBody>
      </p:sp>
      <p:sp>
        <p:nvSpPr>
          <p:cNvPr id="4" name="Slide Number Placeholder 3"/>
          <p:cNvSpPr>
            <a:spLocks noGrp="1"/>
          </p:cNvSpPr>
          <p:nvPr>
            <p:ph type="sldNum" sz="quarter" idx="5"/>
          </p:nvPr>
        </p:nvSpPr>
        <p:spPr/>
        <p:txBody>
          <a:bodyPr/>
          <a:lstStyle/>
          <a:p>
            <a:fld id="{85B69195-F932-4968-85BC-9A9A52F7B0EA}" type="slidenum">
              <a:t>8</a:t>
            </a:fld>
            <a:endParaRPr lang="en-US"/>
          </a:p>
        </p:txBody>
      </p:sp>
    </p:spTree>
    <p:extLst>
      <p:ext uri="{BB962C8B-B14F-4D97-AF65-F5344CB8AC3E}">
        <p14:creationId xmlns:p14="http://schemas.microsoft.com/office/powerpoint/2010/main" val="346399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AD213-934E-59B7-DB25-C1E895063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B0942-4B10-E0B9-CEA6-C4D6BC369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D7814-8AB2-9955-13EF-D3BBD4262CE6}"/>
              </a:ext>
            </a:extLst>
          </p:cNvPr>
          <p:cNvSpPr>
            <a:spLocks noGrp="1"/>
          </p:cNvSpPr>
          <p:nvPr>
            <p:ph type="body" idx="1"/>
          </p:nvPr>
        </p:nvSpPr>
        <p:spPr/>
        <p:txBody>
          <a:bodyPr/>
          <a:lstStyle/>
          <a:p>
            <a:r>
              <a:rPr lang="en-US"/>
              <a:t>
This final section provides contact information and closing remarks from the speakers featured in the presentation. Danyel Struble of Brooke &amp; Struble, P.C., serves as a key legal resource specializing in customs and trade matters. She can be reached at dstruble@bslawgroup.com or by phone at (765) 741-1375 for questions related to First Sale enforcement or broader compliance concerns. Cheryl L. Woodyard of Coppersmith Inc. offers operational and compliance expertise grounded in years of experience supporting importers navigating CBP requirements; she is available at cwoodyard@coppersmith.com or 817-421-8989 Ext. 103. Their combined perspectives reinforce the importance of maintaining strong documentation practices, staying informed about legislative changes, and applying compliance principles consistently throughout the import process. These closing notes underscore the collaborative efforts necessary to uphold high standards in trade compliance while supporting importer readiness in an evolving regulatory environment.</a:t>
            </a:r>
          </a:p>
        </p:txBody>
      </p:sp>
      <p:sp>
        <p:nvSpPr>
          <p:cNvPr id="4" name="Slide Number Placeholder 3">
            <a:extLst>
              <a:ext uri="{FF2B5EF4-FFF2-40B4-BE49-F238E27FC236}">
                <a16:creationId xmlns:a16="http://schemas.microsoft.com/office/drawing/2014/main" id="{8C5FC844-69F2-9CE6-780D-B886EACFF43E}"/>
              </a:ext>
            </a:extLst>
          </p:cNvPr>
          <p:cNvSpPr>
            <a:spLocks noGrp="1"/>
          </p:cNvSpPr>
          <p:nvPr>
            <p:ph type="sldNum" sz="quarter" idx="5"/>
          </p:nvPr>
        </p:nvSpPr>
        <p:spPr/>
        <p:txBody>
          <a:bodyPr/>
          <a:lstStyle/>
          <a:p>
            <a:fld id="{85B69195-F932-4968-85BC-9A9A52F7B0EA}" type="slidenum">
              <a:t>9</a:t>
            </a:fld>
            <a:endParaRPr lang="en-US"/>
          </a:p>
        </p:txBody>
      </p:sp>
    </p:spTree>
    <p:extLst>
      <p:ext uri="{BB962C8B-B14F-4D97-AF65-F5344CB8AC3E}">
        <p14:creationId xmlns:p14="http://schemas.microsoft.com/office/powerpoint/2010/main" val="382316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002" y="105879"/>
            <a:ext cx="6933398" cy="3832346"/>
          </a:xfrm>
        </p:spPr>
        <p:txBody>
          <a:bodyPr vert="horz" lIns="91440" tIns="45720" rIns="91440" bIns="45720" rtlCol="0" anchor="t">
            <a:normAutofit/>
          </a:bodyPr>
          <a:lstStyle>
            <a:lvl1pPr>
              <a:lnSpc>
                <a:spcPct val="90000"/>
              </a:lnSpc>
              <a:defRPr lang="en-US" sz="6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37892"/>
            <a:ext cx="4184904" cy="91801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7693152" y="0"/>
            <a:ext cx="4498848" cy="6089904"/>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7681816" y="0"/>
            <a:ext cx="4510185" cy="6096000"/>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9971339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735581" y="2721090"/>
            <a:ext cx="8456418" cy="4136911"/>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8499" y="134751"/>
            <a:ext cx="11429601" cy="2213814"/>
          </a:xfrm>
        </p:spPr>
        <p:txBody>
          <a:bodyPr anchor="t">
            <a:normAutofit/>
          </a:bodyPr>
          <a:lstStyle>
            <a:lvl1pPr>
              <a:lnSpc>
                <a:spcPct val="80000"/>
              </a:lnSpc>
              <a:defRPr sz="9000">
                <a:solidFill>
                  <a:schemeClr val="accent1"/>
                </a:solidFill>
              </a:defRPr>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267200" y="3124200"/>
            <a:ext cx="7200900" cy="2971800"/>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5292546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41316" y="154198"/>
            <a:ext cx="11326784" cy="1770855"/>
          </a:xfrm>
        </p:spPr>
        <p:txBody>
          <a:bodyPr anchor="t">
            <a:noAutofit/>
          </a:bodyPr>
          <a:lstStyle>
            <a:lvl1pPr>
              <a:lnSpc>
                <a:spcPct val="80000"/>
              </a:lnSpc>
              <a:defRPr sz="8800">
                <a:solidFill>
                  <a:schemeClr val="accent1"/>
                </a:solidFill>
              </a:defRPr>
            </a:lvl1pPr>
          </a:lstStyle>
          <a:p>
            <a:r>
              <a:rPr lang="en-US" dirty="0"/>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266752"/>
            <a:ext cx="6871018" cy="4591248"/>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7084170" y="2266752"/>
            <a:ext cx="5107831" cy="4591248"/>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597833" y="2762450"/>
            <a:ext cx="3870267" cy="3333549"/>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97833" y="6329172"/>
            <a:ext cx="2020539"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498169" y="6329172"/>
            <a:ext cx="1405916" cy="338328"/>
          </a:xfrm>
        </p:spPr>
        <p:txBody>
          <a:bodyPr/>
          <a:lstStyle>
            <a:lvl1pPr>
              <a:defRPr>
                <a:solidFill>
                  <a:schemeClr val="tx1"/>
                </a:solidFill>
                <a:effectLst/>
              </a:defRPr>
            </a:lvl1p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939181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208428" y="5434066"/>
            <a:ext cx="11259672" cy="1340631"/>
          </a:xfrm>
        </p:spPr>
        <p:txBody>
          <a:bodyPr anchor="ctr">
            <a:noAutofit/>
          </a:bodyPr>
          <a:lstStyle>
            <a:lvl1pPr>
              <a:lnSpc>
                <a:spcPct val="80000"/>
              </a:lnSpc>
              <a:defRPr sz="9200">
                <a:solidFill>
                  <a:schemeClr val="accent1"/>
                </a:solidFill>
              </a:defRPr>
            </a:lvl1pPr>
          </a:lstStyle>
          <a:p>
            <a:r>
              <a:rPr lang="en-US" dirty="0"/>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1"/>
            <a:ext cx="7075656" cy="5017475"/>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701094" y="791110"/>
            <a:ext cx="3767006" cy="4226366"/>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01094" y="190984"/>
            <a:ext cx="2713574"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829799" y="190984"/>
            <a:ext cx="1074285" cy="338328"/>
          </a:xfrm>
        </p:spPr>
        <p:txBody>
          <a:bodyPr/>
          <a:lstStyle>
            <a:lvl1pPr>
              <a:defRPr>
                <a:solidFill>
                  <a:schemeClr val="tx1"/>
                </a:solidFill>
                <a:effectLst/>
              </a:defRPr>
            </a:lvl1p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190984"/>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6861272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89871" y="1717296"/>
            <a:ext cx="5618603" cy="1189805"/>
          </a:xfrm>
        </p:spPr>
        <p:txBody>
          <a:bodyPr anchor="b">
            <a:normAutofit/>
          </a:bodyPr>
          <a:lstStyle>
            <a:lvl1pPr algn="ct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4734" y="3138477"/>
            <a:ext cx="4428877" cy="2116570"/>
          </a:xfrm>
        </p:spPr>
        <p:txBody>
          <a:bodyPr vert="horz" lIns="91440" tIns="45720" rIns="91440" bIns="45720" rtlCol="0">
            <a:normAutofit/>
          </a:bodyPr>
          <a:lstStyle>
            <a:lvl1pPr marL="0" indent="0" algn="ctr">
              <a:buNone/>
              <a:defRPr lang="en-US" sz="1400" dirty="0"/>
            </a:lvl1pPr>
            <a:lvl2pPr marL="228600" indent="0" algn="ctr">
              <a:buNone/>
              <a:defRPr lang="en-US" sz="1200" dirty="0"/>
            </a:lvl2pPr>
            <a:lvl3pPr marL="457200" indent="0" algn="ctr">
              <a:buNone/>
              <a:defRPr lang="en-US" sz="1100" dirty="0"/>
            </a:lvl3pPr>
            <a:lvl4pPr marL="685800" indent="0" algn="ctr">
              <a:buNone/>
              <a:defRPr lang="en-US" sz="1100" dirty="0"/>
            </a:lvl4pPr>
            <a:lvl5pPr marL="914400" indent="0" algn="ctr">
              <a:buNone/>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4126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939160" y="1993392"/>
            <a:ext cx="3097924" cy="216035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39103" y="1993392"/>
            <a:ext cx="4856097" cy="35387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65560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42625" y="1508760"/>
            <a:ext cx="3390442" cy="2857500"/>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57596" y="1508760"/>
            <a:ext cx="5233669" cy="413187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7956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19200" y="1097280"/>
            <a:ext cx="3205908" cy="3428174"/>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46320" y="1098484"/>
            <a:ext cx="6126480" cy="507371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295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3367238" cy="203120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94998" y="822960"/>
            <a:ext cx="7087401" cy="534924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0917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28290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4860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10706100" cy="68391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654" y="1506872"/>
            <a:ext cx="10693446" cy="4665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94539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78799" y="374904"/>
            <a:ext cx="8029143" cy="914400"/>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812577" cy="6096000"/>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478798" y="1444752"/>
            <a:ext cx="8029144"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3478799"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12432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365760"/>
            <a:ext cx="7935953" cy="9144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444752"/>
            <a:ext cx="7935953"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9379423" y="0"/>
            <a:ext cx="2812577" cy="6096000"/>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2392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1301" y="822960"/>
            <a:ext cx="5986799" cy="1092104"/>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0" y="0"/>
            <a:ext cx="4785141" cy="6096000"/>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481302" y="1996440"/>
            <a:ext cx="598679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87018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6" y="822960"/>
            <a:ext cx="6140334" cy="973212"/>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71725" y="1996440"/>
            <a:ext cx="6140335" cy="409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7619999" y="0"/>
            <a:ext cx="4572001" cy="6095689"/>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2/16/2026</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7755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2/16/2026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2472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4" y="822961"/>
            <a:ext cx="4177554" cy="1031240"/>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1725" y="1993392"/>
            <a:ext cx="4177553" cy="410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5643722" y="0"/>
            <a:ext cx="6548279" cy="6105855"/>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66140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765214"/>
            <a:ext cx="6559827" cy="6092786"/>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07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3069" y="6329172"/>
            <a:ext cx="2816835"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01199" y="6329172"/>
            <a:ext cx="1387589" cy="338328"/>
          </a:xfrm>
        </p:spPr>
        <p:txBody>
          <a:bodyPr/>
          <a:lstStyle>
            <a:lvl1pPr>
              <a:defRPr>
                <a:solidFill>
                  <a:schemeClr val="tx1"/>
                </a:solidFill>
                <a:effectLst/>
              </a:defRPr>
            </a:lvl1p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5096" y="6329172"/>
            <a:ext cx="454437"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46265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324"/>
            <a:ext cx="2959272" cy="163084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8096" y="2590800"/>
            <a:ext cx="2959272" cy="3505200"/>
          </a:xfrm>
        </p:spPr>
        <p:txBody>
          <a:bodyPr vert="horz" lIns="91440" tIns="45720" rIns="91440" bIns="45720" rtlCol="0">
            <a:normAutofit/>
          </a:bodyPr>
          <a:lstStyle>
            <a:lvl1pPr marL="285750" indent="-285750">
              <a:buFont typeface="Arial" panose="020B0604020202020204" pitchFamily="34" charset="0"/>
              <a:buChar char="•"/>
              <a:defRPr lang="en-US" dirty="0"/>
            </a:lvl1pPr>
            <a:lvl2pPr marL="400050" indent="-171450">
              <a:buFont typeface="Arial" panose="020B0604020202020204" pitchFamily="34" charset="0"/>
              <a:buChar char="•"/>
              <a:defRPr lang="en-US" dirty="0"/>
            </a:lvl2pPr>
            <a:lvl3pPr marL="628650" indent="-171450">
              <a:buFont typeface="Arial" panose="020B0604020202020204" pitchFamily="34" charset="0"/>
              <a:buChar char="•"/>
              <a:defRPr lang="en-US" dirty="0"/>
            </a:lvl3pPr>
            <a:lvl4pPr marL="857250" indent="-171450">
              <a:buFont typeface="Arial" panose="020B0604020202020204" pitchFamily="34" charset="0"/>
              <a:buChar char="•"/>
              <a:defRPr lang="en-US" dirty="0"/>
            </a:lvl4pPr>
            <a:lvl5pPr marL="1085850"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7648"/>
            <a:ext cx="1833677"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601773" y="6318659"/>
            <a:ext cx="1092885" cy="338328"/>
          </a:xfrm>
        </p:spPr>
        <p:txBody>
          <a:bodyPr/>
          <a:lstStyle>
            <a:lvl1pPr>
              <a:defRPr>
                <a:solidFill>
                  <a:schemeClr val="tx1"/>
                </a:solidFill>
                <a:effectLst/>
              </a:defRPr>
            </a:lvl1p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694658" y="6318659"/>
            <a:ext cx="457200" cy="338328"/>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4383033" y="765213"/>
            <a:ext cx="7808967" cy="6092787"/>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55916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4842437"/>
            <a:ext cx="3636745" cy="1253564"/>
          </a:xfrm>
        </p:spPr>
        <p:txBody>
          <a:bodyPr anchor="t">
            <a:noAutofit/>
          </a:bodyPr>
          <a:lstStyle>
            <a:lvl1pPr>
              <a:defRPr sz="25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11468100" cy="4354140"/>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89635" y="4854632"/>
            <a:ext cx="6579807" cy="139376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5934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4095740"/>
            <a:ext cx="3242191" cy="1704459"/>
          </a:xfrm>
        </p:spPr>
        <p:txBody>
          <a:bodyPr anchor="t">
            <a:noAutofit/>
          </a:bodyPr>
          <a:lstStyle>
            <a:lvl1pPr>
              <a:defRPr sz="25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11468100" cy="3659602"/>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4095740"/>
            <a:ext cx="7092745" cy="200601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47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23860" y="1376413"/>
            <a:ext cx="3834793" cy="2697480"/>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23860" y="4073893"/>
            <a:ext cx="3599210" cy="1162250"/>
          </a:xfrm>
        </p:spPr>
        <p:txBody>
          <a:bodyPr vert="horz" lIns="91440" tIns="45720" rIns="91440" bIns="45720" rtlCol="0" anchor="ctr">
            <a:normAutofit/>
          </a:bodyPr>
          <a:lstStyle>
            <a:lvl1pPr marL="0" indent="0">
              <a:lnSpc>
                <a:spcPct val="100000"/>
              </a:lnSpc>
              <a:buNone/>
              <a:defRPr lang="en-US" sz="1600" dirty="0"/>
            </a:lvl1pPr>
          </a:lstStyle>
          <a:p>
            <a:pPr lvl="0"/>
            <a:r>
              <a:rPr lang="en-US"/>
              <a:t>Click to edit Master subtitle style</a:t>
            </a:r>
            <a:endParaRPr lang="en-US" dirty="0"/>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7274402" cy="609600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9865566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159974" cy="1612741"/>
          </a:xfrm>
        </p:spPr>
        <p:txBody>
          <a:bodyPr anchor="t">
            <a:noAutofit/>
          </a:bodyPr>
          <a:lstStyle>
            <a:lvl1pPr>
              <a:defRPr sz="2500"/>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772090" y="64008"/>
            <a:ext cx="2816835" cy="338328"/>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9291411" y="64008"/>
            <a:ext cx="1612674" cy="338328"/>
          </a:xfrm>
        </p:spPr>
        <p:txBody>
          <a:bodyPr/>
          <a:lstStyle/>
          <a:p>
            <a:fld id="{D7E3ECEC-7E7B-4FB9-BAE8-5C10F12795EA}" type="datetimeFigureOut">
              <a:rPr lang="en-US" smtClean="0"/>
              <a:t>2/16/2026</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11050742" y="64008"/>
            <a:ext cx="457200" cy="338328"/>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822959"/>
            <a:ext cx="7092745" cy="199867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268078"/>
            <a:ext cx="11468100" cy="3589922"/>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691466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3316097"/>
            <a:ext cx="3242191" cy="1704459"/>
          </a:xfrm>
        </p:spPr>
        <p:txBody>
          <a:bodyPr anchor="t">
            <a:noAutofit/>
          </a:bodyPr>
          <a:lstStyle>
            <a:lvl1pPr>
              <a:defRPr sz="25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1"/>
            <a:ext cx="11468100" cy="2879959"/>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3316096"/>
            <a:ext cx="7092745" cy="28529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94391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04428"/>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750092"/>
            <a:ext cx="6553940" cy="5107908"/>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199994" y="1679171"/>
            <a:ext cx="4268106" cy="44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99994" y="6389695"/>
            <a:ext cx="218382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3704" y="6389695"/>
            <a:ext cx="1625600" cy="338328"/>
          </a:xfrm>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5200" y="638969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08683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59"/>
            <a:ext cx="4811167" cy="916991"/>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1958288"/>
            <a:ext cx="5620853" cy="4899713"/>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314184" y="822960"/>
            <a:ext cx="5153915" cy="527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11795" y="6387559"/>
            <a:ext cx="286839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31917" y="6387559"/>
            <a:ext cx="1658678" cy="338328"/>
          </a:xfrm>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5" y="6387559"/>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93460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383280" cy="1269365"/>
          </a:xfrm>
        </p:spPr>
        <p:txBody>
          <a:bodyPr anchor="t">
            <a:normAutofit/>
          </a:bodyPr>
          <a:lstStyle>
            <a:lvl1pPr>
              <a:defRPr sz="2500"/>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387462"/>
            <a:ext cx="4145281" cy="4470539"/>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839479" y="781685"/>
            <a:ext cx="6628621" cy="5390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146266" y="6388215"/>
            <a:ext cx="2969008"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32999" y="6388215"/>
            <a:ext cx="2558901" cy="338328"/>
          </a:xfrm>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3" y="638821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74843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524" y="0"/>
            <a:ext cx="12192000" cy="6858000"/>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24765867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11208688" cy="5154130"/>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72089" y="5483352"/>
            <a:ext cx="10361130" cy="848177"/>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1015" y="684412"/>
            <a:ext cx="10592204" cy="4122998"/>
          </a:xfrm>
        </p:spPr>
        <p:txBody>
          <a:bodyPr vert="horz" lIns="91440" tIns="45720" rIns="91440" bIns="45720" rtlCol="0" anchor="b">
            <a:normAutofit/>
          </a:bodyPr>
          <a:lstStyle>
            <a:lvl1pPr marL="0" indent="0">
              <a:lnSpc>
                <a:spcPct val="90000"/>
              </a:lnSpc>
              <a:buNone/>
              <a:defRPr lang="en-US" sz="27800" spc="-200" baseline="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6860411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4757010"/>
            <a:ext cx="11208688" cy="2100988"/>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1"/>
            <a:ext cx="11208688" cy="4627659"/>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30760"/>
            <a:ext cx="9738852" cy="1017639"/>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9328" y="420624"/>
            <a:ext cx="10592204" cy="4112875"/>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53295960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4783948"/>
            <a:ext cx="11208688" cy="2074052"/>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49809"/>
            <a:ext cx="9768348" cy="1109078"/>
          </a:xfrm>
        </p:spPr>
        <p:txBody>
          <a:bodyPr vert="horz" lIns="91440" tIns="45720" rIns="91440" bIns="45720" rtlCol="0" anchor="ctr">
            <a:normAutofit/>
          </a:bodyPr>
          <a:lstStyle>
            <a:lvl1pPr>
              <a:lnSpc>
                <a:spcPct val="100000"/>
              </a:lnSpc>
              <a:defRPr lang="en-US" sz="240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341968"/>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2/16/2026</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5136855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772090" y="0"/>
            <a:ext cx="11419910" cy="6096000"/>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0575" y="863029"/>
            <a:ext cx="9383510" cy="4685017"/>
          </a:xfrm>
        </p:spPr>
        <p:txBody>
          <a:bodyPr anchor="b">
            <a:noAutofit/>
          </a:bodyPr>
          <a:lstStyle>
            <a:lvl1pPr marL="0" indent="0">
              <a:lnSpc>
                <a:spcPct val="90000"/>
              </a:lnSpc>
              <a:buNone/>
              <a:defRPr sz="6600" b="0"/>
            </a:lvl1pPr>
            <a:lvl2pPr marL="228600" indent="0">
              <a:lnSpc>
                <a:spcPct val="90000"/>
              </a:lnSpc>
              <a:buNone/>
              <a:defRPr sz="6000" b="0"/>
            </a:lvl2pPr>
            <a:lvl3pPr marL="457200" indent="0">
              <a:lnSpc>
                <a:spcPct val="90000"/>
              </a:lnSpc>
              <a:buNone/>
              <a:defRPr sz="5400" b="0"/>
            </a:lvl3pPr>
            <a:lvl4pPr marL="685800" indent="0">
              <a:lnSpc>
                <a:spcPct val="90000"/>
              </a:lnSpc>
              <a:buNone/>
              <a:defRPr sz="4800" b="0"/>
            </a:lvl4pPr>
            <a:lvl5pPr marL="914400" indent="0">
              <a:lnSpc>
                <a:spcPct val="90000"/>
              </a:lnSpc>
              <a:buNone/>
              <a:defRPr sz="44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311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093" y="190500"/>
            <a:ext cx="3923894" cy="2673696"/>
          </a:xfrm>
        </p:spPr>
        <p:txBody>
          <a:bodyPr vert="horz" lIns="91440" tIns="45720" rIns="91440" bIns="45720" rtlCol="0" anchor="t">
            <a:normAutofit/>
          </a:bodyPr>
          <a:lstStyle>
            <a:lvl1pPr>
              <a:lnSpc>
                <a:spcPct val="95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73751"/>
            <a:ext cx="3277380" cy="122894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4743585" y="0"/>
            <a:ext cx="7448415" cy="6093762"/>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2000" y="6329172"/>
            <a:ext cx="2816835" cy="338328"/>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5136934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4592" y="94592"/>
            <a:ext cx="11617947" cy="5752531"/>
          </a:xfrm>
        </p:spPr>
        <p:txBody>
          <a:bodyPr anchor="t">
            <a:noAutofit/>
          </a:bodyPr>
          <a:lstStyle>
            <a:lvl1pPr marL="0" indent="0">
              <a:lnSpc>
                <a:spcPct val="90000"/>
              </a:lnSpc>
              <a:buNone/>
              <a:defRPr sz="7200" b="0" cap="all" spc="-100" baseline="0">
                <a:solidFill>
                  <a:schemeClr val="accent1"/>
                </a:solidFill>
              </a:defRPr>
            </a:lvl1pPr>
            <a:lvl2pPr marL="228600" indent="0">
              <a:lnSpc>
                <a:spcPct val="90000"/>
              </a:lnSpc>
              <a:buNone/>
              <a:defRPr sz="7200" b="0" cap="all" spc="-100" baseline="0">
                <a:solidFill>
                  <a:schemeClr val="accent1"/>
                </a:solidFill>
              </a:defRPr>
            </a:lvl2pPr>
            <a:lvl3pPr marL="457200" indent="0">
              <a:lnSpc>
                <a:spcPct val="90000"/>
              </a:lnSpc>
              <a:buNone/>
              <a:defRPr sz="7200" b="0" cap="all" spc="-100" baseline="0">
                <a:solidFill>
                  <a:schemeClr val="accent1"/>
                </a:solidFill>
              </a:defRPr>
            </a:lvl3pPr>
            <a:lvl4pPr marL="685800" indent="0">
              <a:lnSpc>
                <a:spcPct val="90000"/>
              </a:lnSpc>
              <a:buNone/>
              <a:defRPr sz="7200" b="0" cap="all" spc="-100" baseline="0">
                <a:solidFill>
                  <a:schemeClr val="accent1"/>
                </a:solidFill>
              </a:defRPr>
            </a:lvl4pPr>
            <a:lvl5pPr marL="914400" indent="0">
              <a:lnSpc>
                <a:spcPct val="90000"/>
              </a:lnSpc>
              <a:buNone/>
              <a:defRPr sz="72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2711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11139327" cy="5821522"/>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90418" y="288194"/>
            <a:ext cx="9976207" cy="5025678"/>
          </a:xfrm>
        </p:spPr>
        <p:txBody>
          <a:bodyPr anchor="t">
            <a:noAutofit/>
          </a:bodyPr>
          <a:lstStyle>
            <a:lvl1pPr marL="0" indent="0">
              <a:lnSpc>
                <a:spcPct val="90000"/>
              </a:lnSpc>
              <a:buNone/>
              <a:defRPr sz="6600" b="0" cap="all" spc="-100" baseline="0">
                <a:solidFill>
                  <a:schemeClr val="accent1"/>
                </a:solidFill>
              </a:defRPr>
            </a:lvl1pPr>
            <a:lvl2pPr marL="228600" indent="0">
              <a:lnSpc>
                <a:spcPct val="90000"/>
              </a:lnSpc>
              <a:buNone/>
              <a:defRPr sz="6600" b="0" cap="all" spc="-100" baseline="0">
                <a:solidFill>
                  <a:schemeClr val="accent1"/>
                </a:solidFill>
              </a:defRPr>
            </a:lvl2pPr>
            <a:lvl3pPr marL="457200" indent="0">
              <a:lnSpc>
                <a:spcPct val="90000"/>
              </a:lnSpc>
              <a:buNone/>
              <a:defRPr sz="6600" b="0" cap="all" spc="-100" baseline="0">
                <a:solidFill>
                  <a:schemeClr val="accent1"/>
                </a:solidFill>
              </a:defRPr>
            </a:lvl3pPr>
            <a:lvl4pPr marL="685800" indent="0">
              <a:lnSpc>
                <a:spcPct val="90000"/>
              </a:lnSpc>
              <a:buNone/>
              <a:defRPr sz="6600" b="0" cap="all" spc="-100" baseline="0">
                <a:solidFill>
                  <a:schemeClr val="accent1"/>
                </a:solidFill>
              </a:defRPr>
            </a:lvl4pPr>
            <a:lvl5pPr marL="914400" indent="0">
              <a:lnSpc>
                <a:spcPct val="90000"/>
              </a:lnSpc>
              <a:buNone/>
              <a:defRPr sz="66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6668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10719069" cy="5585244"/>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1515" y="606176"/>
            <a:ext cx="9339210" cy="4530904"/>
          </a:xfrm>
        </p:spPr>
        <p:txBody>
          <a:bodyPr anchor="b">
            <a:normAutofit/>
          </a:bodyPr>
          <a:lstStyle>
            <a:lvl1pPr marL="0" indent="0">
              <a:lnSpc>
                <a:spcPct val="90000"/>
              </a:lnSpc>
              <a:buNone/>
              <a:defRPr sz="6600" b="0" cap="none" baseline="0">
                <a:solidFill>
                  <a:schemeClr val="accent1"/>
                </a:solidFill>
              </a:defRPr>
            </a:lvl1pPr>
            <a:lvl2pPr marL="228600" indent="0">
              <a:lnSpc>
                <a:spcPct val="90000"/>
              </a:lnSpc>
              <a:buNone/>
              <a:defRPr sz="6000" b="0" cap="none" baseline="0">
                <a:solidFill>
                  <a:schemeClr val="accent1"/>
                </a:solidFill>
              </a:defRPr>
            </a:lvl2pPr>
            <a:lvl3pPr marL="457200" indent="0">
              <a:lnSpc>
                <a:spcPct val="90000"/>
              </a:lnSpc>
              <a:buNone/>
              <a:defRPr sz="5400" b="0" cap="none" baseline="0">
                <a:solidFill>
                  <a:schemeClr val="accent1"/>
                </a:solidFill>
              </a:defRPr>
            </a:lvl3pPr>
            <a:lvl4pPr marL="685800" indent="0">
              <a:lnSpc>
                <a:spcPct val="90000"/>
              </a:lnSpc>
              <a:buNone/>
              <a:defRPr sz="4800" b="0" cap="none" baseline="0">
                <a:solidFill>
                  <a:schemeClr val="accent1"/>
                </a:solidFill>
              </a:defRPr>
            </a:lvl4pPr>
            <a:lvl5pPr marL="914400" indent="0">
              <a:lnSpc>
                <a:spcPct val="90000"/>
              </a:lnSpc>
              <a:buNone/>
              <a:defRPr sz="44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3666294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43032" y="1455226"/>
            <a:ext cx="10152770" cy="5065498"/>
          </a:xfrm>
        </p:spPr>
        <p:txBody>
          <a:bodyPr anchor="b">
            <a:normAutofit/>
          </a:bodyPr>
          <a:lstStyle>
            <a:lvl1pPr marL="0" indent="0">
              <a:lnSpc>
                <a:spcPct val="90000"/>
              </a:lnSpc>
              <a:buNone/>
              <a:defRPr sz="7200" b="0">
                <a:solidFill>
                  <a:schemeClr val="accent1"/>
                </a:solidFill>
              </a:defRPr>
            </a:lvl1pPr>
            <a:lvl2pPr marL="228600" indent="0">
              <a:lnSpc>
                <a:spcPct val="90000"/>
              </a:lnSpc>
              <a:buNone/>
              <a:defRPr sz="6600" b="0">
                <a:solidFill>
                  <a:schemeClr val="accent1"/>
                </a:solidFill>
              </a:defRPr>
            </a:lvl2pPr>
            <a:lvl3pPr marL="457200" indent="0">
              <a:lnSpc>
                <a:spcPct val="90000"/>
              </a:lnSpc>
              <a:buNone/>
              <a:defRPr sz="6000" b="0">
                <a:solidFill>
                  <a:schemeClr val="accent1"/>
                </a:solidFill>
              </a:defRPr>
            </a:lvl3pPr>
            <a:lvl4pPr marL="685800" indent="0">
              <a:lnSpc>
                <a:spcPct val="90000"/>
              </a:lnSpc>
              <a:buNone/>
              <a:defRPr sz="5400" b="0">
                <a:solidFill>
                  <a:schemeClr val="accent1"/>
                </a:solidFill>
              </a:defRPr>
            </a:lvl4pPr>
            <a:lvl5pPr marL="914400" indent="0">
              <a:lnSpc>
                <a:spcPct val="90000"/>
              </a:lnSpc>
              <a:buNone/>
              <a:defRPr sz="48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68096" y="64008"/>
            <a:ext cx="3569995" cy="338328"/>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91411" y="64008"/>
            <a:ext cx="1612674" cy="338328"/>
          </a:xfrm>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055096" y="64008"/>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160995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72090" y="5085707"/>
            <a:ext cx="8968722" cy="757309"/>
          </a:xfrm>
        </p:spPr>
        <p:txBody>
          <a:bodyPr anchor="t">
            <a:normAutofit/>
          </a:bodyPr>
          <a:lstStyle>
            <a:lvl1pP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821934"/>
            <a:ext cx="8968722" cy="3742116"/>
          </a:xfrm>
        </p:spPr>
        <p:txBody>
          <a:bodyPr anchor="t">
            <a:normAutofit/>
          </a:bodyPr>
          <a:lstStyle>
            <a:lvl1pPr marL="137160" indent="-137160">
              <a:lnSpc>
                <a:spcPct val="100000"/>
              </a:lnSpc>
              <a:spcBef>
                <a:spcPts val="0"/>
              </a:spcBef>
              <a:buNone/>
              <a:defRPr sz="60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37977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8096" y="4965192"/>
            <a:ext cx="9841113"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729465"/>
            <a:ext cx="9841114" cy="3814182"/>
          </a:xfrm>
        </p:spPr>
        <p:txBody>
          <a:bodyPr anchor="t">
            <a:normAutofit/>
          </a:bodyPr>
          <a:lstStyle>
            <a:lvl1pPr marL="137160" indent="-137160">
              <a:lnSpc>
                <a:spcPct val="90000"/>
              </a:lnSpc>
              <a:spcBef>
                <a:spcPts val="0"/>
              </a:spcBef>
              <a:buNone/>
              <a:defRPr sz="7200">
                <a:solidFill>
                  <a:schemeClr val="accent1"/>
                </a:solidFill>
                <a:latin typeface="+mj-lt"/>
              </a:defRPr>
            </a:lvl1pPr>
          </a:lstStyle>
          <a:p>
            <a:pPr lvl="0"/>
            <a:r>
              <a:rPr lang="en-US" dirty="0"/>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2/16/2026</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501234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155892"/>
            <a:ext cx="11468099" cy="1702107"/>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438381" y="5684948"/>
            <a:ext cx="9060691" cy="643997"/>
          </a:xfrm>
        </p:spPr>
        <p:txBody>
          <a:bodyPr anchor="ctr">
            <a:normAutofit/>
          </a:bodyPr>
          <a:lstStyle>
            <a:lvl1pPr algn="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38382" y="1027417"/>
            <a:ext cx="9060691" cy="3400746"/>
          </a:xfrm>
        </p:spPr>
        <p:txBody>
          <a:bodyPr anchor="ctr">
            <a:normAutofit/>
          </a:bodyPr>
          <a:lstStyle>
            <a:lvl1pPr marL="137160" indent="-137160">
              <a:lnSpc>
                <a:spcPct val="100000"/>
              </a:lnSpc>
              <a:spcBef>
                <a:spcPts val="0"/>
              </a:spcBef>
              <a:buNone/>
              <a:defRPr sz="48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772090" y="6382512"/>
            <a:ext cx="2816835" cy="338328"/>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9291411" y="6382512"/>
            <a:ext cx="1612674" cy="338328"/>
          </a:xfrm>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40864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0" y="0"/>
            <a:ext cx="10809939" cy="5148072"/>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7446" y="5518298"/>
            <a:ext cx="8964384" cy="818494"/>
          </a:xfrm>
        </p:spPr>
        <p:txBody>
          <a:bodyPr anchor="ctr">
            <a:normAutofit/>
          </a:bodyPr>
          <a:lstStyle>
            <a:lvl1pPr>
              <a:lnSpc>
                <a:spcPct val="120000"/>
              </a:lnSpc>
              <a:defRPr sz="16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7446" y="750013"/>
            <a:ext cx="8733760" cy="3800721"/>
          </a:xfrm>
        </p:spPr>
        <p:txBody>
          <a:bodyPr anchor="t">
            <a:normAutofit/>
          </a:bodyPr>
          <a:lstStyle>
            <a:lvl1pPr marL="137160" indent="-137160">
              <a:lnSpc>
                <a:spcPct val="90000"/>
              </a:lnSpc>
              <a:spcBef>
                <a:spcPts val="0"/>
              </a:spcBef>
              <a:buNone/>
              <a:defRPr sz="5400">
                <a:solidFill>
                  <a:schemeClr val="accent1"/>
                </a:solidFill>
                <a:latin typeface="+mj-lt"/>
              </a:defRPr>
            </a:lvl1pPr>
          </a:lstStyle>
          <a:p>
            <a:pPr lvl="0"/>
            <a:r>
              <a:rPr lang="en-US" dirty="0"/>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2/16/2026</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68216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1"/>
            <a:ext cx="10809939" cy="5617255"/>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876765" y="4318612"/>
            <a:ext cx="7364515" cy="996027"/>
          </a:xfrm>
        </p:spPr>
        <p:txBody>
          <a:bodyPr anchor="ctr">
            <a:normAutofit/>
          </a:bodyPr>
          <a:lstStyle>
            <a:lvl1pPr algn="r">
              <a:lnSpc>
                <a:spcPct val="120000"/>
              </a:lnSpc>
              <a:defRPr sz="1400" b="0" spc="10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8096" y="647700"/>
            <a:ext cx="9473184" cy="3670912"/>
          </a:xfrm>
        </p:spPr>
        <p:txBody>
          <a:bodyPr anchor="ctr">
            <a:normAutofit/>
          </a:bodyPr>
          <a:lstStyle>
            <a:lvl1pPr marL="137160" indent="-137160">
              <a:lnSpc>
                <a:spcPct val="100000"/>
              </a:lnSpc>
              <a:spcBef>
                <a:spcPts val="0"/>
              </a:spcBef>
              <a:buNone/>
              <a:defRPr sz="4800">
                <a:solidFill>
                  <a:schemeClr val="tx2"/>
                </a:solidFill>
                <a:latin typeface="+mj-lt"/>
              </a:defRPr>
            </a:lvl1pPr>
          </a:lstStyle>
          <a:p>
            <a:pPr lvl="0"/>
            <a:r>
              <a:rPr lang="en-US" dirty="0"/>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2/16/2026</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2433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9219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02936"/>
            <a:ext cx="10858500" cy="850392"/>
          </a:xfrm>
        </p:spPr>
        <p:txBody>
          <a:bodyPr vert="horz" lIns="91440" tIns="45720" rIns="91440" bIns="45720" rtlCol="0" anchor="b">
            <a:normAutofit/>
          </a:bodyPr>
          <a:lstStyle>
            <a:lvl1pPr>
              <a:lnSpc>
                <a:spcPct val="90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80176"/>
            <a:ext cx="10858500" cy="41910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11468100" cy="5018448"/>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09600" y="6629400"/>
            <a:ext cx="2805405" cy="228600"/>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11240" y="6629400"/>
            <a:ext cx="2376928" cy="228600"/>
          </a:xfrm>
        </p:spPr>
        <p:txBody>
          <a:bodyPr/>
          <a:lstStyle>
            <a:lvl1pPr>
              <a:defRPr>
                <a:solidFill>
                  <a:schemeClr val="tx2"/>
                </a:solidFill>
                <a:effectLst/>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3193" y="6629400"/>
            <a:ext cx="429207" cy="228600"/>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2366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70626" y="822960"/>
            <a:ext cx="10697475" cy="550367"/>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65379"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765825" y="2020888"/>
            <a:ext cx="5086349"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6381751" y="2020888"/>
            <a:ext cx="5086350"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43296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70626" y="822960"/>
            <a:ext cx="10698480" cy="828594"/>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6647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686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68096" y="822960"/>
            <a:ext cx="3195484" cy="1504164"/>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68096" y="2311121"/>
            <a:ext cx="3195484" cy="3784879"/>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99805" y="836762"/>
            <a:ext cx="6568296" cy="525923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05887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72091" y="822960"/>
            <a:ext cx="3041598" cy="1968931"/>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68096" y="3147059"/>
            <a:ext cx="3041597" cy="2762035"/>
          </a:xfrm>
        </p:spPr>
        <p:txBody>
          <a:bodyPr vert="horz" lIns="91440" tIns="45720" rIns="91440" bIns="45720" rtlCol="0" anchor="b">
            <a:normAutofit/>
          </a:bodyPr>
          <a:lstStyle>
            <a:lvl1pPr marL="0" indent="0">
              <a:buNone/>
              <a:defRPr lang="en-US" sz="1600"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4502844" y="0"/>
            <a:ext cx="7689157" cy="6096000"/>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580647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762000" y="2880691"/>
            <a:ext cx="11430000" cy="3977309"/>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800" y="190500"/>
            <a:ext cx="11843238" cy="2057400"/>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398813" y="3505199"/>
            <a:ext cx="10044665" cy="266700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98813" y="6329172"/>
            <a:ext cx="2816835" cy="338328"/>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364362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677737" y="2952545"/>
            <a:ext cx="9514262" cy="3905455"/>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73373" y="190500"/>
            <a:ext cx="10573396" cy="2475644"/>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493213" y="3810000"/>
            <a:ext cx="6976154" cy="1676400"/>
          </a:xfr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235461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858749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560321" y="1904300"/>
            <a:ext cx="7084194" cy="2353755"/>
          </a:xfrm>
        </p:spPr>
        <p:txBody>
          <a:bodyPr anchor="ctr">
            <a:normAutofit/>
          </a:bodyPr>
          <a:lstStyle>
            <a:lvl1pPr algn="ctr">
              <a:lnSpc>
                <a:spcPct val="80000"/>
              </a:lnSpc>
              <a:defRPr sz="60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262965" y="4597167"/>
            <a:ext cx="5678905" cy="1082180"/>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474172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31670"/>
            <a:ext cx="12120283" cy="5093208"/>
          </a:xfrm>
        </p:spPr>
        <p:txBody>
          <a:bodyPr vert="horz" lIns="91440" tIns="45720" rIns="91440" bIns="45720" rtlCol="0" anchor="t">
            <a:normAutofit/>
          </a:bodyPr>
          <a:lstStyle>
            <a:lvl1pPr>
              <a:lnSpc>
                <a:spcPct val="85000"/>
              </a:lnSpc>
              <a:defRPr lang="en-US" sz="12500" spc="-5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5356548"/>
            <a:ext cx="6414887" cy="748417"/>
          </a:xfrm>
        </p:spPr>
        <p:txBody>
          <a:bodyPr vert="horz" lIns="91440" tIns="45720" rIns="91440" bIns="45720" rtlCol="0" anchor="ctr">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556648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13702" y="1940943"/>
            <a:ext cx="8771340" cy="4917058"/>
          </a:xfrm>
        </p:spPr>
        <p:txBody>
          <a:bodyPr anchor="b">
            <a:normAutofit/>
          </a:bodyPr>
          <a:lstStyle>
            <a:lvl1pPr>
              <a:lnSpc>
                <a:spcPct val="90000"/>
              </a:lnSpc>
              <a:defRPr sz="7000">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762000" y="64008"/>
            <a:ext cx="2816835" cy="338328"/>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9290304" y="64008"/>
            <a:ext cx="1612674" cy="338328"/>
          </a:xfrm>
        </p:spPr>
        <p:txBody>
          <a:bodyPr/>
          <a:lstStyle>
            <a:lvl1pPr>
              <a:defRPr>
                <a:solidFill>
                  <a:schemeClr val="accent1"/>
                </a:solidFill>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055096" y="64008"/>
            <a:ext cx="457200" cy="338328"/>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783116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2090" y="825747"/>
            <a:ext cx="10696010" cy="61880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654" y="1506872"/>
            <a:ext cx="10693446" cy="4589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72090" y="6329172"/>
            <a:ext cx="2816835" cy="338328"/>
          </a:xfrm>
          <a:prstGeom prst="rect">
            <a:avLst/>
          </a:prstGeom>
        </p:spPr>
        <p:txBody>
          <a:bodyPr vert="horz" lIns="91440" tIns="45720" rIns="91440" bIns="45720" rtlCol="0" anchor="ctr"/>
          <a:lstStyle>
            <a:lvl1pPr algn="l">
              <a:defRPr sz="75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291411" y="6329172"/>
            <a:ext cx="1612674" cy="338328"/>
          </a:xfrm>
          <a:prstGeom prst="rect">
            <a:avLst/>
          </a:prstGeom>
        </p:spPr>
        <p:txBody>
          <a:bodyPr vert="horz" lIns="91440" tIns="45720" rIns="91440" bIns="45720" rtlCol="0" anchor="ctr"/>
          <a:lstStyle>
            <a:lvl1pPr algn="r">
              <a:defRPr sz="750">
                <a:solidFill>
                  <a:schemeClr val="tx1"/>
                </a:solidFill>
              </a:defRPr>
            </a:lvl1pPr>
          </a:lstStyle>
          <a:p>
            <a:fld id="{D7E3ECEC-7E7B-4FB9-BAE8-5C10F12795EA}" type="datetimeFigureOut">
              <a:rPr lang="en-US" smtClean="0"/>
              <a:t>2/16/2026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50742" y="6329172"/>
            <a:ext cx="457200" cy="338328"/>
          </a:xfrm>
          <a:prstGeom prst="rect">
            <a:avLst/>
          </a:prstGeom>
        </p:spPr>
        <p:txBody>
          <a:bodyPr vert="horz" lIns="91440" tIns="45720" rIns="91440" bIns="45720" rtlCol="0" anchor="ctr"/>
          <a:lstStyle>
            <a:lvl1pPr algn="r">
              <a:defRPr sz="75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644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xStyles>
    <p:titleStyle>
      <a:lvl1pPr algn="l" defTabSz="914400" rtl="0" eaLnBrk="1" latinLnBrk="0" hangingPunct="1">
        <a:lnSpc>
          <a:spcPct val="95000"/>
        </a:lnSpc>
        <a:spcBef>
          <a:spcPct val="0"/>
        </a:spcBef>
        <a:buNone/>
        <a:defRPr sz="2500" b="0" kern="1200" cap="all"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hyperlink" Target="https://coppersmithsd-my.sharepoint.com/:b:/g/personal/cwoodyard_coppersmith_com/IQAWSjuGyRMqRKuyxO8Vhw5GAWP6mMDmhWKmLbCX2l5eHHY?e=TIICah" TargetMode="External"/><Relationship Id="rId3" Type="http://schemas.openxmlformats.org/officeDocument/2006/relationships/image" Target="../media/image19.jpeg"/><Relationship Id="rId7" Type="http://schemas.openxmlformats.org/officeDocument/2006/relationships/hyperlink" Target="https://coppersmithsd-my.sharepoint.com/:b:/g/personal/cwoodyard_coppersmith_com/IQCR0r9h1yzwS6GuwE8tFB-tAStkkRsOuvNABe7VV9bPkWM?e=damDrB"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hyperlink" Target="https://www.coppersmith.com" TargetMode="External"/><Relationship Id="rId5" Type="http://schemas.openxmlformats.org/officeDocument/2006/relationships/hyperlink" Target="http://www.bslawgroup.com/" TargetMode="External"/><Relationship Id="rId4" Type="http://schemas.openxmlformats.org/officeDocument/2006/relationships/hyperlink" Target="https://coppersmithsd-my.sharepoint.com/:b:/g/personal/cwoodyard_coppersmith_com/IQCDxGJhrnYiS7pGidiskjBgAY5H8STlVKGZL3k7NVDpYY0?e=7swB6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465554-99E2-1719-D49B-DE5AED756137}"/>
              </a:ext>
            </a:extLst>
          </p:cNvPr>
          <p:cNvSpPr>
            <a:spLocks noGrp="1"/>
          </p:cNvSpPr>
          <p:nvPr>
            <p:ph type="subTitle" idx="1"/>
          </p:nvPr>
        </p:nvSpPr>
        <p:spPr>
          <a:xfrm>
            <a:off x="4858601" y="2093676"/>
            <a:ext cx="7075179" cy="1162250"/>
          </a:xfrm>
        </p:spPr>
        <p:txBody>
          <a:bodyPr anchor="ctr">
            <a:noAutofit/>
          </a:bodyPr>
          <a:lstStyle/>
          <a:p>
            <a:pPr algn="ctr"/>
            <a:r>
              <a:rPr lang="en-US" sz="4000">
                <a:solidFill>
                  <a:srgbClr val="002060"/>
                </a:solidFill>
              </a:rPr>
              <a:t>Essential principles for applying the First Sale Rule</a:t>
            </a:r>
          </a:p>
        </p:txBody>
      </p:sp>
      <p:pic>
        <p:nvPicPr>
          <p:cNvPr id="4" name="Picture 3" descr="Hand with a gavel">
            <a:extLst>
              <a:ext uri="{FF2B5EF4-FFF2-40B4-BE49-F238E27FC236}">
                <a16:creationId xmlns:a16="http://schemas.microsoft.com/office/drawing/2014/main" id="{2FDCFE99-EC29-40BB-8FCC-1EFFBC70AC7B}"/>
              </a:ext>
            </a:extLst>
          </p:cNvPr>
          <p:cNvPicPr>
            <a:picLocks noChangeAspect="1"/>
          </p:cNvPicPr>
          <p:nvPr/>
        </p:nvPicPr>
        <p:blipFill>
          <a:blip r:embed="rId3"/>
          <a:srcRect l="667" r="19678" b="-2"/>
          <a:stretch>
            <a:fillRect/>
          </a:stretch>
        </p:blipFill>
        <p:spPr>
          <a:xfrm>
            <a:off x="20" y="10"/>
            <a:ext cx="4414273" cy="3695169"/>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p:spPr>
      </p:pic>
      <p:sp>
        <p:nvSpPr>
          <p:cNvPr id="6" name="Title 1">
            <a:extLst>
              <a:ext uri="{FF2B5EF4-FFF2-40B4-BE49-F238E27FC236}">
                <a16:creationId xmlns:a16="http://schemas.microsoft.com/office/drawing/2014/main" id="{78002A79-CA70-9F74-16CF-BDD8547880BF}"/>
              </a:ext>
            </a:extLst>
          </p:cNvPr>
          <p:cNvSpPr txBox="1">
            <a:spLocks/>
          </p:cNvSpPr>
          <p:nvPr/>
        </p:nvSpPr>
        <p:spPr>
          <a:xfrm>
            <a:off x="5466602" y="323950"/>
            <a:ext cx="5724135" cy="1016906"/>
          </a:xfrm>
          <a:prstGeom prst="rect">
            <a:avLst/>
          </a:prstGeom>
          <a:ln>
            <a:noFill/>
          </a:ln>
        </p:spPr>
        <p:txBody>
          <a:bodyPr vert="horz" lIns="91440" tIns="45720" rIns="91440" bIns="45720" rtlCol="0" anchor="b">
            <a:normAutofit/>
          </a:bodyPr>
          <a:lstStyle>
            <a:lvl1pPr algn="l" defTabSz="914400" rtl="0" eaLnBrk="1" latinLnBrk="0" hangingPunct="1">
              <a:lnSpc>
                <a:spcPct val="95000"/>
              </a:lnSpc>
              <a:spcBef>
                <a:spcPct val="0"/>
              </a:spcBef>
              <a:buNone/>
              <a:defRPr lang="en-US" sz="3600" b="0" kern="1200" cap="all" baseline="0" dirty="0">
                <a:solidFill>
                  <a:schemeClr val="tx1"/>
                </a:solidFill>
                <a:latin typeface="+mj-lt"/>
                <a:ea typeface="+mj-ea"/>
                <a:cs typeface="+mj-cs"/>
              </a:defRPr>
            </a:lvl1pPr>
          </a:lstStyle>
          <a:p>
            <a:pPr algn="ctr"/>
            <a:r>
              <a:rPr lang="en-US" sz="4000" dirty="0">
                <a:solidFill>
                  <a:srgbClr val="C00000"/>
                </a:solidFill>
              </a:rPr>
              <a:t>Key Guidance</a:t>
            </a:r>
            <a:endParaRPr lang="en-US">
              <a:solidFill>
                <a:srgbClr val="C00000"/>
              </a:solidFill>
            </a:endParaRPr>
          </a:p>
        </p:txBody>
      </p:sp>
      <p:sp>
        <p:nvSpPr>
          <p:cNvPr id="7" name="TextBox 6">
            <a:extLst>
              <a:ext uri="{FF2B5EF4-FFF2-40B4-BE49-F238E27FC236}">
                <a16:creationId xmlns:a16="http://schemas.microsoft.com/office/drawing/2014/main" id="{241EF9FE-4B73-6DA9-F4BF-0F366E3F9ABC}"/>
              </a:ext>
            </a:extLst>
          </p:cNvPr>
          <p:cNvSpPr txBox="1"/>
          <p:nvPr/>
        </p:nvSpPr>
        <p:spPr>
          <a:xfrm>
            <a:off x="367835" y="4187270"/>
            <a:ext cx="44942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6">
                    <a:lumMod val="49000"/>
                  </a:schemeClr>
                </a:solidFill>
              </a:rPr>
              <a:t>Presented By:</a:t>
            </a:r>
          </a:p>
        </p:txBody>
      </p:sp>
      <p:sp>
        <p:nvSpPr>
          <p:cNvPr id="8" name="TextBox 7">
            <a:extLst>
              <a:ext uri="{FF2B5EF4-FFF2-40B4-BE49-F238E27FC236}">
                <a16:creationId xmlns:a16="http://schemas.microsoft.com/office/drawing/2014/main" id="{000AB3AB-4C92-C421-E634-26F3CC7C513E}"/>
              </a:ext>
            </a:extLst>
          </p:cNvPr>
          <p:cNvSpPr txBox="1"/>
          <p:nvPr/>
        </p:nvSpPr>
        <p:spPr>
          <a:xfrm>
            <a:off x="1420575" y="5092022"/>
            <a:ext cx="40429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6E5F4A"/>
                </a:solidFill>
              </a:rPr>
              <a:t>Danyel Struble</a:t>
            </a:r>
          </a:p>
        </p:txBody>
      </p:sp>
      <p:pic>
        <p:nvPicPr>
          <p:cNvPr id="9" name="Picture 8" descr="Brooke &amp; Struble, PC">
            <a:extLst>
              <a:ext uri="{FF2B5EF4-FFF2-40B4-BE49-F238E27FC236}">
                <a16:creationId xmlns:a16="http://schemas.microsoft.com/office/drawing/2014/main" id="{B989852C-7549-C643-F5DD-F8F46C396B12}"/>
              </a:ext>
            </a:extLst>
          </p:cNvPr>
          <p:cNvPicPr>
            <a:picLocks noChangeAspect="1"/>
          </p:cNvPicPr>
          <p:nvPr/>
        </p:nvPicPr>
        <p:blipFill>
          <a:blip r:embed="rId4"/>
          <a:stretch>
            <a:fillRect/>
          </a:stretch>
        </p:blipFill>
        <p:spPr>
          <a:xfrm>
            <a:off x="371605" y="5324152"/>
            <a:ext cx="5226605" cy="1162387"/>
          </a:xfrm>
          <a:prstGeom prst="rect">
            <a:avLst/>
          </a:prstGeom>
        </p:spPr>
      </p:pic>
      <p:pic>
        <p:nvPicPr>
          <p:cNvPr id="10" name="Picture 9" descr="A green text on a black background&#10;&#10;AI-generated content may be incorrect.">
            <a:extLst>
              <a:ext uri="{FF2B5EF4-FFF2-40B4-BE49-F238E27FC236}">
                <a16:creationId xmlns:a16="http://schemas.microsoft.com/office/drawing/2014/main" id="{20A93164-64FE-F051-DD23-F182377C5A0B}"/>
              </a:ext>
            </a:extLst>
          </p:cNvPr>
          <p:cNvPicPr>
            <a:picLocks noChangeAspect="1"/>
          </p:cNvPicPr>
          <p:nvPr/>
        </p:nvPicPr>
        <p:blipFill>
          <a:blip r:embed="rId5"/>
          <a:stretch>
            <a:fillRect/>
          </a:stretch>
        </p:blipFill>
        <p:spPr>
          <a:xfrm>
            <a:off x="7037063" y="5558135"/>
            <a:ext cx="4538537" cy="926372"/>
          </a:xfrm>
          <a:prstGeom prst="rect">
            <a:avLst/>
          </a:prstGeom>
        </p:spPr>
      </p:pic>
      <p:sp>
        <p:nvSpPr>
          <p:cNvPr id="11" name="TextBox 10">
            <a:extLst>
              <a:ext uri="{FF2B5EF4-FFF2-40B4-BE49-F238E27FC236}">
                <a16:creationId xmlns:a16="http://schemas.microsoft.com/office/drawing/2014/main" id="{2B75CF59-939E-54E9-C8BB-3BFB5C70F57F}"/>
              </a:ext>
            </a:extLst>
          </p:cNvPr>
          <p:cNvSpPr txBox="1"/>
          <p:nvPr/>
        </p:nvSpPr>
        <p:spPr>
          <a:xfrm>
            <a:off x="7897575" y="4968757"/>
            <a:ext cx="40429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6439"/>
                </a:solidFill>
              </a:rPr>
              <a:t>Cheryl Woodyard</a:t>
            </a:r>
          </a:p>
        </p:txBody>
      </p:sp>
    </p:spTree>
    <p:extLst>
      <p:ext uri="{BB962C8B-B14F-4D97-AF65-F5344CB8AC3E}">
        <p14:creationId xmlns:p14="http://schemas.microsoft.com/office/powerpoint/2010/main" val="12720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94C3-38F9-76BC-9F54-F8DC190100E4}"/>
              </a:ext>
            </a:extLst>
          </p:cNvPr>
          <p:cNvSpPr>
            <a:spLocks noGrp="1"/>
          </p:cNvSpPr>
          <p:nvPr>
            <p:ph type="title"/>
          </p:nvPr>
        </p:nvSpPr>
        <p:spPr>
          <a:xfrm>
            <a:off x="4160520" y="822960"/>
            <a:ext cx="7305005" cy="972657"/>
          </a:xfrm>
        </p:spPr>
        <p:txBody>
          <a:bodyPr anchor="t">
            <a:normAutofit/>
          </a:bodyPr>
          <a:lstStyle/>
          <a:p>
            <a:r>
              <a:rPr lang="en-US"/>
              <a:t>Understanding Why First Sale Scrutiny Is Increasing</a:t>
            </a:r>
          </a:p>
        </p:txBody>
      </p:sp>
      <p:pic>
        <p:nvPicPr>
          <p:cNvPr id="5" name="Content Placeholder 4" descr="Female and male manual worker  in yard. Holding cheklists, using walkie-talkie and making  report of checked cargo containers">
            <a:extLst>
              <a:ext uri="{FF2B5EF4-FFF2-40B4-BE49-F238E27FC236}">
                <a16:creationId xmlns:a16="http://schemas.microsoft.com/office/drawing/2014/main" id="{A0549EEF-C6C7-42D6-838D-DCC3A7B155AE}"/>
              </a:ext>
            </a:extLst>
          </p:cNvPr>
          <p:cNvPicPr>
            <a:picLocks noGrp="1" noChangeAspect="1"/>
          </p:cNvPicPr>
          <p:nvPr>
            <p:ph type="pic" sz="quarter" idx="15"/>
          </p:nvPr>
        </p:nvPicPr>
        <p:blipFill>
          <a:blip r:embed="rId3"/>
          <a:srcRect l="48912" r="12910" b="-2"/>
          <a:stretch>
            <a:fillRect/>
          </a:stretch>
        </p:blipFill>
        <p:spPr>
          <a:xfrm>
            <a:off x="20" y="10"/>
            <a:ext cx="3492988" cy="6107194"/>
          </a:xfrm>
        </p:spPr>
      </p:pic>
      <p:sp>
        <p:nvSpPr>
          <p:cNvPr id="4" name="Content Placeholder 3">
            <a:extLst>
              <a:ext uri="{FF2B5EF4-FFF2-40B4-BE49-F238E27FC236}">
                <a16:creationId xmlns:a16="http://schemas.microsoft.com/office/drawing/2014/main" id="{02586FFC-92F2-561B-7D6A-143C1591ABF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63095" y="1993392"/>
            <a:ext cx="7305005" cy="4120889"/>
          </a:xfrm>
        </p:spPr>
        <p:txBody>
          <a:bodyPr>
            <a:normAutofit/>
          </a:bodyPr>
          <a:lstStyle/>
          <a:p>
            <a:pPr marL="0" indent="0">
              <a:lnSpc>
                <a:spcPct val="110000"/>
              </a:lnSpc>
              <a:spcBef>
                <a:spcPts val="2500"/>
              </a:spcBef>
              <a:buFont typeface="Arial" panose="020B0604020202020204" pitchFamily="34" charset="0"/>
              <a:buNone/>
            </a:pPr>
            <a:r>
              <a:rPr lang="en-US" b="1"/>
              <a:t>Increased Regulatory Oversight</a:t>
            </a:r>
          </a:p>
          <a:p>
            <a:pPr marL="0" lvl="1" indent="0">
              <a:lnSpc>
                <a:spcPct val="110000"/>
              </a:lnSpc>
              <a:buFont typeface="Arial" panose="020B0604020202020204" pitchFamily="34" charset="0"/>
              <a:buNone/>
            </a:pPr>
            <a:r>
              <a:t>CBP has intensified scrutiny due to recurring issues like dual invoicing and transaction value manipulation.</a:t>
            </a:r>
            <a:endParaRPr lang="en-US"/>
          </a:p>
          <a:p>
            <a:pPr marL="0" indent="0">
              <a:lnSpc>
                <a:spcPct val="110000"/>
              </a:lnSpc>
              <a:spcBef>
                <a:spcPts val="2500"/>
              </a:spcBef>
              <a:buFont typeface="Arial" panose="020B0604020202020204" pitchFamily="34" charset="0"/>
              <a:buNone/>
            </a:pPr>
            <a:r>
              <a:rPr lang="en-US" b="1"/>
              <a:t>Impact of Global Trade Changes</a:t>
            </a:r>
          </a:p>
          <a:p>
            <a:pPr marL="0" lvl="1" indent="0">
              <a:lnSpc>
                <a:spcPct val="110000"/>
              </a:lnSpc>
              <a:buFont typeface="Arial" panose="020B0604020202020204" pitchFamily="34" charset="0"/>
              <a:buNone/>
            </a:pPr>
            <a:r>
              <a:t>Shifts in trade policies and tariff regulations are driving heightened focus on valuation practices.</a:t>
            </a:r>
            <a:endParaRPr lang="en-US"/>
          </a:p>
          <a:p>
            <a:pPr marL="0" indent="0">
              <a:lnSpc>
                <a:spcPct val="110000"/>
              </a:lnSpc>
              <a:spcBef>
                <a:spcPts val="2500"/>
              </a:spcBef>
              <a:buFont typeface="Arial" panose="020B0604020202020204" pitchFamily="34" charset="0"/>
              <a:buNone/>
            </a:pPr>
            <a:r>
              <a:rPr lang="en-US" b="1"/>
              <a:t>Challenges from Complex Supply Chains</a:t>
            </a:r>
          </a:p>
          <a:p>
            <a:pPr marL="0" lvl="1" indent="0">
              <a:lnSpc>
                <a:spcPct val="110000"/>
              </a:lnSpc>
              <a:buFont typeface="Arial" panose="020B0604020202020204" pitchFamily="34" charset="0"/>
              <a:buNone/>
            </a:pPr>
            <a:r>
              <a:t>Multiple parties and unclear documentation increase risks of incorrect First Sale claims.</a:t>
            </a:r>
            <a:endParaRPr lang="en-US"/>
          </a:p>
          <a:p>
            <a:pPr marL="0" indent="0">
              <a:lnSpc>
                <a:spcPct val="110000"/>
              </a:lnSpc>
              <a:spcBef>
                <a:spcPts val="2500"/>
              </a:spcBef>
              <a:buFont typeface="Arial" panose="020B0604020202020204" pitchFamily="34" charset="0"/>
              <a:buNone/>
            </a:pPr>
            <a:r>
              <a:rPr lang="en-US" b="1"/>
              <a:t>Need for Robust Documentation</a:t>
            </a:r>
          </a:p>
          <a:p>
            <a:pPr marL="0" lvl="1" indent="0">
              <a:lnSpc>
                <a:spcPct val="110000"/>
              </a:lnSpc>
              <a:buFont typeface="Arial" panose="020B0604020202020204" pitchFamily="34" charset="0"/>
              <a:buNone/>
            </a:pPr>
            <a:r>
              <a:t>Importers must maintain clear, traceable proof of bona fide sales and accurate pricing to ensure compliance.</a:t>
            </a:r>
            <a:endParaRPr lang="en-US"/>
          </a:p>
        </p:txBody>
      </p:sp>
    </p:spTree>
    <p:extLst>
      <p:ext uri="{BB962C8B-B14F-4D97-AF65-F5344CB8AC3E}">
        <p14:creationId xmlns:p14="http://schemas.microsoft.com/office/powerpoint/2010/main" val="931913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3EA7-DE4E-034B-FB9D-5D53DB2FF912}"/>
              </a:ext>
            </a:extLst>
          </p:cNvPr>
          <p:cNvSpPr>
            <a:spLocks noGrp="1"/>
          </p:cNvSpPr>
          <p:nvPr>
            <p:ph type="title"/>
          </p:nvPr>
        </p:nvSpPr>
        <p:spPr>
          <a:xfrm>
            <a:off x="4160520" y="822960"/>
            <a:ext cx="7305005" cy="972657"/>
          </a:xfrm>
        </p:spPr>
        <p:txBody>
          <a:bodyPr anchor="t">
            <a:normAutofit/>
          </a:bodyPr>
          <a:lstStyle/>
          <a:p>
            <a:r>
              <a:rPr lang="en-US"/>
              <a:t>CBP Eligibility Requirements for First Sale</a:t>
            </a:r>
          </a:p>
        </p:txBody>
      </p:sp>
      <p:pic>
        <p:nvPicPr>
          <p:cNvPr id="5" name="Content Placeholder 4" descr="Closeup shot of two businesswomen going through paperwork in an office">
            <a:extLst>
              <a:ext uri="{FF2B5EF4-FFF2-40B4-BE49-F238E27FC236}">
                <a16:creationId xmlns:a16="http://schemas.microsoft.com/office/drawing/2014/main" id="{DF30B7E4-ABED-47E8-B156-6819C9846602}"/>
              </a:ext>
            </a:extLst>
          </p:cNvPr>
          <p:cNvPicPr>
            <a:picLocks noGrp="1" noChangeAspect="1"/>
          </p:cNvPicPr>
          <p:nvPr>
            <p:ph type="pic" sz="quarter" idx="15"/>
          </p:nvPr>
        </p:nvPicPr>
        <p:blipFill>
          <a:blip r:embed="rId3"/>
          <a:srcRect l="33255" r="26994" b="-1"/>
          <a:stretch>
            <a:fillRect/>
          </a:stretch>
        </p:blipFill>
        <p:spPr>
          <a:xfrm>
            <a:off x="20" y="10"/>
            <a:ext cx="3492988" cy="6107194"/>
          </a:xfrm>
        </p:spPr>
      </p:pic>
      <p:sp>
        <p:nvSpPr>
          <p:cNvPr id="4" name="Content Placeholder 3">
            <a:extLst>
              <a:ext uri="{FF2B5EF4-FFF2-40B4-BE49-F238E27FC236}">
                <a16:creationId xmlns:a16="http://schemas.microsoft.com/office/drawing/2014/main" id="{6363BFC7-432B-CCC3-5731-5293FD51855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63095" y="1993392"/>
            <a:ext cx="7305005" cy="4120889"/>
          </a:xfrm>
        </p:spPr>
        <p:txBody>
          <a:bodyPr>
            <a:normAutofit/>
          </a:bodyPr>
          <a:lstStyle/>
          <a:p>
            <a:pPr marL="0" indent="0">
              <a:spcBef>
                <a:spcPts val="2500"/>
              </a:spcBef>
              <a:buFont typeface="Arial" panose="020B0604020202020204" pitchFamily="34" charset="0"/>
              <a:buNone/>
            </a:pPr>
            <a:r>
              <a:rPr lang="en-US" b="1"/>
              <a:t>Bona Fide Sale Requirement</a:t>
            </a:r>
          </a:p>
          <a:p>
            <a:pPr marL="0" lvl="1" indent="0">
              <a:buFont typeface="Arial" panose="020B0604020202020204" pitchFamily="34" charset="0"/>
              <a:buNone/>
            </a:pPr>
            <a:r>
              <a:t>First Sale must be a genuine sale between manufacturer and intermediary, free from compromising conditions.</a:t>
            </a:r>
            <a:endParaRPr lang="en-US"/>
          </a:p>
          <a:p>
            <a:pPr marL="0" indent="0">
              <a:spcBef>
                <a:spcPts val="2500"/>
              </a:spcBef>
              <a:buFont typeface="Arial" panose="020B0604020202020204" pitchFamily="34" charset="0"/>
              <a:buNone/>
            </a:pPr>
            <a:r>
              <a:rPr lang="en-US" b="1"/>
              <a:t>Goods Destined for US</a:t>
            </a:r>
          </a:p>
          <a:p>
            <a:pPr marL="0" lvl="1" indent="0">
              <a:buFont typeface="Arial" panose="020B0604020202020204" pitchFamily="34" charset="0"/>
              <a:buNone/>
            </a:pPr>
            <a:r>
              <a:t>Goods must be clearly destined for the US at the time of sale, supported by proper documentation.</a:t>
            </a:r>
            <a:endParaRPr lang="en-US"/>
          </a:p>
          <a:p>
            <a:pPr marL="0" indent="0">
              <a:spcBef>
                <a:spcPts val="2500"/>
              </a:spcBef>
              <a:buFont typeface="Arial" panose="020B0604020202020204" pitchFamily="34" charset="0"/>
              <a:buNone/>
            </a:pPr>
            <a:r>
              <a:rPr lang="en-US" b="1"/>
              <a:t>Arm’s Length Pricing</a:t>
            </a:r>
          </a:p>
          <a:p>
            <a:pPr marL="0" lvl="1" indent="0">
              <a:buFont typeface="Arial" panose="020B0604020202020204" pitchFamily="34" charset="0"/>
              <a:buNone/>
            </a:pPr>
            <a:r>
              <a:t>Price must be negotiated independently without influence, ensuring fair market value.</a:t>
            </a:r>
            <a:endParaRPr lang="en-US"/>
          </a:p>
          <a:p>
            <a:pPr marL="0" indent="0">
              <a:spcBef>
                <a:spcPts val="2500"/>
              </a:spcBef>
              <a:buFont typeface="Arial" panose="020B0604020202020204" pitchFamily="34" charset="0"/>
              <a:buNone/>
            </a:pPr>
            <a:r>
              <a:rPr lang="en-US" b="1"/>
              <a:t>Compliance and Verification</a:t>
            </a:r>
          </a:p>
          <a:p>
            <a:pPr marL="0" lvl="1" indent="0">
              <a:buFont typeface="Arial" panose="020B0604020202020204" pitchFamily="34" charset="0"/>
              <a:buNone/>
            </a:pPr>
            <a:r>
              <a:t>Importers must maintain detailed records and understand CBP evaluates compliance holistically.</a:t>
            </a:r>
            <a:endParaRPr lang="en-US"/>
          </a:p>
        </p:txBody>
      </p:sp>
    </p:spTree>
    <p:extLst>
      <p:ext uri="{BB962C8B-B14F-4D97-AF65-F5344CB8AC3E}">
        <p14:creationId xmlns:p14="http://schemas.microsoft.com/office/powerpoint/2010/main" val="3027960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65AB-7C24-7886-9585-8053BD39E725}"/>
              </a:ext>
            </a:extLst>
          </p:cNvPr>
          <p:cNvSpPr>
            <a:spLocks noGrp="1"/>
          </p:cNvSpPr>
          <p:nvPr>
            <p:ph type="title"/>
          </p:nvPr>
        </p:nvSpPr>
        <p:spPr>
          <a:xfrm>
            <a:off x="7223912" y="822960"/>
            <a:ext cx="4243345" cy="1089702"/>
          </a:xfrm>
        </p:spPr>
        <p:txBody>
          <a:bodyPr anchor="t">
            <a:normAutofit/>
          </a:bodyPr>
          <a:lstStyle/>
          <a:p>
            <a:r>
              <a:rPr lang="en-US" sz="2100"/>
              <a:t>Documentation Expectations and Compliance Practices</a:t>
            </a:r>
          </a:p>
        </p:txBody>
      </p:sp>
      <p:pic>
        <p:nvPicPr>
          <p:cNvPr id="5" name="Content Placeholder 4" descr="Piles of paper">
            <a:extLst>
              <a:ext uri="{FF2B5EF4-FFF2-40B4-BE49-F238E27FC236}">
                <a16:creationId xmlns:a16="http://schemas.microsoft.com/office/drawing/2014/main" id="{87B3FFDD-38E5-46F7-8D33-80F1647C75A2}"/>
              </a:ext>
            </a:extLst>
          </p:cNvPr>
          <p:cNvPicPr>
            <a:picLocks noGrp="1" noChangeAspect="1"/>
          </p:cNvPicPr>
          <p:nvPr>
            <p:ph type="pic" sz="quarter" idx="15"/>
          </p:nvPr>
        </p:nvPicPr>
        <p:blipFill>
          <a:blip r:embed="rId3"/>
          <a:srcRect l="23752" r="4594" b="-1"/>
          <a:stretch>
            <a:fillRect/>
          </a:stretch>
        </p:blipFill>
        <p:spPr>
          <a:xfrm>
            <a:off x="20" y="10"/>
            <a:ext cx="6548514" cy="6100454"/>
          </a:xfrm>
        </p:spPr>
      </p:pic>
      <p:sp>
        <p:nvSpPr>
          <p:cNvPr id="4" name="Content Placeholder 3">
            <a:extLst>
              <a:ext uri="{FF2B5EF4-FFF2-40B4-BE49-F238E27FC236}">
                <a16:creationId xmlns:a16="http://schemas.microsoft.com/office/drawing/2014/main" id="{ECCF7C4C-81D2-C08B-5D51-6E6D06B8C11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3069" y="1988820"/>
            <a:ext cx="4244188" cy="4111644"/>
          </a:xfrm>
        </p:spPr>
        <p:txBody>
          <a:bodyPr>
            <a:normAutofit/>
          </a:bodyPr>
          <a:lstStyle/>
          <a:p>
            <a:pPr marL="0" indent="0">
              <a:spcBef>
                <a:spcPts val="2500"/>
              </a:spcBef>
              <a:buFont typeface="Arial" panose="020B0604020202020204" pitchFamily="34" charset="0"/>
              <a:buNone/>
            </a:pPr>
            <a:r>
              <a:rPr lang="en-US" b="1"/>
              <a:t>Comprehensive Documentation</a:t>
            </a:r>
          </a:p>
          <a:p>
            <a:pPr marL="0" lvl="1" indent="0">
              <a:buFont typeface="Arial" panose="020B0604020202020204" pitchFamily="34" charset="0"/>
              <a:buNone/>
            </a:pPr>
            <a:r>
              <a:t>CBP requires detailed documents including invoices, contracts, purchase orders, and proof of payment for First Sale claims.</a:t>
            </a:r>
            <a:endParaRPr lang="en-US"/>
          </a:p>
          <a:p>
            <a:pPr marL="0" indent="0">
              <a:spcBef>
                <a:spcPts val="2500"/>
              </a:spcBef>
              <a:buFont typeface="Arial" panose="020B0604020202020204" pitchFamily="34" charset="0"/>
              <a:buNone/>
            </a:pPr>
            <a:r>
              <a:rPr lang="en-US" b="1"/>
              <a:t>Audit and Inquiry Processes</a:t>
            </a:r>
          </a:p>
          <a:p>
            <a:pPr marL="0" lvl="1" indent="0">
              <a:buFont typeface="Arial" panose="020B0604020202020204" pitchFamily="34" charset="0"/>
              <a:buNone/>
            </a:pPr>
            <a:r>
              <a:t>CBP may issue CF-28 inquiries to request clarifications on pricing, transaction structures, and party roles.</a:t>
            </a:r>
            <a:endParaRPr lang="en-US"/>
          </a:p>
          <a:p>
            <a:pPr marL="0" indent="0">
              <a:spcBef>
                <a:spcPts val="2500"/>
              </a:spcBef>
              <a:buFont typeface="Arial" panose="020B0604020202020204" pitchFamily="34" charset="0"/>
              <a:buNone/>
            </a:pPr>
            <a:r>
              <a:rPr lang="en-US" b="1"/>
              <a:t>Compliance and Risk Mitigation</a:t>
            </a:r>
          </a:p>
          <a:p>
            <a:pPr marL="0" lvl="1" indent="0">
              <a:buFont typeface="Arial" panose="020B0604020202020204" pitchFamily="34" charset="0"/>
              <a:buNone/>
            </a:pPr>
            <a:r>
              <a:t>Implementing compliance protocols like document verification and vendor training reduces audit risks and penalties.</a:t>
            </a:r>
            <a:endParaRPr lang="en-US"/>
          </a:p>
        </p:txBody>
      </p:sp>
    </p:spTree>
    <p:extLst>
      <p:ext uri="{BB962C8B-B14F-4D97-AF65-F5344CB8AC3E}">
        <p14:creationId xmlns:p14="http://schemas.microsoft.com/office/powerpoint/2010/main" val="3680436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333F-38D8-128F-E537-42ACFBA8886B}"/>
              </a:ext>
            </a:extLst>
          </p:cNvPr>
          <p:cNvSpPr>
            <a:spLocks noGrp="1"/>
          </p:cNvSpPr>
          <p:nvPr>
            <p:ph type="title"/>
          </p:nvPr>
        </p:nvSpPr>
        <p:spPr>
          <a:xfrm>
            <a:off x="768096" y="822960"/>
            <a:ext cx="7196328" cy="1068324"/>
          </a:xfrm>
        </p:spPr>
        <p:txBody>
          <a:bodyPr anchor="t">
            <a:normAutofit/>
          </a:bodyPr>
          <a:lstStyle/>
          <a:p>
            <a:r>
              <a:rPr lang="en-US"/>
              <a:t>Correcting Misconceptions About First Sale Valuation</a:t>
            </a:r>
          </a:p>
        </p:txBody>
      </p:sp>
      <p:sp>
        <p:nvSpPr>
          <p:cNvPr id="4" name="Content Placeholder 3">
            <a:extLst>
              <a:ext uri="{FF2B5EF4-FFF2-40B4-BE49-F238E27FC236}">
                <a16:creationId xmlns:a16="http://schemas.microsoft.com/office/drawing/2014/main" id="{219BFDF6-7E86-7F36-2DB3-3CCF781E630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Misconceptions on Invoice Practices</a:t>
            </a:r>
          </a:p>
          <a:p>
            <a:pPr marL="0" lvl="1" indent="0">
              <a:lnSpc>
                <a:spcPct val="110000"/>
              </a:lnSpc>
              <a:buFont typeface="Arial" panose="020B0604020202020204" pitchFamily="34" charset="0"/>
              <a:buNone/>
            </a:pPr>
            <a:r>
              <a:t>Issuing two invoices or adding fees does not justify lowering First Sale valuation; legitimate transactions require proof.</a:t>
            </a:r>
            <a:endParaRPr lang="en-US"/>
          </a:p>
          <a:p>
            <a:pPr marL="0" indent="0">
              <a:lnSpc>
                <a:spcPct val="110000"/>
              </a:lnSpc>
              <a:spcBef>
                <a:spcPts val="2500"/>
              </a:spcBef>
              <a:buFont typeface="Arial" panose="020B0604020202020204" pitchFamily="34" charset="0"/>
              <a:buNone/>
            </a:pPr>
            <a:r>
              <a:rPr lang="en-US" b="1"/>
              <a:t>Requirement for Full Transparency</a:t>
            </a:r>
          </a:p>
          <a:p>
            <a:pPr marL="0" lvl="1" indent="0">
              <a:lnSpc>
                <a:spcPct val="110000"/>
              </a:lnSpc>
              <a:buFont typeface="Arial" panose="020B0604020202020204" pitchFamily="34" charset="0"/>
              <a:buNone/>
            </a:pPr>
            <a:r>
              <a:t>Partial documentation or supplier attestations are insufficient; CBP demands full transparency across transaction tiers.</a:t>
            </a:r>
            <a:endParaRPr lang="en-US"/>
          </a:p>
          <a:p>
            <a:pPr marL="0" indent="0">
              <a:lnSpc>
                <a:spcPct val="110000"/>
              </a:lnSpc>
              <a:spcBef>
                <a:spcPts val="2500"/>
              </a:spcBef>
              <a:buFont typeface="Arial" panose="020B0604020202020204" pitchFamily="34" charset="0"/>
              <a:buNone/>
            </a:pPr>
            <a:r>
              <a:rPr lang="en-US" b="1"/>
              <a:t>Strict Eligibility Criteria</a:t>
            </a:r>
          </a:p>
          <a:p>
            <a:pPr marL="0" lvl="1" indent="0">
              <a:lnSpc>
                <a:spcPct val="110000"/>
              </a:lnSpc>
              <a:buFont typeface="Arial" panose="020B0604020202020204" pitchFamily="34" charset="0"/>
              <a:buNone/>
            </a:pPr>
            <a:r>
              <a:t>First Sale eligibility depends on strict criteria and documented evidence, not automatic claims involving intermediaries.</a:t>
            </a:r>
            <a:endParaRPr lang="en-US"/>
          </a:p>
          <a:p>
            <a:pPr marL="0" indent="0">
              <a:lnSpc>
                <a:spcPct val="110000"/>
              </a:lnSpc>
              <a:spcBef>
                <a:spcPts val="2500"/>
              </a:spcBef>
              <a:buFont typeface="Arial" panose="020B0604020202020204" pitchFamily="34" charset="0"/>
              <a:buNone/>
            </a:pPr>
            <a:r>
              <a:rPr lang="en-US" b="1"/>
              <a:t>Importance of Proper Education</a:t>
            </a:r>
          </a:p>
          <a:p>
            <a:pPr marL="0" lvl="1" indent="0">
              <a:lnSpc>
                <a:spcPct val="110000"/>
              </a:lnSpc>
              <a:buFont typeface="Arial" panose="020B0604020202020204" pitchFamily="34" charset="0"/>
              <a:buNone/>
            </a:pPr>
            <a:r>
              <a:t>Educating supply chain partners and internal teams prevents compliance risks and ensures correct First Sale application.</a:t>
            </a:r>
            <a:endParaRPr lang="en-US"/>
          </a:p>
        </p:txBody>
      </p:sp>
      <p:pic>
        <p:nvPicPr>
          <p:cNvPr id="5" name="Content Placeholder 4" descr="3D illustration.">
            <a:extLst>
              <a:ext uri="{FF2B5EF4-FFF2-40B4-BE49-F238E27FC236}">
                <a16:creationId xmlns:a16="http://schemas.microsoft.com/office/drawing/2014/main" id="{DF4296F1-9098-4C3A-9E63-43A9C83B5472}"/>
              </a:ext>
            </a:extLst>
          </p:cNvPr>
          <p:cNvPicPr>
            <a:picLocks noGrp="1" noChangeAspect="1"/>
          </p:cNvPicPr>
          <p:nvPr>
            <p:ph type="pic" sz="quarter" idx="15"/>
          </p:nvPr>
        </p:nvPicPr>
        <p:blipFill>
          <a:blip r:embed="rId3"/>
          <a:srcRect l="12673" r="44377" b="1"/>
          <a:stretch>
            <a:fillRect/>
          </a:stretch>
        </p:blipFill>
        <p:spPr>
          <a:xfrm>
            <a:off x="8698986" y="758460"/>
            <a:ext cx="3493014" cy="6099541"/>
          </a:xfrm>
        </p:spPr>
      </p:pic>
    </p:spTree>
    <p:extLst>
      <p:ext uri="{BB962C8B-B14F-4D97-AF65-F5344CB8AC3E}">
        <p14:creationId xmlns:p14="http://schemas.microsoft.com/office/powerpoint/2010/main" val="3156440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31CE-F439-7B9B-8F3E-7C6CD73C78EC}"/>
              </a:ext>
            </a:extLst>
          </p:cNvPr>
          <p:cNvSpPr>
            <a:spLocks noGrp="1"/>
          </p:cNvSpPr>
          <p:nvPr>
            <p:ph type="title"/>
          </p:nvPr>
        </p:nvSpPr>
        <p:spPr>
          <a:xfrm>
            <a:off x="768096" y="822960"/>
            <a:ext cx="7196328" cy="1068324"/>
          </a:xfrm>
        </p:spPr>
        <p:txBody>
          <a:bodyPr anchor="t">
            <a:normAutofit/>
          </a:bodyPr>
          <a:lstStyle/>
          <a:p>
            <a:r>
              <a:rPr lang="en-US"/>
              <a:t>Risks and Enforcement Consequences</a:t>
            </a:r>
          </a:p>
        </p:txBody>
      </p:sp>
      <p:sp>
        <p:nvSpPr>
          <p:cNvPr id="4" name="Content Placeholder 3">
            <a:extLst>
              <a:ext uri="{FF2B5EF4-FFF2-40B4-BE49-F238E27FC236}">
                <a16:creationId xmlns:a16="http://schemas.microsoft.com/office/drawing/2014/main" id="{FFD783F3-EFBD-D41F-1CD4-1F45A706EC5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Monetary Penalties</a:t>
            </a:r>
          </a:p>
          <a:p>
            <a:pPr marL="0" lvl="1" indent="0">
              <a:lnSpc>
                <a:spcPct val="110000"/>
              </a:lnSpc>
              <a:buFont typeface="Arial" panose="020B0604020202020204" pitchFamily="34" charset="0"/>
              <a:buNone/>
            </a:pPr>
            <a:r>
              <a:t>CBP can impose fines up to eight times the revenue loss from undervaluation, deterring noncompliance.</a:t>
            </a:r>
            <a:endParaRPr lang="en-US"/>
          </a:p>
          <a:p>
            <a:pPr marL="0" indent="0">
              <a:lnSpc>
                <a:spcPct val="110000"/>
              </a:lnSpc>
              <a:spcBef>
                <a:spcPts val="2500"/>
              </a:spcBef>
              <a:buFont typeface="Arial" panose="020B0604020202020204" pitchFamily="34" charset="0"/>
              <a:buNone/>
            </a:pPr>
            <a:r>
              <a:rPr lang="en-US" b="1"/>
              <a:t>Severe Enforcement Actions</a:t>
            </a:r>
          </a:p>
          <a:p>
            <a:pPr marL="0" lvl="1" indent="0">
              <a:lnSpc>
                <a:spcPct val="110000"/>
              </a:lnSpc>
              <a:buFont typeface="Arial" panose="020B0604020202020204" pitchFamily="34" charset="0"/>
              <a:buNone/>
            </a:pPr>
            <a:r>
              <a:t>Intentional evasion may trigger investigations by Homeland Security and penalties under laws like IEEPA.</a:t>
            </a:r>
            <a:endParaRPr lang="en-US"/>
          </a:p>
          <a:p>
            <a:pPr marL="0" indent="0">
              <a:lnSpc>
                <a:spcPct val="110000"/>
              </a:lnSpc>
              <a:spcBef>
                <a:spcPts val="2500"/>
              </a:spcBef>
              <a:buFont typeface="Arial" panose="020B0604020202020204" pitchFamily="34" charset="0"/>
              <a:buNone/>
            </a:pPr>
            <a:r>
              <a:rPr lang="en-US" b="1"/>
              <a:t>Operational Consequences</a:t>
            </a:r>
          </a:p>
          <a:p>
            <a:pPr marL="0" lvl="1" indent="0">
              <a:lnSpc>
                <a:spcPct val="110000"/>
              </a:lnSpc>
              <a:buFont typeface="Arial" panose="020B0604020202020204" pitchFamily="34" charset="0"/>
              <a:buNone/>
            </a:pPr>
            <a:r>
              <a:t>Enforcement can result in audits, shipment holds, supply chain disruptions, and reputational damage.</a:t>
            </a:r>
            <a:endParaRPr lang="en-US"/>
          </a:p>
          <a:p>
            <a:pPr marL="0" indent="0">
              <a:lnSpc>
                <a:spcPct val="110000"/>
              </a:lnSpc>
              <a:spcBef>
                <a:spcPts val="2500"/>
              </a:spcBef>
              <a:buFont typeface="Arial" panose="020B0604020202020204" pitchFamily="34" charset="0"/>
              <a:buNone/>
            </a:pPr>
            <a:r>
              <a:rPr lang="en-US" b="1"/>
              <a:t>Compliance Best Practices</a:t>
            </a:r>
          </a:p>
          <a:p>
            <a:pPr marL="0" lvl="1" indent="0">
              <a:lnSpc>
                <a:spcPct val="110000"/>
              </a:lnSpc>
              <a:buFont typeface="Arial" panose="020B0604020202020204" pitchFamily="34" charset="0"/>
              <a:buNone/>
            </a:pPr>
            <a:r>
              <a:t>Maintaining transaction visibility and consulting trade counsel ensures defensible valuation practices.</a:t>
            </a:r>
            <a:endParaRPr lang="en-US"/>
          </a:p>
        </p:txBody>
      </p:sp>
      <p:pic>
        <p:nvPicPr>
          <p:cNvPr id="5" name="Content Placeholder 4" descr="Global shipping logistic export trade network transportation connection delivering&#10;&#10;++The World map texture derived from public domain NASA: http://visibleearth.nasa.gov.&#10;Traced in Illustrator.File created on November 29, 2018++">
            <a:extLst>
              <a:ext uri="{FF2B5EF4-FFF2-40B4-BE49-F238E27FC236}">
                <a16:creationId xmlns:a16="http://schemas.microsoft.com/office/drawing/2014/main" id="{7B3DEB61-F87F-4390-8945-EE066D9519BB}"/>
              </a:ext>
            </a:extLst>
          </p:cNvPr>
          <p:cNvPicPr>
            <a:picLocks noGrp="1" noChangeAspect="1"/>
          </p:cNvPicPr>
          <p:nvPr>
            <p:ph type="pic" sz="quarter" idx="15"/>
          </p:nvPr>
        </p:nvPicPr>
        <p:blipFill>
          <a:blip r:embed="rId3"/>
          <a:srcRect l="30258" r="26792" b="1"/>
          <a:stretch>
            <a:fillRect/>
          </a:stretch>
        </p:blipFill>
        <p:spPr>
          <a:xfrm>
            <a:off x="8698986" y="758460"/>
            <a:ext cx="3493014" cy="6099541"/>
          </a:xfrm>
        </p:spPr>
      </p:pic>
    </p:spTree>
    <p:extLst>
      <p:ext uri="{BB962C8B-B14F-4D97-AF65-F5344CB8AC3E}">
        <p14:creationId xmlns:p14="http://schemas.microsoft.com/office/powerpoint/2010/main" val="1129490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6654-236E-C0C2-0190-203E69A35ABD}"/>
              </a:ext>
            </a:extLst>
          </p:cNvPr>
          <p:cNvSpPr>
            <a:spLocks noGrp="1"/>
          </p:cNvSpPr>
          <p:nvPr>
            <p:ph type="title"/>
          </p:nvPr>
        </p:nvSpPr>
        <p:spPr>
          <a:xfrm>
            <a:off x="7223912" y="822960"/>
            <a:ext cx="4243345" cy="1089702"/>
          </a:xfrm>
        </p:spPr>
        <p:txBody>
          <a:bodyPr anchor="t">
            <a:normAutofit/>
          </a:bodyPr>
          <a:lstStyle/>
          <a:p>
            <a:r>
              <a:rPr lang="en-US" sz="2100"/>
              <a:t>Legislative Developments and Industry Impact</a:t>
            </a:r>
          </a:p>
        </p:txBody>
      </p:sp>
      <p:pic>
        <p:nvPicPr>
          <p:cNvPr id="5" name="Content Placeholder 4" descr="White mouse cable forming a bank symbol on blue background. Horizontal composition with copy space. Online banking concept.">
            <a:extLst>
              <a:ext uri="{FF2B5EF4-FFF2-40B4-BE49-F238E27FC236}">
                <a16:creationId xmlns:a16="http://schemas.microsoft.com/office/drawing/2014/main" id="{93B300BE-2EF6-4F0D-9561-83341226EE04}"/>
              </a:ext>
            </a:extLst>
          </p:cNvPr>
          <p:cNvPicPr>
            <a:picLocks noGrp="1" noChangeAspect="1"/>
          </p:cNvPicPr>
          <p:nvPr>
            <p:ph type="pic" sz="quarter" idx="15"/>
          </p:nvPr>
        </p:nvPicPr>
        <p:blipFill>
          <a:blip r:embed="rId3"/>
          <a:srcRect l="16354" r="18166" b="1"/>
          <a:stretch>
            <a:fillRect/>
          </a:stretch>
        </p:blipFill>
        <p:spPr>
          <a:xfrm>
            <a:off x="20" y="10"/>
            <a:ext cx="6548514" cy="6100454"/>
          </a:xfrm>
        </p:spPr>
      </p:pic>
      <p:sp>
        <p:nvSpPr>
          <p:cNvPr id="4" name="Content Placeholder 3">
            <a:extLst>
              <a:ext uri="{FF2B5EF4-FFF2-40B4-BE49-F238E27FC236}">
                <a16:creationId xmlns:a16="http://schemas.microsoft.com/office/drawing/2014/main" id="{CFACC885-5B2E-2F03-29BB-26484E6DE74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3069" y="1988820"/>
            <a:ext cx="4244188" cy="4111644"/>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dirty="0"/>
              <a:t>Proposed Legislation Overview</a:t>
            </a:r>
          </a:p>
          <a:p>
            <a:pPr marL="0" lvl="1" indent="0">
              <a:buNone/>
            </a:pPr>
            <a:r>
              <a:rPr lang="en-US" dirty="0"/>
              <a:t>A bill has been introduced that </a:t>
            </a:r>
            <a:r>
              <a:rPr dirty="0"/>
              <a:t>aims to eliminate duty reductions based on First Sale pricing, impacting import valuation.</a:t>
            </a:r>
            <a:endParaRPr lang="en-US" dirty="0"/>
          </a:p>
          <a:p>
            <a:pPr marL="0" indent="0">
              <a:spcBef>
                <a:spcPts val="2500"/>
              </a:spcBef>
              <a:buFont typeface="Arial" panose="020B0604020202020204" pitchFamily="34" charset="0"/>
              <a:buNone/>
            </a:pPr>
            <a:r>
              <a:rPr lang="en-US" b="1" dirty="0"/>
              <a:t>Impact on Importers</a:t>
            </a:r>
          </a:p>
          <a:p>
            <a:pPr marL="0" lvl="1" indent="0">
              <a:buFont typeface="Arial" panose="020B0604020202020204" pitchFamily="34" charset="0"/>
              <a:buNone/>
            </a:pPr>
            <a:r>
              <a:rPr dirty="0"/>
              <a:t>Importers would declare the value paid by the U.S. buyer, affecting cost structures and pricing strategies.</a:t>
            </a:r>
            <a:endParaRPr lang="en-US" dirty="0"/>
          </a:p>
          <a:p>
            <a:pPr marL="0" indent="0">
              <a:spcBef>
                <a:spcPts val="2500"/>
              </a:spcBef>
              <a:buFont typeface="Arial" panose="020B0604020202020204" pitchFamily="34" charset="0"/>
              <a:buNone/>
            </a:pPr>
            <a:r>
              <a:rPr lang="en-US" b="1" dirty="0"/>
              <a:t>Strategic Adaptation</a:t>
            </a:r>
          </a:p>
          <a:p>
            <a:pPr marL="0" lvl="1" indent="0">
              <a:buFont typeface="Arial" panose="020B0604020202020204" pitchFamily="34" charset="0"/>
              <a:buNone/>
            </a:pPr>
            <a:r>
              <a:rPr dirty="0"/>
              <a:t>Companies must monitor legislation and prepare operational adjustments to maintain compliance and competitiveness.</a:t>
            </a:r>
            <a:endParaRPr lang="en-US" dirty="0"/>
          </a:p>
        </p:txBody>
      </p:sp>
    </p:spTree>
    <p:extLst>
      <p:ext uri="{BB962C8B-B14F-4D97-AF65-F5344CB8AC3E}">
        <p14:creationId xmlns:p14="http://schemas.microsoft.com/office/powerpoint/2010/main" val="115968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8529-8E5B-4969-916C-5A81999930EB}"/>
              </a:ext>
            </a:extLst>
          </p:cNvPr>
          <p:cNvSpPr>
            <a:spLocks noGrp="1"/>
          </p:cNvSpPr>
          <p:nvPr>
            <p:ph type="title"/>
          </p:nvPr>
        </p:nvSpPr>
        <p:spPr>
          <a:xfrm>
            <a:off x="7223912" y="822960"/>
            <a:ext cx="4243345" cy="1089702"/>
          </a:xfrm>
        </p:spPr>
        <p:txBody>
          <a:bodyPr anchor="t">
            <a:normAutofit/>
          </a:bodyPr>
          <a:lstStyle/>
          <a:p>
            <a:r>
              <a:rPr lang="en-US"/>
              <a:t>Resources and Reference Materials</a:t>
            </a:r>
          </a:p>
        </p:txBody>
      </p:sp>
      <p:pic>
        <p:nvPicPr>
          <p:cNvPr id="5" name="Content Placeholder 4" descr="&quot;COMPLIANCE&quot;key,notebook,tablet on isolated background">
            <a:extLst>
              <a:ext uri="{FF2B5EF4-FFF2-40B4-BE49-F238E27FC236}">
                <a16:creationId xmlns:a16="http://schemas.microsoft.com/office/drawing/2014/main" id="{5BBA1779-8D77-4626-A741-330640DDA752}"/>
              </a:ext>
            </a:extLst>
          </p:cNvPr>
          <p:cNvPicPr>
            <a:picLocks noGrp="1" noChangeAspect="1"/>
          </p:cNvPicPr>
          <p:nvPr>
            <p:ph type="pic" sz="quarter" idx="15"/>
          </p:nvPr>
        </p:nvPicPr>
        <p:blipFill>
          <a:blip r:embed="rId3"/>
          <a:srcRect l="16043" r="12304" b="-1"/>
          <a:stretch>
            <a:fillRect/>
          </a:stretch>
        </p:blipFill>
        <p:spPr>
          <a:xfrm>
            <a:off x="20" y="10"/>
            <a:ext cx="6548514" cy="6100454"/>
          </a:xfrm>
        </p:spPr>
      </p:pic>
      <p:sp>
        <p:nvSpPr>
          <p:cNvPr id="4" name="Content Placeholder 3">
            <a:extLst>
              <a:ext uri="{FF2B5EF4-FFF2-40B4-BE49-F238E27FC236}">
                <a16:creationId xmlns:a16="http://schemas.microsoft.com/office/drawing/2014/main" id="{196ECBFA-4FCC-7BB4-52C8-D330E0F5924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3069" y="1988820"/>
            <a:ext cx="4244188" cy="4111644"/>
          </a:xfrm>
        </p:spPr>
        <p:txBody>
          <a:bodyPr vert="horz" lIns="91440" tIns="45720" rIns="91440" bIns="45720" rtlCol="0" anchor="t">
            <a:normAutofit/>
          </a:bodyPr>
          <a:lstStyle/>
          <a:p>
            <a:pPr marL="0" indent="0">
              <a:lnSpc>
                <a:spcPct val="110000"/>
              </a:lnSpc>
              <a:spcBef>
                <a:spcPts val="2500"/>
              </a:spcBef>
              <a:buFont typeface="Arial" panose="020B0604020202020204" pitchFamily="34" charset="0"/>
              <a:buNone/>
            </a:pPr>
            <a:r>
              <a:rPr lang="en-US" b="1" dirty="0"/>
              <a:t>Authoritative Compliance Resources</a:t>
            </a:r>
          </a:p>
          <a:p>
            <a:pPr marL="0" lvl="1" indent="0">
              <a:lnSpc>
                <a:spcPct val="110000"/>
              </a:lnSpc>
              <a:buNone/>
            </a:pPr>
            <a:r>
              <a:rPr dirty="0"/>
              <a:t>Importers </a:t>
            </a:r>
            <a:r>
              <a:rPr lang="en-US" dirty="0"/>
              <a:t>should rely</a:t>
            </a:r>
            <a:r>
              <a:rPr dirty="0"/>
              <a:t> on guides, legal articles, and CBP rulings to ensure adherence to First Sale requirements and eligibility criteria.</a:t>
            </a:r>
            <a:endParaRPr lang="en-US" dirty="0"/>
          </a:p>
          <a:p>
            <a:pPr marL="0" indent="0">
              <a:lnSpc>
                <a:spcPct val="110000"/>
              </a:lnSpc>
              <a:spcBef>
                <a:spcPts val="2500"/>
              </a:spcBef>
              <a:buFont typeface="Arial" panose="020B0604020202020204" pitchFamily="34" charset="0"/>
              <a:buNone/>
            </a:pPr>
            <a:r>
              <a:rPr lang="en-US" b="1" dirty="0"/>
              <a:t>Cross-Department Accessibility</a:t>
            </a:r>
          </a:p>
          <a:p>
            <a:pPr marL="0" lvl="1" indent="0">
              <a:lnSpc>
                <a:spcPct val="110000"/>
              </a:lnSpc>
              <a:buFont typeface="Arial" panose="020B0604020202020204" pitchFamily="34" charset="0"/>
              <a:buNone/>
            </a:pPr>
            <a:r>
              <a:rPr dirty="0"/>
              <a:t>Providing easy access to reference materials promotes consistent understanding among procurement, logistics, compliance, and finance teams.</a:t>
            </a:r>
            <a:endParaRPr lang="en-US" dirty="0"/>
          </a:p>
          <a:p>
            <a:pPr marL="0" indent="0">
              <a:lnSpc>
                <a:spcPct val="110000"/>
              </a:lnSpc>
              <a:spcBef>
                <a:spcPts val="2500"/>
              </a:spcBef>
              <a:buFont typeface="Arial" panose="020B0604020202020204" pitchFamily="34" charset="0"/>
              <a:buNone/>
            </a:pPr>
            <a:r>
              <a:rPr lang="en-US" b="1" dirty="0"/>
              <a:t>Promoting Transparency and Risk Reduction</a:t>
            </a:r>
          </a:p>
          <a:p>
            <a:pPr marL="0" lvl="1" indent="0">
              <a:lnSpc>
                <a:spcPct val="110000"/>
              </a:lnSpc>
              <a:buFont typeface="Arial" panose="020B0604020202020204" pitchFamily="34" charset="0"/>
              <a:buNone/>
            </a:pPr>
            <a:r>
              <a:rPr dirty="0"/>
              <a:t>Integrating resources into training and compliance programs reduces risk and fosters transparency across the supply chain.</a:t>
            </a:r>
            <a:endParaRPr lang="en-US" dirty="0"/>
          </a:p>
        </p:txBody>
      </p:sp>
    </p:spTree>
    <p:extLst>
      <p:ext uri="{BB962C8B-B14F-4D97-AF65-F5344CB8AC3E}">
        <p14:creationId xmlns:p14="http://schemas.microsoft.com/office/powerpoint/2010/main" val="1044966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F1B1A-7124-EF46-CC3A-6CFCA1010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901CD-E40D-C1A4-86E3-0FB880213AF1}"/>
              </a:ext>
            </a:extLst>
          </p:cNvPr>
          <p:cNvSpPr>
            <a:spLocks noGrp="1"/>
          </p:cNvSpPr>
          <p:nvPr>
            <p:ph type="title"/>
          </p:nvPr>
        </p:nvSpPr>
        <p:spPr>
          <a:xfrm>
            <a:off x="476743" y="217842"/>
            <a:ext cx="10706100" cy="604428"/>
          </a:xfrm>
        </p:spPr>
        <p:txBody>
          <a:bodyPr anchor="t">
            <a:normAutofit/>
          </a:bodyPr>
          <a:lstStyle/>
          <a:p>
            <a:r>
              <a:rPr lang="en-US" dirty="0"/>
              <a:t>Resources &amp; contact information</a:t>
            </a:r>
          </a:p>
        </p:txBody>
      </p:sp>
      <p:pic>
        <p:nvPicPr>
          <p:cNvPr id="5" name="Content Placeholder 4" descr="Business persons having a meeting in the office">
            <a:extLst>
              <a:ext uri="{FF2B5EF4-FFF2-40B4-BE49-F238E27FC236}">
                <a16:creationId xmlns:a16="http://schemas.microsoft.com/office/drawing/2014/main" id="{68F56489-1037-B015-0D24-2E7A52861DB7}"/>
              </a:ext>
            </a:extLst>
          </p:cNvPr>
          <p:cNvPicPr>
            <a:picLocks noGrp="1" noChangeAspect="1"/>
          </p:cNvPicPr>
          <p:nvPr>
            <p:ph type="pic" sz="quarter" idx="15"/>
          </p:nvPr>
        </p:nvPicPr>
        <p:blipFill>
          <a:blip r:embed="rId3"/>
          <a:srcRect l="1780" r="12575" b="1"/>
          <a:stretch>
            <a:fillRect/>
          </a:stretch>
        </p:blipFill>
        <p:spPr>
          <a:xfrm>
            <a:off x="8303579" y="1716475"/>
            <a:ext cx="3517126" cy="2777084"/>
          </a:xfrm>
        </p:spPr>
      </p:pic>
      <p:sp>
        <p:nvSpPr>
          <p:cNvPr id="3" name="TextBox 2">
            <a:extLst>
              <a:ext uri="{FF2B5EF4-FFF2-40B4-BE49-F238E27FC236}">
                <a16:creationId xmlns:a16="http://schemas.microsoft.com/office/drawing/2014/main" id="{7307919D-5FE1-E776-A501-06C43005F96B}"/>
              </a:ext>
            </a:extLst>
          </p:cNvPr>
          <p:cNvSpPr txBox="1"/>
          <p:nvPr/>
        </p:nvSpPr>
        <p:spPr>
          <a:xfrm>
            <a:off x="4213410" y="5392641"/>
            <a:ext cx="70933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4"/>
              </a:rPr>
              <a:t>Informational Sheet on First Sale Rule re Tariffs.091225.pdf</a:t>
            </a:r>
            <a:r>
              <a:rPr lang="en-US" sz="1400" dirty="0"/>
              <a:t>  [Brooke &amp; Struble PC]</a:t>
            </a:r>
          </a:p>
          <a:p>
            <a:pPr algn="ctr"/>
            <a:endParaRPr lang="en-US"/>
          </a:p>
        </p:txBody>
      </p:sp>
      <p:sp>
        <p:nvSpPr>
          <p:cNvPr id="7" name="Content Placeholder 3">
            <a:extLst>
              <a:ext uri="{FF2B5EF4-FFF2-40B4-BE49-F238E27FC236}">
                <a16:creationId xmlns:a16="http://schemas.microsoft.com/office/drawing/2014/main" id="{E0DA27B1-92D2-2CCF-638B-4782673A7CD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25954" y="1136808"/>
            <a:ext cx="3730223" cy="1288146"/>
          </a:xfrm>
          <a:prstGeom prst="rect">
            <a:avLst/>
          </a:prstGeom>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b="1" dirty="0"/>
              <a:t>Legal Trade Expertise</a:t>
            </a:r>
          </a:p>
          <a:p>
            <a:pPr marL="0" lvl="1" indent="0">
              <a:buNone/>
            </a:pPr>
            <a:r>
              <a:rPr lang="en-US" dirty="0"/>
              <a:t>Brooke &amp; Struble provide legal guidance on customs and trade, focusing on First Sale enforcement and compliance.</a:t>
            </a:r>
          </a:p>
          <a:p>
            <a:pPr marL="0" lvl="1" indent="0">
              <a:buNone/>
            </a:pPr>
            <a:endParaRPr lang="en-US" dirty="0"/>
          </a:p>
          <a:p>
            <a:pPr marL="0" lvl="1" indent="0">
              <a:buNone/>
            </a:pPr>
            <a:endParaRPr lang="en-US" dirty="0"/>
          </a:p>
          <a:p>
            <a:pPr marL="0" lvl="1" indent="0">
              <a:buNone/>
            </a:pPr>
            <a:endParaRPr lang="en-US" dirty="0"/>
          </a:p>
          <a:p>
            <a:pPr marL="0" lvl="1" indent="0">
              <a:buNone/>
            </a:pPr>
            <a:endParaRPr lang="en-US" dirty="0"/>
          </a:p>
          <a:p>
            <a:pPr marL="0" lvl="1" indent="0">
              <a:buNone/>
            </a:pPr>
            <a:endParaRPr lang="en-US" dirty="0"/>
          </a:p>
        </p:txBody>
      </p:sp>
      <p:sp>
        <p:nvSpPr>
          <p:cNvPr id="9" name="Content Placeholder 3">
            <a:extLst>
              <a:ext uri="{FF2B5EF4-FFF2-40B4-BE49-F238E27FC236}">
                <a16:creationId xmlns:a16="http://schemas.microsoft.com/office/drawing/2014/main" id="{615EEDD4-F45C-325C-1AF9-00BC8AB7AF89}"/>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21471" y="3373501"/>
            <a:ext cx="3730223" cy="1288146"/>
          </a:xfrm>
          <a:prstGeom prst="rect">
            <a:avLst/>
          </a:prstGeom>
        </p:spPr>
        <p:txBody>
          <a:bodyPr vert="horz" lIns="91440" tIns="45720" rIns="91440" bIns="45720" rtlCol="0" anchor="t">
            <a:normAutofit fontScale="92500"/>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None/>
            </a:pPr>
            <a:r>
              <a:rPr lang="en-US" b="1" dirty="0"/>
              <a:t>Customs Brokerage Compliance Support</a:t>
            </a:r>
            <a:endParaRPr lang="en-US" dirty="0"/>
          </a:p>
          <a:p>
            <a:pPr marL="0" lvl="1" indent="0">
              <a:buNone/>
            </a:pPr>
            <a:r>
              <a:rPr lang="en-US" dirty="0"/>
              <a:t>Coppersmith offers customs brokerage support and compliance expertise to help importers meet CBP requirements effectively.</a:t>
            </a:r>
          </a:p>
          <a:p>
            <a:pPr marL="0" indent="0">
              <a:spcBef>
                <a:spcPts val="2500"/>
              </a:spcBef>
              <a:buFont typeface="Arial" panose="020B0604020202020204" pitchFamily="34" charset="0"/>
              <a:buNone/>
            </a:pPr>
            <a:endParaRPr lang="en-US" b="1" dirty="0"/>
          </a:p>
        </p:txBody>
      </p:sp>
      <p:sp>
        <p:nvSpPr>
          <p:cNvPr id="12" name="TextBox 11">
            <a:extLst>
              <a:ext uri="{FF2B5EF4-FFF2-40B4-BE49-F238E27FC236}">
                <a16:creationId xmlns:a16="http://schemas.microsoft.com/office/drawing/2014/main" id="{B567D111-9EE6-2FBB-CAF6-AD3CAA2E590C}"/>
              </a:ext>
            </a:extLst>
          </p:cNvPr>
          <p:cNvSpPr txBox="1"/>
          <p:nvPr/>
        </p:nvSpPr>
        <p:spPr>
          <a:xfrm>
            <a:off x="260285" y="1139151"/>
            <a:ext cx="51084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highlight>
                  <a:srgbClr val="FFFFFF"/>
                </a:highlight>
                <a:latin typeface="Neue Haas Grotesk Text Pro"/>
              </a:rPr>
              <a:t>Danyel Struble</a:t>
            </a:r>
            <a:endParaRPr lang="en-US" b="1" dirty="0">
              <a:solidFill>
                <a:srgbClr val="002060"/>
              </a:solidFill>
              <a:latin typeface="Neue Haas Grotesk Text Pro"/>
            </a:endParaRPr>
          </a:p>
          <a:p>
            <a:r>
              <a:rPr lang="en-US" dirty="0">
                <a:highlight>
                  <a:srgbClr val="FFFFFF"/>
                </a:highlight>
                <a:latin typeface="Neue Haas Grotesk Text Pro"/>
              </a:rPr>
              <a:t>Brooke &amp; Struble, P.C.</a:t>
            </a:r>
            <a:endParaRPr lang="en-US" dirty="0">
              <a:latin typeface="Neue Haas Grotesk Text Pro"/>
            </a:endParaRPr>
          </a:p>
          <a:p>
            <a:r>
              <a:rPr lang="en-US" dirty="0">
                <a:highlight>
                  <a:srgbClr val="FFFFFF"/>
                </a:highlight>
                <a:latin typeface="Neue Haas Grotesk Text Pro"/>
              </a:rPr>
              <a:t>112 East Gilbert Street</a:t>
            </a:r>
            <a:endParaRPr lang="en-US">
              <a:latin typeface="Neue Haas Grotesk Text Pro"/>
            </a:endParaRPr>
          </a:p>
          <a:p>
            <a:r>
              <a:rPr lang="en-US" dirty="0">
                <a:highlight>
                  <a:srgbClr val="FFFFFF"/>
                </a:highlight>
                <a:latin typeface="Neue Haas Grotesk Text Pro"/>
              </a:rPr>
              <a:t>Muncie, Indiana 47305</a:t>
            </a:r>
            <a:endParaRPr lang="en-US">
              <a:latin typeface="Neue Haas Grotesk Text Pro"/>
            </a:endParaRPr>
          </a:p>
          <a:p>
            <a:r>
              <a:rPr lang="en-US" dirty="0">
                <a:highlight>
                  <a:srgbClr val="FFFFFF"/>
                </a:highlight>
                <a:latin typeface="Neue Haas Grotesk Text Pro"/>
              </a:rPr>
              <a:t>Telephone: (765) 741-1375</a:t>
            </a:r>
            <a:endParaRPr lang="en-US" dirty="0">
              <a:latin typeface="Neue Haas Grotesk Text Pro"/>
            </a:endParaRPr>
          </a:p>
          <a:p>
            <a:r>
              <a:rPr lang="en-US" dirty="0">
                <a:highlight>
                  <a:srgbClr val="FFFFFF"/>
                </a:highlight>
                <a:latin typeface="Neue Haas Grotesk Text Pro"/>
                <a:hlinkClick r:id="rId5"/>
              </a:rPr>
              <a:t>www.bslawgroup.com</a:t>
            </a:r>
            <a:endParaRPr lang="en-US">
              <a:latin typeface="Neue Haas Grotesk Text Pro"/>
            </a:endParaRPr>
          </a:p>
        </p:txBody>
      </p:sp>
      <p:sp>
        <p:nvSpPr>
          <p:cNvPr id="13" name="TextBox 12">
            <a:extLst>
              <a:ext uri="{FF2B5EF4-FFF2-40B4-BE49-F238E27FC236}">
                <a16:creationId xmlns:a16="http://schemas.microsoft.com/office/drawing/2014/main" id="{E46828F2-6722-77FC-5E99-8FB60D8A8765}"/>
              </a:ext>
            </a:extLst>
          </p:cNvPr>
          <p:cNvSpPr txBox="1"/>
          <p:nvPr/>
        </p:nvSpPr>
        <p:spPr>
          <a:xfrm>
            <a:off x="260284" y="3369121"/>
            <a:ext cx="510849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highlight>
                  <a:srgbClr val="FFFFFF"/>
                </a:highlight>
                <a:latin typeface="Neue Haas Grotesk Text Pro"/>
              </a:rPr>
              <a:t>Cheryl Woodyard</a:t>
            </a:r>
          </a:p>
          <a:p>
            <a:r>
              <a:rPr lang="en-US" dirty="0">
                <a:highlight>
                  <a:srgbClr val="FFFFFF"/>
                </a:highlight>
                <a:latin typeface="Neue Haas Grotesk Text Pro"/>
              </a:rPr>
              <a:t>Coppersmith Global Logistics</a:t>
            </a:r>
            <a:endParaRPr lang="en-US" dirty="0">
              <a:latin typeface="Neue Haas Grotesk Text Pro"/>
            </a:endParaRPr>
          </a:p>
          <a:p>
            <a:r>
              <a:rPr lang="en-US" dirty="0">
                <a:highlight>
                  <a:srgbClr val="FFFFFF"/>
                </a:highlight>
                <a:latin typeface="Neue Haas Grotesk Text Pro"/>
              </a:rPr>
              <a:t>1200 Minters Chapel Rd, Ste 100</a:t>
            </a:r>
            <a:endParaRPr lang="en-US" dirty="0"/>
          </a:p>
          <a:p>
            <a:r>
              <a:rPr lang="en-US" dirty="0">
                <a:highlight>
                  <a:srgbClr val="FFFFFF"/>
                </a:highlight>
                <a:latin typeface="Neue Haas Grotesk Text Pro"/>
              </a:rPr>
              <a:t>Grapevine, TX  76051</a:t>
            </a:r>
            <a:endParaRPr lang="en-US" dirty="0">
              <a:latin typeface="Neue Haas Grotesk Text Pro"/>
            </a:endParaRPr>
          </a:p>
          <a:p>
            <a:r>
              <a:rPr lang="en-US" dirty="0">
                <a:highlight>
                  <a:srgbClr val="FFFFFF"/>
                </a:highlight>
                <a:latin typeface="Neue Haas Grotesk Text Pro"/>
              </a:rPr>
              <a:t>Telephone: (817) 421-8989 X 103</a:t>
            </a:r>
            <a:endParaRPr lang="en-US" dirty="0">
              <a:latin typeface="Neue Haas Grotesk Text Pro"/>
            </a:endParaRPr>
          </a:p>
          <a:p>
            <a:r>
              <a:rPr lang="en-US" dirty="0" err="1">
                <a:highlight>
                  <a:srgbClr val="FFFFFF"/>
                </a:highlight>
                <a:latin typeface="Neue Haas Grotesk Text Pro"/>
              </a:rPr>
              <a:t>Eml</a:t>
            </a:r>
            <a:r>
              <a:rPr lang="en-US" dirty="0">
                <a:highlight>
                  <a:srgbClr val="FFFFFF"/>
                </a:highlight>
                <a:latin typeface="Neue Haas Grotesk Text Pro"/>
              </a:rPr>
              <a:t>: cwoodyard@coppersmith.com</a:t>
            </a:r>
          </a:p>
          <a:p>
            <a:r>
              <a:rPr lang="en-US" dirty="0">
                <a:solidFill>
                  <a:srgbClr val="006439"/>
                </a:solidFill>
                <a:highlight>
                  <a:srgbClr val="FFFFFF"/>
                </a:highlight>
                <a:latin typeface="Neue Haas Grotesk Text Pro"/>
                <a:hlinkClick r:id="rId6">
                  <a:extLst>
                    <a:ext uri="{A12FA001-AC4F-418D-AE19-62706E023703}">
                      <ahyp:hlinkClr xmlns:ahyp="http://schemas.microsoft.com/office/drawing/2018/hyperlinkcolor" val="tx"/>
                    </a:ext>
                  </a:extLst>
                </a:hlinkClick>
              </a:rPr>
              <a:t>www.coppersmith.com</a:t>
            </a:r>
            <a:endParaRPr lang="en-US" dirty="0">
              <a:solidFill>
                <a:srgbClr val="006439"/>
              </a:solidFill>
              <a:hlinkClick r:id="rId6">
                <a:extLst>
                  <a:ext uri="{A12FA001-AC4F-418D-AE19-62706E023703}">
                    <ahyp:hlinkClr xmlns:ahyp="http://schemas.microsoft.com/office/drawing/2018/hyperlinkcolor" val="tx"/>
                  </a:ext>
                </a:extLst>
              </a:hlinkClick>
            </a:endParaRPr>
          </a:p>
        </p:txBody>
      </p:sp>
      <p:sp>
        <p:nvSpPr>
          <p:cNvPr id="15" name="Content Placeholder 3">
            <a:extLst>
              <a:ext uri="{FF2B5EF4-FFF2-40B4-BE49-F238E27FC236}">
                <a16:creationId xmlns:a16="http://schemas.microsoft.com/office/drawing/2014/main" id="{ADEC004F-6142-730D-617B-1651194299DC}"/>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28195" y="4936153"/>
            <a:ext cx="3730223" cy="358058"/>
          </a:xfrm>
          <a:prstGeom prst="rect">
            <a:avLst/>
          </a:prstGeom>
          <a:solidFill>
            <a:srgbClr val="ED7D31"/>
          </a:solidFill>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None/>
            </a:pPr>
            <a:r>
              <a:rPr lang="en-US" b="1" dirty="0"/>
              <a:t>Resources</a:t>
            </a:r>
          </a:p>
        </p:txBody>
      </p:sp>
      <p:sp>
        <p:nvSpPr>
          <p:cNvPr id="16" name="TextBox 15">
            <a:extLst>
              <a:ext uri="{FF2B5EF4-FFF2-40B4-BE49-F238E27FC236}">
                <a16:creationId xmlns:a16="http://schemas.microsoft.com/office/drawing/2014/main" id="{5ACC3785-6DF4-85A3-6E2C-714EFC3F2EDD}"/>
              </a:ext>
            </a:extLst>
          </p:cNvPr>
          <p:cNvSpPr txBox="1"/>
          <p:nvPr/>
        </p:nvSpPr>
        <p:spPr>
          <a:xfrm>
            <a:off x="4223850" y="5683993"/>
            <a:ext cx="6096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7"/>
              </a:rPr>
              <a:t>First_Sale_Handout.pdf</a:t>
            </a:r>
            <a:r>
              <a:rPr lang="en-US" sz="1400" dirty="0"/>
              <a:t> [Coppersmith Global Logistics]</a:t>
            </a:r>
          </a:p>
          <a:p>
            <a:pPr algn="ctr"/>
            <a:endParaRPr lang="en-US"/>
          </a:p>
        </p:txBody>
      </p:sp>
      <p:sp>
        <p:nvSpPr>
          <p:cNvPr id="4" name="TextBox 3">
            <a:extLst>
              <a:ext uri="{FF2B5EF4-FFF2-40B4-BE49-F238E27FC236}">
                <a16:creationId xmlns:a16="http://schemas.microsoft.com/office/drawing/2014/main" id="{A5E30C5E-997F-43D5-7226-9A4BF00BD724}"/>
              </a:ext>
            </a:extLst>
          </p:cNvPr>
          <p:cNvSpPr txBox="1"/>
          <p:nvPr/>
        </p:nvSpPr>
        <p:spPr>
          <a:xfrm>
            <a:off x="4217096" y="5975959"/>
            <a:ext cx="6096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8"/>
              </a:rPr>
              <a:t>First Sale Rule Informational Guide.pdf</a:t>
            </a:r>
            <a:r>
              <a:rPr lang="en-US" sz="1400" dirty="0"/>
              <a:t> [National Fireworks Association]</a:t>
            </a:r>
          </a:p>
          <a:p>
            <a:pPr algn="ctr"/>
            <a:endParaRPr lang="en-US"/>
          </a:p>
        </p:txBody>
      </p:sp>
    </p:spTree>
    <p:extLst>
      <p:ext uri="{BB962C8B-B14F-4D97-AF65-F5344CB8AC3E}">
        <p14:creationId xmlns:p14="http://schemas.microsoft.com/office/powerpoint/2010/main" val="3236839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iterate>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iterate>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animBg="1"/>
    </p:bldLst>
  </p:timing>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36de961-e51f-4930-8a6d-f696487cad62" xsi:nil="true"/>
    <lcf76f155ced4ddcb4097134ff3c332f xmlns="796f79e9-9ceb-4f27-9a4d-47b73ef4eb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5C1EB68D11A4E9930BE252CD49526" ma:contentTypeVersion="14" ma:contentTypeDescription="Create a new document." ma:contentTypeScope="" ma:versionID="01336307e0718bff4609e52183ea26ae">
  <xsd:schema xmlns:xsd="http://www.w3.org/2001/XMLSchema" xmlns:xs="http://www.w3.org/2001/XMLSchema" xmlns:p="http://schemas.microsoft.com/office/2006/metadata/properties" xmlns:ns2="796f79e9-9ceb-4f27-9a4d-47b73ef4eb07" xmlns:ns3="036de961-e51f-4930-8a6d-f696487cad62" targetNamespace="http://schemas.microsoft.com/office/2006/metadata/properties" ma:root="true" ma:fieldsID="1fa7e55310cdd67210efc605eef98794" ns2:_="" ns3:_="">
    <xsd:import namespace="796f79e9-9ceb-4f27-9a4d-47b73ef4eb07"/>
    <xsd:import namespace="036de961-e51f-4930-8a6d-f696487cad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f79e9-9ceb-4f27-9a4d-47b73ef4e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e6a16d2-7abc-45f3-9325-019ee03e63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6de961-e51f-4930-8a6d-f696487cad6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0be61a-639b-4427-b712-1c0cb061494c}" ma:internalName="TaxCatchAll" ma:showField="CatchAllData" ma:web="036de961-e51f-4930-8a6d-f696487ca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9BDB02-468F-47C2-99BC-A44747A5A2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0A8AE46-CCEC-4D32-B819-DE8E9574F91C}">
  <ds:schemaRefs>
    <ds:schemaRef ds:uri="http://schemas.microsoft.com/sharepoint/v3/contenttype/forms"/>
  </ds:schemaRefs>
</ds:datastoreItem>
</file>

<file path=customXml/itemProps3.xml><?xml version="1.0" encoding="utf-8"?>
<ds:datastoreItem xmlns:ds="http://schemas.openxmlformats.org/officeDocument/2006/customXml" ds:itemID="{6A3E4888-DE32-48D1-AD2E-6FE079A23369}"/>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Oasis</Template>
  <TotalTime>5</TotalTime>
  <Words>2097</Words>
  <Application>Microsoft Office PowerPoint</Application>
  <PresentationFormat>Widescreen</PresentationFormat>
  <Paragraphs>104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Oasis</vt:lpstr>
      <vt:lpstr>PowerPoint Presentation</vt:lpstr>
      <vt:lpstr>Understanding Why First Sale Scrutiny Is Increasing</vt:lpstr>
      <vt:lpstr>CBP Eligibility Requirements for First Sale</vt:lpstr>
      <vt:lpstr>Documentation Expectations and Compliance Practices</vt:lpstr>
      <vt:lpstr>Correcting Misconceptions About First Sale Valuation</vt:lpstr>
      <vt:lpstr>Risks and Enforcement Consequences</vt:lpstr>
      <vt:lpstr>Legislative Developments and Industry Impact</vt:lpstr>
      <vt:lpstr>Resources and Reference Materials</vt:lpstr>
      <vt:lpstr>Resources &amp;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Cheryl Woodyard</cp:lastModifiedBy>
  <cp:revision>361</cp:revision>
  <dcterms:created xsi:type="dcterms:W3CDTF">2025-08-21T23:18:14Z</dcterms:created>
  <dcterms:modified xsi:type="dcterms:W3CDTF">2026-02-17T01:50:42Z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0x0101009D95C1EB68D11A4E9930BE252CD49526</vt:lpwstr>
  </property>
  <property fmtid="{D5CDD505-2E9C-101B-9397-08002B2CF9AE}" pid="3" name="MediaServiceImageTags">
    <vt:lpwstr/>
  </property>
</Properties>
</file>