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aleway"/>
      <p:regular r:id="rId27"/>
      <p:bold r:id="rId28"/>
      <p:italic r:id="rId29"/>
      <p:boldItalic r:id="rId30"/>
    </p:embeddedFont>
    <p:embeddedFont>
      <p:font typeface="La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font" Target="fonts/Lato-boldItalic.fntdata"/><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font" Target="fonts/Lato-italic.fntdata"/><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Raleway-italic.fnt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Lato-bold.fntdata"/><Relationship Id="rId37"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font" Target="fonts/Raleway-bold.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2.xml"/><Relationship Id="rId31" Type="http://schemas.openxmlformats.org/officeDocument/2006/relationships/font" Target="fonts/Lato-regular.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Raleway-regular.fntdata"/><Relationship Id="rId30" Type="http://schemas.openxmlformats.org/officeDocument/2006/relationships/font" Target="fonts/Raleway-boldItalic.fntdata"/><Relationship Id="rId14" Type="http://schemas.openxmlformats.org/officeDocument/2006/relationships/slide" Target="slides/slide9.xml"/><Relationship Id="rId35"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took a leave of absence from Disney in July 2024 and ultimately retired in January 2025 after 17+ years with the company. </a:t>
            </a:r>
            <a:endParaRPr/>
          </a:p>
          <a:p>
            <a:pPr indent="0" lvl="0" marL="0" rtl="0" algn="l">
              <a:lnSpc>
                <a:spcPct val="115000"/>
              </a:lnSpc>
              <a:spcBef>
                <a:spcPts val="0"/>
              </a:spcBef>
              <a:spcAft>
                <a:spcPts val="0"/>
              </a:spcAft>
              <a:buNone/>
            </a:pPr>
            <a:r>
              <a:rPr lang="en-GB"/>
              <a:t>I made the transition away from Disney—something I had considered for a long time but found difficult because I felt there was still so much I wanted to contribute. </a:t>
            </a:r>
            <a:endParaRPr/>
          </a:p>
          <a:p>
            <a:pPr indent="0" lvl="0" marL="0" rtl="0" algn="l">
              <a:lnSpc>
                <a:spcPct val="115000"/>
              </a:lnSpc>
              <a:spcBef>
                <a:spcPts val="0"/>
              </a:spcBef>
              <a:spcAft>
                <a:spcPts val="0"/>
              </a:spcAft>
              <a:buClr>
                <a:schemeClr val="dk1"/>
              </a:buClr>
              <a:buSzPts val="1100"/>
              <a:buFont typeface="Arial"/>
              <a:buNone/>
            </a:pPr>
            <a:r>
              <a:rPr lang="en-GB"/>
              <a:t>When I left, I honestly thought I was done with the entertainment industry entirely.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But something unexpected happened.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GB"/>
              <a:t>After working through the personal and professional transitions of the past year, I discovered that my passion for creating never left me. In fact, it intensified. Starting in October 2025, creative ideas that I had been suppressing—while focused on doing my job for Disney-  began pouring out of me.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GB"/>
              <a:t>I’m here today to share one of those creations with the APA. It is probably the most exciting, glamorous dare I say sexiest subject in our industry… it is of course</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c7561effec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c7561effec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0334A"/>
                </a:solidFill>
                <a:latin typeface="Lato"/>
                <a:ea typeface="Lato"/>
                <a:cs typeface="Lato"/>
                <a:sym typeface="Lato"/>
              </a:rPr>
              <a:t>**Development history:** The mobile blast chamber concept was developed and patented in the early-2000s. DTSC announced plans to deploy four mobile treatment units in 2008 to address California's fireworks disposal needs.[3] However, widespread deployment never materialized, and the patent was subsequently abandoned. Current use appears limited to specialized applications.</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rPr b="1" lang="en-GB">
                <a:solidFill>
                  <a:srgbClr val="20334A"/>
                </a:solidFill>
                <a:latin typeface="Lato"/>
                <a:ea typeface="Lato"/>
                <a:cs typeface="Lato"/>
                <a:sym typeface="Lato"/>
              </a:rPr>
              <a:t>**Environmental impact:** Similar to OB/OD, the "torching" process releases contaminants into the air, albeit in a more controlled setting. Ash and debris must still be disposed of as hazardous waste, transferring rather than eliminating the environmental burden.</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rPr b="1" lang="en-GB">
                <a:solidFill>
                  <a:srgbClr val="20334A"/>
                </a:solidFill>
                <a:latin typeface="Lato"/>
                <a:ea typeface="Lato"/>
                <a:cs typeface="Lato"/>
                <a:sym typeface="Lato"/>
              </a:rPr>
              <a:t>**Safety concerns:** Blast chamber containment reduces but does not eliminate explosion risks. The grinding process itself presents hazards when processing energetic materials.</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None/>
            </a:pPr>
            <a:r>
              <a:rPr b="1" lang="en-GB">
                <a:solidFill>
                  <a:srgbClr val="20334A"/>
                </a:solidFill>
                <a:latin typeface="Lato"/>
                <a:ea typeface="Lato"/>
                <a:cs typeface="Lato"/>
                <a:sym typeface="Lato"/>
              </a:rPr>
              <a:t>**Scalability:** Limited by high capital costs, operational complexity, and Class 1.4 limitation. Not suitable for high-volume operations or higher-hazard fireworks.</a:t>
            </a:r>
            <a:endParaRPr b="1">
              <a:solidFill>
                <a:srgbClr val="20334A"/>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b="1">
              <a:solidFill>
                <a:srgbClr val="20334A"/>
              </a:solidFill>
              <a:latin typeface="Lato"/>
              <a:ea typeface="Lato"/>
              <a:cs typeface="Lato"/>
              <a:sym typeface="Lato"/>
            </a:endParaRPr>
          </a:p>
          <a:p>
            <a:pPr indent="0" lvl="0" marL="0" rtl="0" algn="l">
              <a:spcBef>
                <a:spcPts val="1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f88252dc4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f88252dc4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beb579832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beb579832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c7561effec_5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c7561effec_5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c7561effec_5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c7561effec_5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**Key principle:** AFN-100 neutralizes and transforms hazardous materials rather than destroying or encapsulating them. No hazardous waste is generated—all outputs are either marketable byproducts, recovered energy, or environmentally safe water.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 Containerized / Mobile Deployment Model</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Unlike traditional disposal facilities that require permanent infrastructure and hazardous material transportation, AFN-100 is designed for scalable, mobile deployment: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**First articles:** 20-foot or 40-foot shipping container units containing all processing equipment, chemical storage, and control systems. Containers are self-contained and require only external power and water connections.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**Power requirements:** 3-phase 240V electrical service (scalable based on container size and throughput requirements). A 40-foot container unit processing 500 lbs/day requires approximately 50 kW continuous power.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c7561effec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c7561effec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c7561effec_5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c7561effec_5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Include the </a:t>
            </a:r>
            <a:r>
              <a:rPr lang="en-GB"/>
              <a:t>elimination</a:t>
            </a:r>
            <a:r>
              <a:rPr lang="en-GB"/>
              <a:t> of transporting hazardous waste.- safer roads, no special endorsement to transport end products.</a:t>
            </a:r>
            <a:endParaRPr/>
          </a:p>
          <a:p>
            <a:pPr indent="0" lvl="0" marL="0" rtl="0" algn="l">
              <a:spcBef>
                <a:spcPts val="0"/>
              </a:spcBef>
              <a:spcAft>
                <a:spcPts val="0"/>
              </a:spcAft>
              <a:buNone/>
            </a:pPr>
            <a:r>
              <a:rPr lang="en-GB"/>
              <a:t>Reduction in handling</a:t>
            </a:r>
            <a:endParaRPr/>
          </a:p>
          <a:p>
            <a:pPr indent="0" lvl="0" marL="0" rtl="0" algn="l">
              <a:spcBef>
                <a:spcPts val="0"/>
              </a:spcBef>
              <a:spcAft>
                <a:spcPts val="0"/>
              </a:spcAft>
              <a:buNone/>
            </a:pPr>
            <a:r>
              <a:rPr lang="en-GB"/>
              <a:t>This is not </a:t>
            </a:r>
            <a:r>
              <a:rPr lang="en-GB"/>
              <a:t>destructive</a:t>
            </a:r>
            <a:r>
              <a:rPr lang="en-GB"/>
              <a:t>, it is </a:t>
            </a:r>
            <a:r>
              <a:rPr lang="en-GB"/>
              <a:t>recovery</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c7561effec_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c7561effec_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**Not included in $2.50/lb figure:**</a:t>
            </a:r>
            <a:endParaRPr/>
          </a:p>
          <a:p>
            <a:pPr indent="0" lvl="0" marL="0" rtl="0" algn="l">
              <a:lnSpc>
                <a:spcPct val="115000"/>
              </a:lnSpc>
              <a:spcBef>
                <a:spcPts val="0"/>
              </a:spcBef>
              <a:spcAft>
                <a:spcPts val="0"/>
              </a:spcAft>
              <a:buClr>
                <a:schemeClr val="dk1"/>
              </a:buClr>
              <a:buSzPts val="1100"/>
              <a:buFont typeface="Arial"/>
              <a:buNone/>
            </a:pPr>
            <a:r>
              <a:rPr lang="en-GB"/>
              <a:t>- Capital equipment amortization (container unit, processing equipment)</a:t>
            </a:r>
            <a:endParaRPr/>
          </a:p>
          <a:p>
            <a:pPr indent="0" lvl="0" marL="0" rtl="0" algn="l">
              <a:lnSpc>
                <a:spcPct val="115000"/>
              </a:lnSpc>
              <a:spcBef>
                <a:spcPts val="0"/>
              </a:spcBef>
              <a:spcAft>
                <a:spcPts val="0"/>
              </a:spcAft>
              <a:buClr>
                <a:schemeClr val="dk1"/>
              </a:buClr>
              <a:buSzPts val="1100"/>
              <a:buFont typeface="Arial"/>
              <a:buNone/>
            </a:pPr>
            <a:r>
              <a:rPr lang="en-GB"/>
              <a:t>- Labor costs (operators, technicians, supervisors)</a:t>
            </a:r>
            <a:endParaRPr/>
          </a:p>
          <a:p>
            <a:pPr indent="0" lvl="0" marL="0" rtl="0" algn="l">
              <a:lnSpc>
                <a:spcPct val="115000"/>
              </a:lnSpc>
              <a:spcBef>
                <a:spcPts val="0"/>
              </a:spcBef>
              <a:spcAft>
                <a:spcPts val="0"/>
              </a:spcAft>
              <a:buClr>
                <a:schemeClr val="dk1"/>
              </a:buClr>
              <a:buSzPts val="1100"/>
              <a:buFont typeface="Arial"/>
              <a:buNone/>
            </a:pPr>
            <a:r>
              <a:rPr lang="en-GB"/>
              <a:t>- Transportation costs (moving container units between sites—eliminated for permanent installations)</a:t>
            </a:r>
            <a:endParaRPr/>
          </a:p>
          <a:p>
            <a:pPr indent="0" lvl="0" marL="0" rtl="0" algn="l">
              <a:lnSpc>
                <a:spcPct val="115000"/>
              </a:lnSpc>
              <a:spcBef>
                <a:spcPts val="0"/>
              </a:spcBef>
              <a:spcAft>
                <a:spcPts val="0"/>
              </a:spcAft>
              <a:buClr>
                <a:schemeClr val="dk1"/>
              </a:buClr>
              <a:buSzPts val="1100"/>
              <a:buFont typeface="Arial"/>
              <a:buNone/>
            </a:pPr>
            <a:r>
              <a:rPr lang="en-GB"/>
              <a:t>- Facility overhead (rent, insurance, administration)</a:t>
            </a:r>
            <a:endParaRPr/>
          </a:p>
          <a:p>
            <a:pPr indent="0" lvl="0" marL="0" rtl="0" algn="l">
              <a:lnSpc>
                <a:spcPct val="115000"/>
              </a:lnSpc>
              <a:spcBef>
                <a:spcPts val="0"/>
              </a:spcBef>
              <a:spcAft>
                <a:spcPts val="0"/>
              </a:spcAft>
              <a:buClr>
                <a:schemeClr val="dk1"/>
              </a:buClr>
              <a:buSzPts val="1100"/>
              <a:buFont typeface="Arial"/>
              <a:buNone/>
            </a:pPr>
            <a:r>
              <a:rPr lang="en-GB"/>
              <a:t>- Profit margins or business model costs</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c7561effec_5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c7561effec_5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c7561effec_5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c7561effec_5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c7718e62e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c7718e62e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Waste treatment!</a:t>
            </a:r>
            <a:endParaRPr/>
          </a:p>
          <a:p>
            <a:pPr indent="0" lvl="0" marL="0" rtl="0" algn="l">
              <a:spcBef>
                <a:spcPts val="0"/>
              </a:spcBef>
              <a:spcAft>
                <a:spcPts val="0"/>
              </a:spcAft>
              <a:buNone/>
            </a:pPr>
            <a:r>
              <a:rPr lang="en-GB"/>
              <a:t>Fireworks waste treatment to be specific..</a:t>
            </a:r>
            <a:endParaRPr/>
          </a:p>
          <a:p>
            <a:pPr indent="0" lvl="0" marL="0" rtl="0" algn="l">
              <a:spcBef>
                <a:spcPts val="0"/>
              </a:spcBef>
              <a:spcAft>
                <a:spcPts val="0"/>
              </a:spcAft>
              <a:buNone/>
            </a:pPr>
            <a:r>
              <a:rPr lang="en-GB"/>
              <a:t>Super FUN!!!!! Pain in the Butt</a:t>
            </a:r>
            <a:endParaRPr/>
          </a:p>
          <a:p>
            <a:pPr indent="0" lvl="0" marL="0" rtl="0" algn="l">
              <a:spcBef>
                <a:spcPts val="0"/>
              </a:spcBef>
              <a:spcAft>
                <a:spcPts val="0"/>
              </a:spcAft>
              <a:buNone/>
            </a:pPr>
            <a:r>
              <a:rPr lang="en-GB"/>
              <a:t>Anecdotal experience at Disney, larger scale than  professional operators maybe even many municipalities</a:t>
            </a:r>
            <a:r>
              <a:rPr lang="en-GB"/>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eb57983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beb57983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Update on any APA status….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NDA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Priority, is to solve the pain points, </a:t>
            </a:r>
            <a:endParaRPr/>
          </a:p>
          <a:p>
            <a:pPr indent="0" lvl="0" marL="0" rtl="0" algn="l">
              <a:spcBef>
                <a:spcPts val="0"/>
              </a:spcBef>
              <a:spcAft>
                <a:spcPts val="0"/>
              </a:spcAft>
              <a:buNone/>
            </a:pPr>
            <a:r>
              <a:rPr lang="en-GB"/>
              <a:t>Under RCRA—the Resource Conservation and Recovery Act—fireworks waste is classified as **hazardous waste** when it's damaged, failed, or discarded.</a:t>
            </a:r>
            <a:endParaRPr/>
          </a:p>
          <a:p>
            <a:pPr indent="0" lvl="0" marL="0" rtl="0" algn="l">
              <a:lnSpc>
                <a:spcPct val="115000"/>
              </a:lnSpc>
              <a:spcBef>
                <a:spcPts val="0"/>
              </a:spcBef>
              <a:spcAft>
                <a:spcPts val="0"/>
              </a:spcAft>
              <a:buClr>
                <a:schemeClr val="dk1"/>
              </a:buClr>
              <a:buSzPts val="1100"/>
              <a:buFont typeface="Arial"/>
              <a:buNone/>
            </a:pPr>
            <a:r>
              <a:rPr lang="en-GB"/>
              <a:t>&gt;</a:t>
            </a:r>
            <a:endParaRPr/>
          </a:p>
          <a:p>
            <a:pPr indent="0" lvl="0" marL="0" rtl="0" algn="l">
              <a:lnSpc>
                <a:spcPct val="115000"/>
              </a:lnSpc>
              <a:spcBef>
                <a:spcPts val="0"/>
              </a:spcBef>
              <a:spcAft>
                <a:spcPts val="0"/>
              </a:spcAft>
              <a:buClr>
                <a:schemeClr val="dk1"/>
              </a:buClr>
              <a:buSzPts val="1100"/>
              <a:buFont typeface="Arial"/>
              <a:buNone/>
            </a:pPr>
            <a:r>
              <a:rPr lang="en-GB"/>
              <a:t>&gt; That means we can't just throw it in the trash. We can't bury it. We can't burn it in our backyard.</a:t>
            </a:r>
            <a:endParaRPr/>
          </a:p>
          <a:p>
            <a:pPr indent="0" lvl="0" marL="0" rtl="0" algn="l">
              <a:lnSpc>
                <a:spcPct val="115000"/>
              </a:lnSpc>
              <a:spcBef>
                <a:spcPts val="0"/>
              </a:spcBef>
              <a:spcAft>
                <a:spcPts val="0"/>
              </a:spcAft>
              <a:buClr>
                <a:schemeClr val="dk1"/>
              </a:buClr>
              <a:buSzPts val="1100"/>
              <a:buFont typeface="Arial"/>
              <a:buNone/>
            </a:pPr>
            <a:r>
              <a:rPr lang="en-GB"/>
              <a:t>&gt;</a:t>
            </a:r>
            <a:endParaRPr/>
          </a:p>
          <a:p>
            <a:pPr indent="0" lvl="0" marL="0" rtl="0" algn="l">
              <a:lnSpc>
                <a:spcPct val="115000"/>
              </a:lnSpc>
              <a:spcBef>
                <a:spcPts val="0"/>
              </a:spcBef>
              <a:spcAft>
                <a:spcPts val="0"/>
              </a:spcAft>
              <a:buClr>
                <a:schemeClr val="dk1"/>
              </a:buClr>
              <a:buSzPts val="1100"/>
              <a:buFont typeface="Arial"/>
              <a:buNone/>
            </a:pPr>
            <a:r>
              <a:rPr lang="en-GB"/>
              <a:t>&gt; We are required by regulations to dispose of it at **authorized facilities** using **approved methods.**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7561effec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7561effe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Some municipalities consider “shipping out of state” a method of </a:t>
            </a:r>
            <a:r>
              <a:rPr lang="en-GB"/>
              <a:t>disposal……</a:t>
            </a:r>
            <a:endParaRPr/>
          </a:p>
          <a:p>
            <a:pPr indent="0" lvl="0" marL="0" rtl="0" algn="l">
              <a:spcBef>
                <a:spcPts val="0"/>
              </a:spcBef>
              <a:spcAft>
                <a:spcPts val="0"/>
              </a:spcAft>
              <a:buNone/>
            </a:pPr>
            <a:r>
              <a:rPr lang="en-GB"/>
              <a:t>We will show a 4th later, a failed </a:t>
            </a:r>
            <a:r>
              <a:rPr lang="en-GB"/>
              <a:t>attempt</a:t>
            </a:r>
            <a:r>
              <a:rPr lang="en-GB"/>
              <a:t> from the early 2000’s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f88252dc4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f88252dc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**Same for Method 1 and 2 Description:** Fireworks waste is packaged according to Department of Transportation (DOT) hazardous materials regulations and transported to out-of-state facilities licensed to handle explosive materials. The receiving facility typically uses open burning, open detonation, or indoor incineration to destroy the materials.</a:t>
            </a:r>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GB">
                <a:solidFill>
                  <a:schemeClr val="dk1"/>
                </a:solidFill>
              </a:rPr>
              <a:t>Fireworks waste is burned or detonated in open-air settings, typically on government-owned land or specialized facilities. This method has been used for decades for military ordnance disposal and was historically common for fireworks waste.</a:t>
            </a:r>
            <a:endParaRPr/>
          </a:p>
          <a:p>
            <a:pPr indent="0" lvl="0" marL="0" rtl="0" algn="l">
              <a:lnSpc>
                <a:spcPct val="115000"/>
              </a:lnSpc>
              <a:spcBef>
                <a:spcPts val="0"/>
              </a:spcBef>
              <a:spcAft>
                <a:spcPts val="0"/>
              </a:spcAft>
              <a:buNone/>
            </a:pPr>
            <a:r>
              <a:rPr lang="en-GB"/>
              <a:t>various state and local confiscation programs, display operators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**Cost structure:</a:t>
            </a:r>
            <a:endParaRPr/>
          </a:p>
          <a:p>
            <a:pPr indent="0" lvl="0" marL="0" rtl="0" algn="l">
              <a:lnSpc>
                <a:spcPct val="115000"/>
              </a:lnSpc>
              <a:spcBef>
                <a:spcPts val="0"/>
              </a:spcBef>
              <a:spcAft>
                <a:spcPts val="0"/>
              </a:spcAft>
              <a:buNone/>
            </a:pPr>
            <a:r>
              <a:rPr lang="en-GB"/>
              <a:t>- **Typical range:** $8-12 per pound depending on volume, distance, and receiving facility requirements AND RISING!!!!</a:t>
            </a:r>
            <a:endParaRPr/>
          </a:p>
          <a:p>
            <a:pPr indent="0" lvl="0" marL="0" rtl="0" algn="l">
              <a:lnSpc>
                <a:spcPct val="115000"/>
              </a:lnSpc>
              <a:spcBef>
                <a:spcPts val="0"/>
              </a:spcBef>
              <a:spcAft>
                <a:spcPts val="0"/>
              </a:spcAft>
              <a:buNone/>
            </a:pPr>
            <a:r>
              <a:rPr lang="en-GB"/>
              <a:t>ADDITIONAL COSTS:  DOT compliance, packaging materials, insurance, storage pending transportation</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**Example:** California's 2025 confiscations of 600,000 pounds would cost **$6 million** for out-of-state disposal at $10/lb. The current stockpile represents **$2 million in disposal costs with zero dollars in available funding**.[1]</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**Environmental impact: releases perchlorate, heavy metals, and other contaminants into air, soil, and groundwater. California's Department of Resources Recycling and Recovery explicitly states that burning fireworks is "not environmentally friendly" because it creates smoke containing chemicals that affect water quality.[1]</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**Safety concerns:** Transportation of hazardous materials presents inherent risks, including vehicle accidents, cargo fires, and improper handling. DOT regulations mitigate but do not eliminate these risks.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**Scalability:** Limited by availability of licensed receiving facilities (primarily in states with less restrictive environmental regulations) and transportation logistics. As waste volumes increase, transportation costs and risks scale proportionally.</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**Description:** Fireworks waste is burned or detonated in open-air settings, typically on government-owned land or specialized facilities. This method has been used for decades for military ordnance disposal and was historically common for fireworks waste.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**Primary users:** Military installations, some government agencies, legacy disposal operations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**Cost structure:**</a:t>
            </a:r>
            <a:endParaRPr/>
          </a:p>
          <a:p>
            <a:pPr indent="0" lvl="0" marL="0" rtl="0" algn="l">
              <a:lnSpc>
                <a:spcPct val="115000"/>
              </a:lnSpc>
              <a:spcBef>
                <a:spcPts val="0"/>
              </a:spcBef>
              <a:spcAft>
                <a:spcPts val="0"/>
              </a:spcAft>
              <a:buNone/>
            </a:pPr>
            <a:r>
              <a:rPr lang="en-GB"/>
              <a:t>- **Direct costs:** $3-6 per pound for site preparation, labor, and cleanup</a:t>
            </a:r>
            <a:endParaRPr/>
          </a:p>
          <a:p>
            <a:pPr indent="0" lvl="0" marL="0" rtl="0" algn="l">
              <a:lnSpc>
                <a:spcPct val="115000"/>
              </a:lnSpc>
              <a:spcBef>
                <a:spcPts val="0"/>
              </a:spcBef>
              <a:spcAft>
                <a:spcPts val="0"/>
              </a:spcAft>
              <a:buNone/>
            </a:pPr>
            <a:r>
              <a:rPr lang="en-GB"/>
              <a:t>- **Regulatory costs:** Environmental permits, air quality monitoring, groundwater testing</a:t>
            </a:r>
            <a:endParaRPr/>
          </a:p>
          <a:p>
            <a:pPr indent="0" lvl="0" marL="0" rtl="0" algn="l">
              <a:lnSpc>
                <a:spcPct val="115000"/>
              </a:lnSpc>
              <a:spcBef>
                <a:spcPts val="0"/>
              </a:spcBef>
              <a:spcAft>
                <a:spcPts val="0"/>
              </a:spcAft>
              <a:buNone/>
            </a:pPr>
            <a:r>
              <a:rPr lang="en-GB"/>
              <a:t>- **Liability costs:** Insurance, potential cleanup costs for contamination</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**Environmental impact:** The U.S. Environmental Protection Agency has documented extensive environmental concerns with OB/OD methods. A 2017 EPA memorandum on waste fireworks specifically notes that open burning releases perchlorate (a thyroid disruptor), heavy metals (lead, copper, barium, strontium), and particulate matter into the environment.[2] Groundwater contamination from OB/OD sites has been documented at multiple military installations, with cleanup costs exceeding millions of dollars.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**Safety concerns:** OB/OD has resulted in multiple fatal accidents:</a:t>
            </a:r>
            <a:endParaRPr/>
          </a:p>
          <a:p>
            <a:pPr indent="0" lvl="0" marL="0" rtl="0" algn="l">
              <a:lnSpc>
                <a:spcPct val="115000"/>
              </a:lnSpc>
              <a:spcBef>
                <a:spcPts val="0"/>
              </a:spcBef>
              <a:spcAft>
                <a:spcPts val="0"/>
              </a:spcAft>
              <a:buNone/>
            </a:pPr>
            <a:r>
              <a:rPr lang="en-GB"/>
              <a:t>- **Fort Rosecrans, California (1980):** 3 deaths, 1 injury among EOD employees during disposal operations[2]</a:t>
            </a:r>
            <a:endParaRPr/>
          </a:p>
          <a:p>
            <a:pPr indent="0" lvl="0" marL="0" rtl="0" algn="l">
              <a:lnSpc>
                <a:spcPct val="115000"/>
              </a:lnSpc>
              <a:spcBef>
                <a:spcPts val="0"/>
              </a:spcBef>
              <a:spcAft>
                <a:spcPts val="0"/>
              </a:spcAft>
              <a:buNone/>
            </a:pPr>
            <a:r>
              <a:rPr lang="en-GB"/>
              <a:t>- **Lansing, Kansas (2012):** 1 death during open burning of failed display fireworks[2]</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The EPA memorandum explicitly states that OB/OD "poses risks to human health and the environment" and recommends alternative treatment methods where feasible.[2]</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**Scalability:** Increasingly limited by environmental regulations, public opposition, and liability concerns. Many jurisdictions have banned or severely restricted OB/OD operations. The method is not viable for urban or suburban locations where most fireworks waste is generated.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f88252dc4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f88252dc4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Same for Method 1 and 2 Description:** Fireworks waste is packaged according to Department of Transportation (DOT) hazardous materials regulations and transported to out-of-state facilities licensed to handle explosive materials. The receiving facility typically uses open burning, open detonation, or indoor incineration to destroy the materials.</a:t>
            </a:r>
            <a:endParaRPr>
              <a:solidFill>
                <a:schemeClr val="dk1"/>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It sounds great in theory. But in practice, **it's hazardous, limited- and can not accept 1.3G. Desensitized.- 2024 Utah facility explosion -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Disney's experience: No disposal options, filed EPA extensions</a:t>
            </a:r>
            <a:endParaRPr/>
          </a:p>
          <a:p>
            <a:pPr indent="0" lvl="0" marL="0" rtl="0" algn="l">
              <a:lnSpc>
                <a:spcPct val="115000"/>
              </a:lnSpc>
              <a:spcBef>
                <a:spcPts val="0"/>
              </a:spcBef>
              <a:spcAft>
                <a:spcPts val="0"/>
              </a:spcAft>
              <a:buNone/>
            </a:pPr>
            <a:r>
              <a:rPr lang="en-GB"/>
              <a:t>- Small companies don't have Disney's resources</a:t>
            </a:r>
            <a:endParaRPr/>
          </a:p>
          <a:p>
            <a:pPr indent="0" lvl="0" marL="0" rtl="0" algn="l">
              <a:lnSpc>
                <a:spcPct val="115000"/>
              </a:lnSpc>
              <a:spcBef>
                <a:spcPts val="0"/>
              </a:spcBef>
              <a:spcAft>
                <a:spcPts val="0"/>
              </a:spcAft>
              <a:buNone/>
            </a:pPr>
            <a:r>
              <a:rPr lang="en-GB"/>
              <a:t>- Limited capacity, long wait times, high costs</a:t>
            </a:r>
            <a:endParaRPr/>
          </a:p>
          <a:p>
            <a:pPr indent="0" lvl="0" marL="0" rtl="0" algn="l">
              <a:lnSpc>
                <a:spcPct val="115000"/>
              </a:lnSpc>
              <a:spcBef>
                <a:spcPts val="0"/>
              </a:spcBef>
              <a:spcAft>
                <a:spcPts val="0"/>
              </a:spcAft>
              <a:buClr>
                <a:schemeClr val="dk1"/>
              </a:buClr>
              <a:buSzPts val="1100"/>
              <a:buFont typeface="Arial"/>
              <a:buNone/>
            </a:pPr>
            <a:r>
              <a:rPr lang="en-GB"/>
              <a: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&gt;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c7561effec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c7561effec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**Environmental impact:** Cement stabilization/solidification does not neutralize or destroy contaminants; it immobilizes them within a solid matrix. Perchlorate, heavy metals, and other hazardous materials remain present but are prevented from leaching into groundwater (in theory). The U.S. Environmental Protection Agency considers stabilization/solidification an acceptable treatment method for many hazardous wastes, but long-term effectiveness depends on matrix integrity.[4]</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GB"/>
              <a:t>Advantages over OB/OD:**</a:t>
            </a:r>
            <a:endParaRPr/>
          </a:p>
          <a:p>
            <a:pPr indent="0" lvl="0" marL="0" rtl="0" algn="l">
              <a:lnSpc>
                <a:spcPct val="115000"/>
              </a:lnSpc>
              <a:spcBef>
                <a:spcPts val="0"/>
              </a:spcBef>
              <a:spcAft>
                <a:spcPts val="0"/>
              </a:spcAft>
              <a:buClr>
                <a:schemeClr val="dk1"/>
              </a:buClr>
              <a:buSzPts val="1100"/>
              <a:buFont typeface="Arial"/>
              <a:buNone/>
            </a:pPr>
            <a:r>
              <a:rPr lang="en-GB"/>
              <a:t>- No air emissions during treatment</a:t>
            </a:r>
            <a:endParaRPr/>
          </a:p>
          <a:p>
            <a:pPr indent="0" lvl="0" marL="0" rtl="0" algn="l">
              <a:lnSpc>
                <a:spcPct val="115000"/>
              </a:lnSpc>
              <a:spcBef>
                <a:spcPts val="0"/>
              </a:spcBef>
              <a:spcAft>
                <a:spcPts val="0"/>
              </a:spcAft>
              <a:buClr>
                <a:schemeClr val="dk1"/>
              </a:buClr>
              <a:buSzPts val="1100"/>
              <a:buFont typeface="Arial"/>
              <a:buNone/>
            </a:pPr>
            <a:r>
              <a:rPr lang="en-GB"/>
              <a:t>- Reduced groundwater contamination risk (if matrix remains intact)</a:t>
            </a:r>
            <a:endParaRPr/>
          </a:p>
          <a:p>
            <a:pPr indent="0" lvl="0" marL="0" rtl="0" algn="l">
              <a:lnSpc>
                <a:spcPct val="115000"/>
              </a:lnSpc>
              <a:spcBef>
                <a:spcPts val="0"/>
              </a:spcBef>
              <a:spcAft>
                <a:spcPts val="0"/>
              </a:spcAft>
              <a:buClr>
                <a:schemeClr val="dk1"/>
              </a:buClr>
              <a:buSzPts val="1100"/>
              <a:buFont typeface="Arial"/>
              <a:buNone/>
            </a:pPr>
            <a:r>
              <a:rPr lang="en-GB"/>
              <a:t>- Beneficial reuse of treated material in construction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**Limitations:**</a:t>
            </a:r>
            <a:endParaRPr/>
          </a:p>
          <a:p>
            <a:pPr indent="0" lvl="0" marL="0" rtl="0" algn="l">
              <a:lnSpc>
                <a:spcPct val="115000"/>
              </a:lnSpc>
              <a:spcBef>
                <a:spcPts val="0"/>
              </a:spcBef>
              <a:spcAft>
                <a:spcPts val="0"/>
              </a:spcAft>
              <a:buClr>
                <a:schemeClr val="dk1"/>
              </a:buClr>
              <a:buSzPts val="1100"/>
              <a:buFont typeface="Arial"/>
              <a:buNone/>
            </a:pPr>
            <a:r>
              <a:rPr lang="en-GB"/>
              <a:t>- Contaminants remain present (not neutralized or destroyed)</a:t>
            </a:r>
            <a:endParaRPr/>
          </a:p>
          <a:p>
            <a:pPr indent="0" lvl="0" marL="0" rtl="0" algn="l">
              <a:lnSpc>
                <a:spcPct val="115000"/>
              </a:lnSpc>
              <a:spcBef>
                <a:spcPts val="0"/>
              </a:spcBef>
              <a:spcAft>
                <a:spcPts val="0"/>
              </a:spcAft>
              <a:buClr>
                <a:schemeClr val="dk1"/>
              </a:buClr>
              <a:buSzPts val="1100"/>
              <a:buFont typeface="Arial"/>
              <a:buNone/>
            </a:pPr>
            <a:r>
              <a:rPr lang="en-GB"/>
              <a:t>- Matrix degradation over time could release contaminants</a:t>
            </a:r>
            <a:endParaRPr/>
          </a:p>
          <a:p>
            <a:pPr indent="0" lvl="0" marL="0" rtl="0" algn="l">
              <a:lnSpc>
                <a:spcPct val="115000"/>
              </a:lnSpc>
              <a:spcBef>
                <a:spcPts val="0"/>
              </a:spcBef>
              <a:spcAft>
                <a:spcPts val="0"/>
              </a:spcAft>
              <a:buClr>
                <a:schemeClr val="dk1"/>
              </a:buClr>
              <a:buSzPts val="1100"/>
              <a:buFont typeface="Arial"/>
              <a:buNone/>
            </a:pPr>
            <a:r>
              <a:rPr lang="en-GB"/>
              <a:t>- Construction applications may be limited by regulatory restrictions on hazardous waste-derived materials</a:t>
            </a:r>
            <a:endParaRPr/>
          </a:p>
          <a:p>
            <a:pPr indent="0" lvl="0" marL="0" rtl="0" algn="l">
              <a:lnSpc>
                <a:spcPct val="115000"/>
              </a:lnSpc>
              <a:spcBef>
                <a:spcPts val="0"/>
              </a:spcBef>
              <a:spcAft>
                <a:spcPts val="0"/>
              </a:spcAft>
              <a:buClr>
                <a:schemeClr val="dk1"/>
              </a:buClr>
              <a:buSzPts val="1100"/>
              <a:buFont typeface="Arial"/>
              <a:buNone/>
            </a:pPr>
            <a:r>
              <a:rPr lang="en-GB"/>
              <a:t>- No value recovery from fireworks components (metals, chemicals)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**Safety concerns:** Treatment process itself is relatively safe compared to burning or detonation. Primary risks involve handling untreated fireworks waste prior to stabilization.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**Scalability:** Moderate. Cement stabilization facilities exist in many regions, but capacity may be limited for large-volume fireworks waste. Transportation to facilities remains a barrier for distributed waste sources.</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title="city fireworks.png"/>
          <p:cNvPicPr preferRelativeResize="0"/>
          <p:nvPr/>
        </p:nvPicPr>
        <p:blipFill rotWithShape="1">
          <a:blip r:embed="rId2">
            <a:alphaModFix/>
          </a:blip>
          <a:srcRect b="11796" l="0" r="0" t="11803"/>
          <a:stretch/>
        </p:blipFill>
        <p:spPr>
          <a:xfrm>
            <a:off x="0" y="487825"/>
            <a:ext cx="9143998" cy="4655677"/>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rgbClr val="F69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rgbClr val="28A8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rgbClr val="28A8E0"/>
              </a:buClr>
              <a:buSzPts val="4200"/>
              <a:buNone/>
              <a:defRPr sz="4200">
                <a:solidFill>
                  <a:srgbClr val="28A8E0"/>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20334A"/>
              </a:buClr>
              <a:buSzPts val="1600"/>
              <a:buNone/>
              <a:defRPr sz="1600">
                <a:solidFill>
                  <a:srgbClr val="20334A"/>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American Pyrotechnics Association</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rgbClr val="F69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dk2"/>
              </a:buClr>
              <a:buSzPts val="1300"/>
              <a:buChar char="●"/>
              <a:defRPr>
                <a:solidFill>
                  <a:schemeClr val="dk2"/>
                </a:solidFill>
              </a:defRPr>
            </a:lvl1pPr>
            <a:lvl2pPr indent="-298450" lvl="1" marL="914400">
              <a:spcBef>
                <a:spcPts val="1600"/>
              </a:spcBef>
              <a:spcAft>
                <a:spcPts val="0"/>
              </a:spcAft>
              <a:buClr>
                <a:schemeClr val="dk2"/>
              </a:buClr>
              <a:buSzPts val="1100"/>
              <a:buChar char="○"/>
              <a:defRPr>
                <a:solidFill>
                  <a:schemeClr val="dk2"/>
                </a:solidFill>
              </a:defRPr>
            </a:lvl2pPr>
            <a:lvl3pPr indent="-298450" lvl="2" marL="1371600">
              <a:spcBef>
                <a:spcPts val="1600"/>
              </a:spcBef>
              <a:spcAft>
                <a:spcPts val="0"/>
              </a:spcAft>
              <a:buClr>
                <a:schemeClr val="dk2"/>
              </a:buClr>
              <a:buSzPts val="1100"/>
              <a:buChar char="■"/>
              <a:defRPr>
                <a:solidFill>
                  <a:schemeClr val="dk2"/>
                </a:solidFill>
              </a:defRPr>
            </a:lvl3pPr>
            <a:lvl4pPr indent="-298450" lvl="3" marL="1828800">
              <a:spcBef>
                <a:spcPts val="1600"/>
              </a:spcBef>
              <a:spcAft>
                <a:spcPts val="0"/>
              </a:spcAft>
              <a:buClr>
                <a:schemeClr val="dk2"/>
              </a:buClr>
              <a:buSzPts val="1100"/>
              <a:buChar char="●"/>
              <a:defRPr>
                <a:solidFill>
                  <a:schemeClr val="dk2"/>
                </a:solidFill>
              </a:defRPr>
            </a:lvl4pPr>
            <a:lvl5pPr indent="-298450" lvl="4" marL="2286000">
              <a:spcBef>
                <a:spcPts val="1600"/>
              </a:spcBef>
              <a:spcAft>
                <a:spcPts val="0"/>
              </a:spcAft>
              <a:buClr>
                <a:schemeClr val="dk2"/>
              </a:buClr>
              <a:buSzPts val="1100"/>
              <a:buChar char="○"/>
              <a:defRPr>
                <a:solidFill>
                  <a:schemeClr val="dk2"/>
                </a:solidFill>
              </a:defRPr>
            </a:lvl5pPr>
            <a:lvl6pPr indent="-298450" lvl="5" marL="2743200">
              <a:spcBef>
                <a:spcPts val="1600"/>
              </a:spcBef>
              <a:spcAft>
                <a:spcPts val="0"/>
              </a:spcAft>
              <a:buClr>
                <a:schemeClr val="dk2"/>
              </a:buClr>
              <a:buSzPts val="1100"/>
              <a:buChar char="■"/>
              <a:defRPr>
                <a:solidFill>
                  <a:schemeClr val="dk2"/>
                </a:solidFill>
              </a:defRPr>
            </a:lvl6pPr>
            <a:lvl7pPr indent="-298450" lvl="6" marL="3200400">
              <a:spcBef>
                <a:spcPts val="1600"/>
              </a:spcBef>
              <a:spcAft>
                <a:spcPts val="0"/>
              </a:spcAft>
              <a:buClr>
                <a:schemeClr val="dk2"/>
              </a:buClr>
              <a:buSzPts val="1100"/>
              <a:buChar char="●"/>
              <a:defRPr>
                <a:solidFill>
                  <a:schemeClr val="dk2"/>
                </a:solidFill>
              </a:defRPr>
            </a:lvl7pPr>
            <a:lvl8pPr indent="-298450" lvl="7" marL="3657600">
              <a:spcBef>
                <a:spcPts val="1600"/>
              </a:spcBef>
              <a:spcAft>
                <a:spcPts val="0"/>
              </a:spcAft>
              <a:buClr>
                <a:schemeClr val="dk2"/>
              </a:buClr>
              <a:buSzPts val="1100"/>
              <a:buChar char="○"/>
              <a:defRPr>
                <a:solidFill>
                  <a:schemeClr val="dk2"/>
                </a:solidFill>
              </a:defRPr>
            </a:lvl8pPr>
            <a:lvl9pPr indent="-298450" lvl="8" marL="4114800">
              <a:spcBef>
                <a:spcPts val="1600"/>
              </a:spcBef>
              <a:spcAft>
                <a:spcPts val="1600"/>
              </a:spcAft>
              <a:buClr>
                <a:schemeClr val="dk2"/>
              </a:buClr>
              <a:buSzPts val="1100"/>
              <a:buChar char="■"/>
              <a:defRPr>
                <a:solidFill>
                  <a:schemeClr val="dk2"/>
                </a:solidFill>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20334A"/>
              </a:buClr>
              <a:buSzPts val="1300"/>
              <a:buChar char="●"/>
              <a:defRPr>
                <a:solidFill>
                  <a:srgbClr val="20334A"/>
                </a:solidFill>
              </a:defRPr>
            </a:lvl1pPr>
            <a:lvl2pPr indent="-298450" lvl="1" marL="914400" rtl="0">
              <a:spcBef>
                <a:spcPts val="1600"/>
              </a:spcBef>
              <a:spcAft>
                <a:spcPts val="0"/>
              </a:spcAft>
              <a:buClr>
                <a:srgbClr val="20334A"/>
              </a:buClr>
              <a:buSzPts val="1100"/>
              <a:buChar char="○"/>
              <a:defRPr>
                <a:solidFill>
                  <a:srgbClr val="20334A"/>
                </a:solidFill>
              </a:defRPr>
            </a:lvl2pPr>
            <a:lvl3pPr indent="-298450" lvl="2" marL="1371600" rtl="0">
              <a:spcBef>
                <a:spcPts val="1600"/>
              </a:spcBef>
              <a:spcAft>
                <a:spcPts val="0"/>
              </a:spcAft>
              <a:buClr>
                <a:srgbClr val="20334A"/>
              </a:buClr>
              <a:buSzPts val="1100"/>
              <a:buChar char="■"/>
              <a:defRPr>
                <a:solidFill>
                  <a:srgbClr val="20334A"/>
                </a:solidFill>
              </a:defRPr>
            </a:lvl3pPr>
            <a:lvl4pPr indent="-298450" lvl="3" marL="1828800" rtl="0">
              <a:spcBef>
                <a:spcPts val="1600"/>
              </a:spcBef>
              <a:spcAft>
                <a:spcPts val="0"/>
              </a:spcAft>
              <a:buClr>
                <a:srgbClr val="20334A"/>
              </a:buClr>
              <a:buSzPts val="1100"/>
              <a:buChar char="●"/>
              <a:defRPr>
                <a:solidFill>
                  <a:srgbClr val="20334A"/>
                </a:solidFill>
              </a:defRPr>
            </a:lvl4pPr>
            <a:lvl5pPr indent="-298450" lvl="4" marL="2286000" rtl="0">
              <a:spcBef>
                <a:spcPts val="1600"/>
              </a:spcBef>
              <a:spcAft>
                <a:spcPts val="0"/>
              </a:spcAft>
              <a:buClr>
                <a:srgbClr val="20334A"/>
              </a:buClr>
              <a:buSzPts val="1100"/>
              <a:buChar char="○"/>
              <a:defRPr>
                <a:solidFill>
                  <a:srgbClr val="20334A"/>
                </a:solidFill>
              </a:defRPr>
            </a:lvl5pPr>
            <a:lvl6pPr indent="-298450" lvl="5" marL="2743200" rtl="0">
              <a:spcBef>
                <a:spcPts val="1600"/>
              </a:spcBef>
              <a:spcAft>
                <a:spcPts val="0"/>
              </a:spcAft>
              <a:buClr>
                <a:srgbClr val="20334A"/>
              </a:buClr>
              <a:buSzPts val="1100"/>
              <a:buChar char="■"/>
              <a:defRPr>
                <a:solidFill>
                  <a:srgbClr val="20334A"/>
                </a:solidFill>
              </a:defRPr>
            </a:lvl6pPr>
            <a:lvl7pPr indent="-298450" lvl="6" marL="3200400" rtl="0">
              <a:spcBef>
                <a:spcPts val="1600"/>
              </a:spcBef>
              <a:spcAft>
                <a:spcPts val="0"/>
              </a:spcAft>
              <a:buClr>
                <a:srgbClr val="20334A"/>
              </a:buClr>
              <a:buSzPts val="1100"/>
              <a:buChar char="●"/>
              <a:defRPr>
                <a:solidFill>
                  <a:srgbClr val="20334A"/>
                </a:solidFill>
              </a:defRPr>
            </a:lvl7pPr>
            <a:lvl8pPr indent="-298450" lvl="7" marL="3657600" rtl="0">
              <a:spcBef>
                <a:spcPts val="1600"/>
              </a:spcBef>
              <a:spcAft>
                <a:spcPts val="0"/>
              </a:spcAft>
              <a:buClr>
                <a:srgbClr val="20334A"/>
              </a:buClr>
              <a:buSzPts val="1100"/>
              <a:buChar char="○"/>
              <a:defRPr>
                <a:solidFill>
                  <a:srgbClr val="20334A"/>
                </a:solidFill>
              </a:defRPr>
            </a:lvl8pPr>
            <a:lvl9pPr indent="-298450" lvl="8" marL="4114800" rtl="0">
              <a:spcBef>
                <a:spcPts val="1600"/>
              </a:spcBef>
              <a:spcAft>
                <a:spcPts val="1600"/>
              </a:spcAft>
              <a:buClr>
                <a:srgbClr val="20334A"/>
              </a:buClr>
              <a:buSzPts val="1100"/>
              <a:buChar char="■"/>
              <a:defRPr>
                <a:solidFill>
                  <a:srgbClr val="20334A"/>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id="65" name="Google Shape;65;p7" title="flag and sparklers light.png"/>
          <p:cNvPicPr preferRelativeResize="0"/>
          <p:nvPr/>
        </p:nvPicPr>
        <p:blipFill rotWithShape="1">
          <a:blip r:embed="rId2">
            <a:alphaModFix/>
          </a:blip>
          <a:srcRect b="2088" l="0" r="0" t="2088"/>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rgbClr val="F69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rgbClr val="F690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mc:Choice Requires="p14">
      <p:transition spd="slow" p14:dur="11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18"/>
          <p:cNvSpPr txBox="1"/>
          <p:nvPr>
            <p:ph idx="1" type="subTitle"/>
          </p:nvPr>
        </p:nvSpPr>
        <p:spPr>
          <a:xfrm>
            <a:off x="905052" y="307335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t>Matt Chillinsky</a:t>
            </a:r>
            <a:endParaRPr b="1" sz="1800"/>
          </a:p>
        </p:txBody>
      </p:sp>
      <p:pic>
        <p:nvPicPr>
          <p:cNvPr id="177" name="Google Shape;177;p18"/>
          <p:cNvPicPr preferRelativeResize="0"/>
          <p:nvPr/>
        </p:nvPicPr>
        <p:blipFill>
          <a:blip r:embed="rId4">
            <a:alphaModFix/>
          </a:blip>
          <a:stretch>
            <a:fillRect/>
          </a:stretch>
        </p:blipFill>
        <p:spPr>
          <a:xfrm>
            <a:off x="912586" y="1562203"/>
            <a:ext cx="3524899" cy="1310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7"/>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Mobile Blast Chamber</a:t>
            </a:r>
            <a:endParaRPr>
              <a:solidFill>
                <a:schemeClr val="dk1"/>
              </a:solidFill>
            </a:endParaRPr>
          </a:p>
          <a:p>
            <a:pPr indent="0" lvl="0" marL="0" rtl="0" algn="l">
              <a:spcBef>
                <a:spcPts val="0"/>
              </a:spcBef>
              <a:spcAft>
                <a:spcPts val="0"/>
              </a:spcAft>
              <a:buNone/>
            </a:pPr>
            <a:r>
              <a:rPr b="0" lang="en-GB">
                <a:solidFill>
                  <a:schemeClr val="accent1"/>
                </a:solidFill>
              </a:rPr>
              <a:t>04</a:t>
            </a:r>
            <a:endParaRPr b="0">
              <a:solidFill>
                <a:schemeClr val="accent1"/>
              </a:solidFill>
            </a:endParaRPr>
          </a:p>
        </p:txBody>
      </p:sp>
      <p:sp>
        <p:nvSpPr>
          <p:cNvPr id="252" name="Google Shape;252;p27"/>
          <p:cNvSpPr txBox="1"/>
          <p:nvPr>
            <p:ph idx="1" type="body"/>
          </p:nvPr>
        </p:nvSpPr>
        <p:spPr>
          <a:xfrm>
            <a:off x="730725" y="2434125"/>
            <a:ext cx="3893400" cy="24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Specialized mobile units equipped with blast chambers and grinding equipment. Fireworks are ground into smaller particles and then "torched off" in a contained blast chamber. Ash and debris are collected and sent to permitted hazardous waste facilities.</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1600"/>
              </a:spcAft>
              <a:buNone/>
            </a:pPr>
            <a:r>
              <a:rPr b="1" lang="en-GB" sz="1100">
                <a:solidFill>
                  <a:schemeClr val="dk2"/>
                </a:solidFill>
              </a:rPr>
              <a:t>The mobile blast chamber concept was developed and patented in the early-2000s. </a:t>
            </a:r>
            <a:endParaRPr sz="1100"/>
          </a:p>
        </p:txBody>
      </p:sp>
      <p:pic>
        <p:nvPicPr>
          <p:cNvPr id="253" name="Google Shape;253;p27" title="blast chamber.png"/>
          <p:cNvPicPr preferRelativeResize="0"/>
          <p:nvPr/>
        </p:nvPicPr>
        <p:blipFill rotWithShape="1">
          <a:blip r:embed="rId3">
            <a:alphaModFix/>
          </a:blip>
          <a:srcRect b="0" l="9177" r="9177" t="0"/>
          <a:stretch/>
        </p:blipFill>
        <p:spPr>
          <a:xfrm>
            <a:off x="5146750" y="1184600"/>
            <a:ext cx="3997249" cy="32625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type="title"/>
          </p:nvPr>
        </p:nvSpPr>
        <p:spPr>
          <a:xfrm>
            <a:off x="730000" y="1318650"/>
            <a:ext cx="27999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Summary</a:t>
            </a:r>
            <a:endParaRPr>
              <a:solidFill>
                <a:schemeClr val="dk1"/>
              </a:solidFill>
            </a:endParaRPr>
          </a:p>
        </p:txBody>
      </p:sp>
      <p:sp>
        <p:nvSpPr>
          <p:cNvPr id="259" name="Google Shape;259;p28"/>
          <p:cNvSpPr txBox="1"/>
          <p:nvPr>
            <p:ph idx="1" type="body"/>
          </p:nvPr>
        </p:nvSpPr>
        <p:spPr>
          <a:xfrm>
            <a:off x="730000" y="2353050"/>
            <a:ext cx="31596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solidFill>
                  <a:schemeClr val="dk2"/>
                </a:solidFill>
              </a:rPr>
              <a:t>Current methods </a:t>
            </a:r>
            <a:r>
              <a:rPr b="1" lang="en-GB" sz="1100">
                <a:solidFill>
                  <a:schemeClr val="dk2"/>
                </a:solidFill>
              </a:rPr>
              <a:t>are the cause </a:t>
            </a:r>
            <a:r>
              <a:rPr lang="en-GB" sz="1100">
                <a:solidFill>
                  <a:schemeClr val="dk2"/>
                </a:solidFill>
              </a:rPr>
              <a:t>of many of the problems we wish to address. There is no </a:t>
            </a:r>
            <a:r>
              <a:rPr lang="en-GB" sz="1100">
                <a:solidFill>
                  <a:schemeClr val="dk2"/>
                </a:solidFill>
              </a:rPr>
              <a:t>method</a:t>
            </a:r>
            <a:r>
              <a:rPr lang="en-GB" sz="1100">
                <a:solidFill>
                  <a:schemeClr val="dk2"/>
                </a:solidFill>
              </a:rPr>
              <a:t> or combination of these </a:t>
            </a:r>
            <a:r>
              <a:rPr lang="en-GB" sz="1100">
                <a:solidFill>
                  <a:schemeClr val="dk2"/>
                </a:solidFill>
              </a:rPr>
              <a:t>that</a:t>
            </a:r>
            <a:r>
              <a:rPr lang="en-GB" sz="1100">
                <a:solidFill>
                  <a:schemeClr val="dk2"/>
                </a:solidFill>
              </a:rPr>
              <a:t> addresses all of the issues.</a:t>
            </a:r>
            <a:endParaRPr sz="11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63" name="Shape 263"/>
        <p:cNvGrpSpPr/>
        <p:nvPr/>
      </p:nvGrpSpPr>
      <p:grpSpPr>
        <a:xfrm>
          <a:off x="0" y="0"/>
          <a:ext cx="0" cy="0"/>
          <a:chOff x="0" y="0"/>
          <a:chExt cx="0" cy="0"/>
        </a:xfrm>
      </p:grpSpPr>
      <p:pic>
        <p:nvPicPr>
          <p:cNvPr id="264" name="Google Shape;264;p29"/>
          <p:cNvPicPr preferRelativeResize="0"/>
          <p:nvPr/>
        </p:nvPicPr>
        <p:blipFill>
          <a:blip r:embed="rId3">
            <a:alphaModFix/>
          </a:blip>
          <a:stretch>
            <a:fillRect/>
          </a:stretch>
        </p:blipFill>
        <p:spPr>
          <a:xfrm>
            <a:off x="872737" y="1583970"/>
            <a:ext cx="3524899" cy="131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Solution</a:t>
            </a:r>
            <a:endParaRPr>
              <a:solidFill>
                <a:schemeClr val="dk1"/>
              </a:solidFill>
            </a:endParaRPr>
          </a:p>
        </p:txBody>
      </p:sp>
      <p:sp>
        <p:nvSpPr>
          <p:cNvPr id="270" name="Google Shape;270;p30"/>
          <p:cNvSpPr txBox="1"/>
          <p:nvPr>
            <p:ph idx="1" type="body"/>
          </p:nvPr>
        </p:nvSpPr>
        <p:spPr>
          <a:xfrm>
            <a:off x="1295325" y="2078875"/>
            <a:ext cx="7122900" cy="132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t>A fundamentally different approach to fireworks disposal, based on neutralization and recapture rather than destruction or encapsulation. Designed for containerized, mobile deployment to enable on-site processing and eliminate hazardous material transportation.</a:t>
            </a:r>
            <a:endParaRPr sz="1100">
              <a:solidFill>
                <a:schemeClr val="dk2"/>
              </a:solidFill>
            </a:endParaRPr>
          </a:p>
        </p:txBody>
      </p:sp>
      <p:pic>
        <p:nvPicPr>
          <p:cNvPr descr="shutterstock_429987889_edited.jpg" id="271" name="Google Shape;271;p30"/>
          <p:cNvPicPr preferRelativeResize="0"/>
          <p:nvPr/>
        </p:nvPicPr>
        <p:blipFill rotWithShape="1">
          <a:blip r:embed="rId3">
            <a:alphaModFix/>
          </a:blip>
          <a:srcRect b="1381" l="12609" r="6247" t="85988"/>
          <a:stretch/>
        </p:blipFill>
        <p:spPr>
          <a:xfrm>
            <a:off x="0" y="3835670"/>
            <a:ext cx="9144000" cy="13268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1"/>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The AFN-100</a:t>
            </a:r>
            <a:endParaRPr>
              <a:solidFill>
                <a:schemeClr val="dk1"/>
              </a:solidFill>
            </a:endParaRPr>
          </a:p>
          <a:p>
            <a:pPr indent="0" lvl="0" marL="0" rtl="0" algn="l">
              <a:spcBef>
                <a:spcPts val="0"/>
              </a:spcBef>
              <a:spcAft>
                <a:spcPts val="0"/>
              </a:spcAft>
              <a:buNone/>
            </a:pPr>
            <a:r>
              <a:t/>
            </a:r>
            <a:endParaRPr b="0">
              <a:solidFill>
                <a:schemeClr val="accent1"/>
              </a:solidFill>
            </a:endParaRPr>
          </a:p>
        </p:txBody>
      </p:sp>
      <p:sp>
        <p:nvSpPr>
          <p:cNvPr id="277" name="Google Shape;277;p31"/>
          <p:cNvSpPr txBox="1"/>
          <p:nvPr>
            <p:ph idx="1" type="body"/>
          </p:nvPr>
        </p:nvSpPr>
        <p:spPr>
          <a:xfrm>
            <a:off x="721225" y="2434125"/>
            <a:ext cx="38508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Symbiosis </a:t>
            </a:r>
            <a:r>
              <a:rPr lang="en-GB" sz="1100">
                <a:solidFill>
                  <a:schemeClr val="dk2"/>
                </a:solidFill>
              </a:rPr>
              <a:t>Industries’ patent pending </a:t>
            </a:r>
            <a:r>
              <a:rPr lang="en-GB" sz="1100">
                <a:solidFill>
                  <a:schemeClr val="dk2"/>
                </a:solidFill>
              </a:rPr>
              <a:t> AFN-100 neutralizes and transforms hazardous materials rather than destroying or encapsulating them. No hazardous waste is generated—all outputs are either marketable byproducts, recovered energy, or environmentally safe water</a:t>
            </a:r>
            <a:endParaRPr sz="1100">
              <a:solidFill>
                <a:schemeClr val="dk2"/>
              </a:solidFill>
            </a:endParaRPr>
          </a:p>
          <a:p>
            <a:pPr indent="0" lvl="0" marL="0" rtl="0" algn="l">
              <a:spcBef>
                <a:spcPts val="1600"/>
              </a:spcBef>
              <a:spcAft>
                <a:spcPts val="0"/>
              </a:spcAft>
              <a:buNone/>
            </a:pPr>
            <a:r>
              <a:t/>
            </a:r>
            <a:endParaRPr sz="1100">
              <a:solidFill>
                <a:schemeClr val="dk2"/>
              </a:solidFill>
            </a:endParaRPr>
          </a:p>
          <a:p>
            <a:pPr indent="0" lvl="0" marL="0" rtl="0" algn="l">
              <a:spcBef>
                <a:spcPts val="1600"/>
              </a:spcBef>
              <a:spcAft>
                <a:spcPts val="1600"/>
              </a:spcAft>
              <a:buNone/>
            </a:pPr>
            <a:r>
              <a:t/>
            </a:r>
            <a:endParaRPr sz="1100"/>
          </a:p>
        </p:txBody>
      </p:sp>
      <p:pic>
        <p:nvPicPr>
          <p:cNvPr id="278" name="Google Shape;278;p31" title="image-gen-2.png"/>
          <p:cNvPicPr preferRelativeResize="0"/>
          <p:nvPr/>
        </p:nvPicPr>
        <p:blipFill>
          <a:blip r:embed="rId3">
            <a:alphaModFix/>
          </a:blip>
          <a:stretch>
            <a:fillRect/>
          </a:stretch>
        </p:blipFill>
        <p:spPr>
          <a:xfrm>
            <a:off x="4572000" y="1433256"/>
            <a:ext cx="4473523" cy="25556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2"/>
          <p:cNvSpPr txBox="1"/>
          <p:nvPr>
            <p:ph type="title"/>
          </p:nvPr>
        </p:nvSpPr>
        <p:spPr>
          <a:xfrm>
            <a:off x="7276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Problems the AFN-100 Solves</a:t>
            </a:r>
            <a:endParaRPr/>
          </a:p>
        </p:txBody>
      </p:sp>
      <p:sp>
        <p:nvSpPr>
          <p:cNvPr id="284" name="Google Shape;284;p32"/>
          <p:cNvSpPr txBox="1"/>
          <p:nvPr>
            <p:ph idx="1" type="body"/>
          </p:nvPr>
        </p:nvSpPr>
        <p:spPr>
          <a:xfrm>
            <a:off x="1847700" y="2054975"/>
            <a:ext cx="2832900" cy="1076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GB" sz="1200">
                <a:solidFill>
                  <a:schemeClr val="dk1"/>
                </a:solidFill>
              </a:rPr>
              <a:t>Safe/Environmentally Friendly</a:t>
            </a:r>
            <a:endParaRPr b="1" sz="1200">
              <a:solidFill>
                <a:schemeClr val="dk1"/>
              </a:solidFill>
            </a:endParaRPr>
          </a:p>
          <a:p>
            <a:pPr indent="-298450" lvl="0" marL="457200" rtl="0" algn="l">
              <a:spcBef>
                <a:spcPts val="1600"/>
              </a:spcBef>
              <a:spcAft>
                <a:spcPts val="0"/>
              </a:spcAft>
              <a:buSzPts val="1100"/>
              <a:buChar char="●"/>
            </a:pPr>
            <a:r>
              <a:rPr lang="en-GB" sz="1100"/>
              <a:t>N</a:t>
            </a:r>
            <a:r>
              <a:rPr lang="en-GB" sz="1100"/>
              <a:t>o Emi</a:t>
            </a:r>
            <a:r>
              <a:rPr lang="en-GB" sz="1100"/>
              <a:t>ssions</a:t>
            </a:r>
            <a:endParaRPr sz="1100"/>
          </a:p>
          <a:p>
            <a:pPr indent="-298450" lvl="0" marL="457200" rtl="0" algn="l">
              <a:spcBef>
                <a:spcPts val="0"/>
              </a:spcBef>
              <a:spcAft>
                <a:spcPts val="0"/>
              </a:spcAft>
              <a:buSzPts val="1100"/>
              <a:buChar char="●"/>
            </a:pPr>
            <a:r>
              <a:rPr lang="en-GB" sz="1100"/>
              <a:t>All</a:t>
            </a:r>
            <a:r>
              <a:rPr lang="en-GB" sz="1100"/>
              <a:t> byproducts are environmentally safe AND Saleable</a:t>
            </a:r>
            <a:br>
              <a:rPr lang="en-GB" sz="1100"/>
            </a:br>
            <a:endParaRPr sz="1100"/>
          </a:p>
        </p:txBody>
      </p:sp>
      <p:sp>
        <p:nvSpPr>
          <p:cNvPr id="285" name="Google Shape;285;p32"/>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b="1" lang="en-GB" sz="1200">
                <a:solidFill>
                  <a:schemeClr val="dk1"/>
                </a:solidFill>
              </a:rPr>
              <a:t>Affordable</a:t>
            </a:r>
            <a:r>
              <a:rPr lang="en-GB" sz="1100"/>
              <a:t> </a:t>
            </a:r>
            <a:endParaRPr sz="1100"/>
          </a:p>
          <a:p>
            <a:pPr indent="-298450" lvl="0" marL="457200" rtl="0" algn="l">
              <a:spcBef>
                <a:spcPts val="1600"/>
              </a:spcBef>
              <a:spcAft>
                <a:spcPts val="0"/>
              </a:spcAft>
              <a:buSzPts val="1100"/>
              <a:buChar char="●"/>
            </a:pPr>
            <a:r>
              <a:rPr lang="en-GB" sz="1100"/>
              <a:t>More affordable than current methods</a:t>
            </a:r>
            <a:endParaRPr sz="1100"/>
          </a:p>
          <a:p>
            <a:pPr indent="-298450" lvl="0" marL="457200" rtl="0" algn="l">
              <a:spcBef>
                <a:spcPts val="0"/>
              </a:spcBef>
              <a:spcAft>
                <a:spcPts val="0"/>
              </a:spcAft>
              <a:buSzPts val="1100"/>
              <a:buChar char="●"/>
            </a:pPr>
            <a:r>
              <a:rPr lang="en-GB" sz="1100"/>
              <a:t>Reduces operational costs</a:t>
            </a:r>
            <a:endParaRPr sz="1100"/>
          </a:p>
          <a:p>
            <a:pPr indent="0" lvl="0" marL="0" rtl="0" algn="l">
              <a:spcBef>
                <a:spcPts val="1600"/>
              </a:spcBef>
              <a:spcAft>
                <a:spcPts val="1600"/>
              </a:spcAft>
              <a:buNone/>
            </a:pPr>
            <a:r>
              <a:t/>
            </a:r>
            <a:endParaRPr sz="1100"/>
          </a:p>
        </p:txBody>
      </p:sp>
      <p:sp>
        <p:nvSpPr>
          <p:cNvPr id="286" name="Google Shape;286;p32"/>
          <p:cNvSpPr txBox="1"/>
          <p:nvPr>
            <p:ph idx="1" type="body"/>
          </p:nvPr>
        </p:nvSpPr>
        <p:spPr>
          <a:xfrm>
            <a:off x="5536100" y="2073775"/>
            <a:ext cx="2832900" cy="123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rPr>
              <a:t>Easy to Use</a:t>
            </a:r>
            <a:endParaRPr sz="1100"/>
          </a:p>
          <a:p>
            <a:pPr indent="-298450" lvl="0" marL="457200" rtl="0" algn="l">
              <a:spcBef>
                <a:spcPts val="1600"/>
              </a:spcBef>
              <a:spcAft>
                <a:spcPts val="0"/>
              </a:spcAft>
              <a:buSzPts val="1100"/>
              <a:buChar char="●"/>
            </a:pPr>
            <a:r>
              <a:rPr lang="en-GB" sz="1100"/>
              <a:t>No </a:t>
            </a:r>
            <a:r>
              <a:rPr lang="en-GB" sz="1100"/>
              <a:t>preprocessing</a:t>
            </a:r>
            <a:r>
              <a:rPr lang="en-GB" sz="1100"/>
              <a:t> required</a:t>
            </a:r>
            <a:endParaRPr sz="1100"/>
          </a:p>
          <a:p>
            <a:pPr indent="-298450" lvl="0" marL="457200" rtl="0" algn="l">
              <a:spcBef>
                <a:spcPts val="0"/>
              </a:spcBef>
              <a:spcAft>
                <a:spcPts val="0"/>
              </a:spcAft>
              <a:buSzPts val="1100"/>
              <a:buChar char="●"/>
            </a:pPr>
            <a:r>
              <a:rPr lang="en-GB" sz="1100"/>
              <a:t>Load full boxes of material</a:t>
            </a:r>
            <a:endParaRPr sz="1100"/>
          </a:p>
          <a:p>
            <a:pPr indent="-298450" lvl="0" marL="457200" rtl="0" algn="l">
              <a:spcBef>
                <a:spcPts val="0"/>
              </a:spcBef>
              <a:spcAft>
                <a:spcPts val="0"/>
              </a:spcAft>
              <a:buSzPts val="1100"/>
              <a:buChar char="●"/>
            </a:pPr>
            <a:r>
              <a:rPr lang="en-GB" sz="1100"/>
              <a:t>Minimal training required</a:t>
            </a:r>
            <a:endParaRPr sz="1100"/>
          </a:p>
        </p:txBody>
      </p:sp>
      <p:sp>
        <p:nvSpPr>
          <p:cNvPr id="287" name="Google Shape;287;p32"/>
          <p:cNvSpPr txBox="1"/>
          <p:nvPr>
            <p:ph idx="1" type="body"/>
          </p:nvPr>
        </p:nvSpPr>
        <p:spPr>
          <a:xfrm>
            <a:off x="5536112"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rPr>
              <a:t>Streamlined</a:t>
            </a:r>
            <a:endParaRPr sz="1100"/>
          </a:p>
          <a:p>
            <a:pPr indent="-298450" lvl="0" marL="457200" rtl="0" algn="l">
              <a:spcBef>
                <a:spcPts val="1600"/>
              </a:spcBef>
              <a:spcAft>
                <a:spcPts val="0"/>
              </a:spcAft>
              <a:buSzPts val="1100"/>
              <a:buChar char="●"/>
            </a:pPr>
            <a:r>
              <a:rPr lang="en-GB" sz="1100"/>
              <a:t>Automated, on-site processing </a:t>
            </a:r>
            <a:endParaRPr sz="1100"/>
          </a:p>
          <a:p>
            <a:pPr indent="-298450" lvl="0" marL="457200" rtl="0" algn="l">
              <a:spcBef>
                <a:spcPts val="0"/>
              </a:spcBef>
              <a:spcAft>
                <a:spcPts val="0"/>
              </a:spcAft>
              <a:buSzPts val="1100"/>
              <a:buChar char="●"/>
            </a:pPr>
            <a:r>
              <a:rPr lang="en-GB" sz="1100"/>
              <a:t>Reduced </a:t>
            </a:r>
            <a:r>
              <a:rPr lang="en-GB" sz="1100"/>
              <a:t>compliance</a:t>
            </a:r>
            <a:r>
              <a:rPr lang="en-GB" sz="1100"/>
              <a:t> demands</a:t>
            </a:r>
            <a:endParaRPr sz="1100"/>
          </a:p>
          <a:p>
            <a:pPr indent="-298450" lvl="0" marL="457200" rtl="0" algn="l">
              <a:spcBef>
                <a:spcPts val="0"/>
              </a:spcBef>
              <a:spcAft>
                <a:spcPts val="0"/>
              </a:spcAft>
              <a:buSzPts val="1100"/>
              <a:buChar char="●"/>
            </a:pPr>
            <a:r>
              <a:rPr lang="en-GB" sz="1100"/>
              <a:t>Reduced risk exposure</a:t>
            </a:r>
            <a:endParaRPr sz="1100"/>
          </a:p>
        </p:txBody>
      </p:sp>
      <p:pic>
        <p:nvPicPr>
          <p:cNvPr id="288" name="Google Shape;288;p32"/>
          <p:cNvPicPr preferRelativeResize="0"/>
          <p:nvPr/>
        </p:nvPicPr>
        <p:blipFill>
          <a:blip r:embed="rId3">
            <a:alphaModFix/>
          </a:blip>
          <a:stretch>
            <a:fillRect/>
          </a:stretch>
        </p:blipFill>
        <p:spPr>
          <a:xfrm>
            <a:off x="1378725" y="2357426"/>
            <a:ext cx="367512" cy="535200"/>
          </a:xfrm>
          <a:prstGeom prst="rect">
            <a:avLst/>
          </a:prstGeom>
          <a:noFill/>
          <a:ln>
            <a:noFill/>
          </a:ln>
        </p:spPr>
      </p:pic>
      <p:pic>
        <p:nvPicPr>
          <p:cNvPr id="289" name="Google Shape;289;p32"/>
          <p:cNvPicPr preferRelativeResize="0"/>
          <p:nvPr/>
        </p:nvPicPr>
        <p:blipFill>
          <a:blip r:embed="rId4">
            <a:alphaModFix/>
          </a:blip>
          <a:stretch>
            <a:fillRect/>
          </a:stretch>
        </p:blipFill>
        <p:spPr>
          <a:xfrm>
            <a:off x="1250275" y="3679776"/>
            <a:ext cx="524650" cy="388425"/>
          </a:xfrm>
          <a:prstGeom prst="rect">
            <a:avLst/>
          </a:prstGeom>
          <a:noFill/>
          <a:ln>
            <a:noFill/>
          </a:ln>
        </p:spPr>
      </p:pic>
      <p:pic>
        <p:nvPicPr>
          <p:cNvPr id="290" name="Google Shape;290;p32"/>
          <p:cNvPicPr preferRelativeResize="0"/>
          <p:nvPr/>
        </p:nvPicPr>
        <p:blipFill>
          <a:blip r:embed="rId5">
            <a:alphaModFix/>
          </a:blip>
          <a:stretch>
            <a:fillRect/>
          </a:stretch>
        </p:blipFill>
        <p:spPr>
          <a:xfrm>
            <a:off x="5037575" y="2409577"/>
            <a:ext cx="435250" cy="438775"/>
          </a:xfrm>
          <a:prstGeom prst="rect">
            <a:avLst/>
          </a:prstGeom>
          <a:noFill/>
          <a:ln>
            <a:noFill/>
          </a:ln>
        </p:spPr>
      </p:pic>
      <p:pic>
        <p:nvPicPr>
          <p:cNvPr id="291" name="Google Shape;291;p32"/>
          <p:cNvPicPr preferRelativeResize="0"/>
          <p:nvPr/>
        </p:nvPicPr>
        <p:blipFill>
          <a:blip r:embed="rId6">
            <a:alphaModFix/>
          </a:blip>
          <a:stretch>
            <a:fillRect/>
          </a:stretch>
        </p:blipFill>
        <p:spPr>
          <a:xfrm>
            <a:off x="5015875" y="3695862"/>
            <a:ext cx="478650" cy="35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3"/>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Safer</a:t>
            </a:r>
            <a:endParaRPr>
              <a:solidFill>
                <a:schemeClr val="dk1"/>
              </a:solidFill>
            </a:endParaRPr>
          </a:p>
          <a:p>
            <a:pPr indent="0" lvl="0" marL="0" rtl="0" algn="l">
              <a:spcBef>
                <a:spcPts val="0"/>
              </a:spcBef>
              <a:spcAft>
                <a:spcPts val="0"/>
              </a:spcAft>
              <a:buNone/>
            </a:pPr>
            <a:r>
              <a:rPr b="0" lang="en-GB">
                <a:solidFill>
                  <a:schemeClr val="accent1"/>
                </a:solidFill>
              </a:rPr>
              <a:t>01</a:t>
            </a:r>
            <a:endParaRPr b="0">
              <a:solidFill>
                <a:schemeClr val="accent1"/>
              </a:solidFill>
            </a:endParaRPr>
          </a:p>
        </p:txBody>
      </p:sp>
      <p:sp>
        <p:nvSpPr>
          <p:cNvPr id="297" name="Google Shape;297;p33"/>
          <p:cNvSpPr txBox="1"/>
          <p:nvPr>
            <p:ph idx="1" type="body"/>
          </p:nvPr>
        </p:nvSpPr>
        <p:spPr>
          <a:xfrm>
            <a:off x="721225" y="2434125"/>
            <a:ext cx="3893400" cy="79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AFN-100 process is dramatically safer than all current options.</a:t>
            </a:r>
            <a:endParaRPr sz="1100">
              <a:solidFill>
                <a:schemeClr val="dk2"/>
              </a:solidFill>
            </a:endParaRPr>
          </a:p>
          <a:p>
            <a:pPr indent="0" lvl="0" marL="0" rtl="0" algn="l">
              <a:spcBef>
                <a:spcPts val="1600"/>
              </a:spcBef>
              <a:spcAft>
                <a:spcPts val="1600"/>
              </a:spcAft>
              <a:buNone/>
            </a:pPr>
            <a:r>
              <a:t/>
            </a:r>
            <a:endParaRPr sz="1100">
              <a:solidFill>
                <a:schemeClr val="dk2"/>
              </a:solidFill>
            </a:endParaRPr>
          </a:p>
        </p:txBody>
      </p:sp>
      <p:sp>
        <p:nvSpPr>
          <p:cNvPr id="298" name="Google Shape;298;p33"/>
          <p:cNvSpPr txBox="1"/>
          <p:nvPr/>
        </p:nvSpPr>
        <p:spPr>
          <a:xfrm>
            <a:off x="5281475" y="3430588"/>
            <a:ext cx="1479000" cy="7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FFFFFF"/>
                </a:solidFill>
              </a:rPr>
              <a:t>QUICK TIP</a:t>
            </a:r>
            <a:endParaRPr sz="700">
              <a:solidFill>
                <a:srgbClr val="FFFFFF"/>
              </a:solidFill>
            </a:endParaRPr>
          </a:p>
          <a:p>
            <a:pPr indent="0" lvl="0" marL="0" rtl="0" algn="l">
              <a:lnSpc>
                <a:spcPct val="115000"/>
              </a:lnSpc>
              <a:spcBef>
                <a:spcPts val="0"/>
              </a:spcBef>
              <a:spcAft>
                <a:spcPts val="0"/>
              </a:spcAft>
              <a:buNone/>
            </a:pPr>
            <a:r>
              <a:rPr lang="en-GB" sz="700">
                <a:solidFill>
                  <a:srgbClr val="D9F0FF"/>
                </a:solidFill>
              </a:rPr>
              <a:t>Try right clicking on a photo and using "Replace Image" to show your own photo.</a:t>
            </a:r>
            <a:endParaRPr sz="700">
              <a:solidFill>
                <a:srgbClr val="D9F0FF"/>
              </a:solidFill>
            </a:endParaRPr>
          </a:p>
        </p:txBody>
      </p:sp>
      <p:sp>
        <p:nvSpPr>
          <p:cNvPr id="299" name="Google Shape;299;p33"/>
          <p:cNvSpPr txBox="1"/>
          <p:nvPr>
            <p:ph idx="1" type="body"/>
          </p:nvPr>
        </p:nvSpPr>
        <p:spPr>
          <a:xfrm>
            <a:off x="730716" y="3395400"/>
            <a:ext cx="2832900" cy="105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200">
                <a:solidFill>
                  <a:schemeClr val="dk2"/>
                </a:solidFill>
              </a:rPr>
              <a:t>Safer for:</a:t>
            </a:r>
            <a:endParaRPr b="1" sz="1200">
              <a:solidFill>
                <a:schemeClr val="dk2"/>
              </a:solidFill>
            </a:endParaRPr>
          </a:p>
          <a:p>
            <a:pPr indent="-304800" lvl="0" marL="457200" rtl="0" algn="l">
              <a:lnSpc>
                <a:spcPct val="100000"/>
              </a:lnSpc>
              <a:spcBef>
                <a:spcPts val="1600"/>
              </a:spcBef>
              <a:spcAft>
                <a:spcPts val="0"/>
              </a:spcAft>
              <a:buClr>
                <a:schemeClr val="dk2"/>
              </a:buClr>
              <a:buSzPts val="1200"/>
              <a:buChar char="●"/>
            </a:pPr>
            <a:r>
              <a:rPr lang="en-GB" sz="1200">
                <a:solidFill>
                  <a:schemeClr val="dk2"/>
                </a:solidFill>
              </a:rPr>
              <a:t>Environment</a:t>
            </a:r>
            <a:endParaRPr sz="1200">
              <a:solidFill>
                <a:schemeClr val="dk2"/>
              </a:solidFill>
            </a:endParaRPr>
          </a:p>
          <a:p>
            <a:pPr indent="-304800" lvl="0" marL="457200" rtl="0" algn="l">
              <a:lnSpc>
                <a:spcPct val="100000"/>
              </a:lnSpc>
              <a:spcBef>
                <a:spcPts val="0"/>
              </a:spcBef>
              <a:spcAft>
                <a:spcPts val="0"/>
              </a:spcAft>
              <a:buClr>
                <a:schemeClr val="dk2"/>
              </a:buClr>
              <a:buSzPts val="1200"/>
              <a:buChar char="●"/>
            </a:pPr>
            <a:r>
              <a:rPr lang="en-GB" sz="1200">
                <a:solidFill>
                  <a:schemeClr val="dk2"/>
                </a:solidFill>
              </a:rPr>
              <a:t>Life</a:t>
            </a:r>
            <a:endParaRPr sz="1200">
              <a:solidFill>
                <a:schemeClr val="dk2"/>
              </a:solidFill>
            </a:endParaRPr>
          </a:p>
          <a:p>
            <a:pPr indent="-304800" lvl="0" marL="457200" rtl="0" algn="l">
              <a:lnSpc>
                <a:spcPct val="100000"/>
              </a:lnSpc>
              <a:spcBef>
                <a:spcPts val="0"/>
              </a:spcBef>
              <a:spcAft>
                <a:spcPts val="0"/>
              </a:spcAft>
              <a:buClr>
                <a:schemeClr val="dk2"/>
              </a:buClr>
              <a:buSzPts val="1200"/>
              <a:buChar char="●"/>
            </a:pPr>
            <a:r>
              <a:rPr lang="en-GB" sz="1200">
                <a:solidFill>
                  <a:schemeClr val="dk2"/>
                </a:solidFill>
              </a:rPr>
              <a:t> Property</a:t>
            </a:r>
            <a:endParaRPr sz="1200">
              <a:solidFill>
                <a:schemeClr val="dk2"/>
              </a:solidFill>
            </a:endParaRPr>
          </a:p>
          <a:p>
            <a:pPr indent="0" lvl="0" marL="0" rtl="0" algn="l">
              <a:lnSpc>
                <a:spcPct val="100000"/>
              </a:lnSpc>
              <a:spcBef>
                <a:spcPts val="1600"/>
              </a:spcBef>
              <a:spcAft>
                <a:spcPts val="1600"/>
              </a:spcAft>
              <a:buNone/>
            </a:pPr>
            <a:br>
              <a:rPr lang="en-GB" sz="1100"/>
            </a:br>
            <a:endParaRPr sz="1100"/>
          </a:p>
        </p:txBody>
      </p:sp>
      <p:pic>
        <p:nvPicPr>
          <p:cNvPr id="300" name="Google Shape;300;p33" title="envato-labs-image-edit.png"/>
          <p:cNvPicPr preferRelativeResize="0"/>
          <p:nvPr/>
        </p:nvPicPr>
        <p:blipFill>
          <a:blip r:embed="rId3">
            <a:alphaModFix/>
          </a:blip>
          <a:stretch>
            <a:fillRect/>
          </a:stretch>
        </p:blipFill>
        <p:spPr>
          <a:xfrm>
            <a:off x="3745000" y="1544175"/>
            <a:ext cx="5399002" cy="3599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4"/>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Less Expensive</a:t>
            </a:r>
            <a:endParaRPr>
              <a:solidFill>
                <a:schemeClr val="dk1"/>
              </a:solidFill>
            </a:endParaRPr>
          </a:p>
          <a:p>
            <a:pPr indent="0" lvl="0" marL="0" rtl="0" algn="l">
              <a:spcBef>
                <a:spcPts val="0"/>
              </a:spcBef>
              <a:spcAft>
                <a:spcPts val="0"/>
              </a:spcAft>
              <a:buNone/>
            </a:pPr>
            <a:r>
              <a:rPr b="0" lang="en-GB">
                <a:solidFill>
                  <a:schemeClr val="accent1"/>
                </a:solidFill>
              </a:rPr>
              <a:t>02</a:t>
            </a:r>
            <a:endParaRPr b="0">
              <a:solidFill>
                <a:schemeClr val="accent1"/>
              </a:solidFill>
            </a:endParaRPr>
          </a:p>
        </p:txBody>
      </p:sp>
      <p:sp>
        <p:nvSpPr>
          <p:cNvPr id="306" name="Google Shape;306;p34"/>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AFN-100 material costs (chemicals, consumables, utilities) are estimated at approximately </a:t>
            </a:r>
            <a:r>
              <a:rPr b="1" lang="en-GB" sz="1100">
                <a:solidFill>
                  <a:schemeClr val="dk2"/>
                </a:solidFill>
              </a:rPr>
              <a:t>$2.50 per pound</a:t>
            </a:r>
            <a:r>
              <a:rPr lang="en-GB" sz="1100">
                <a:solidFill>
                  <a:schemeClr val="dk2"/>
                </a:solidFill>
              </a:rPr>
              <a:t> of waste processed. This figure represents direct processing costs only </a:t>
            </a:r>
            <a:endParaRPr sz="1100">
              <a:solidFill>
                <a:schemeClr val="dk2"/>
              </a:solidFill>
            </a:endParaRPr>
          </a:p>
          <a:p>
            <a:pPr indent="-298450" lvl="0" marL="457200" rtl="0" algn="l">
              <a:spcBef>
                <a:spcPts val="1600"/>
              </a:spcBef>
              <a:spcAft>
                <a:spcPts val="0"/>
              </a:spcAft>
              <a:buClr>
                <a:schemeClr val="dk2"/>
              </a:buClr>
              <a:buSzPts val="1100"/>
              <a:buChar char="●"/>
            </a:pPr>
            <a:r>
              <a:rPr b="1" lang="en-GB" sz="1100">
                <a:solidFill>
                  <a:schemeClr val="dk2"/>
                </a:solidFill>
              </a:rPr>
              <a:t>Chemical reagents</a:t>
            </a:r>
            <a:endParaRPr b="1" sz="1100">
              <a:solidFill>
                <a:schemeClr val="dk2"/>
              </a:solidFill>
            </a:endParaRPr>
          </a:p>
          <a:p>
            <a:pPr indent="-298450" lvl="0" marL="457200" rtl="0" algn="l">
              <a:spcBef>
                <a:spcPts val="0"/>
              </a:spcBef>
              <a:spcAft>
                <a:spcPts val="0"/>
              </a:spcAft>
              <a:buClr>
                <a:schemeClr val="dk2"/>
              </a:buClr>
              <a:buSzPts val="1100"/>
              <a:buChar char="●"/>
            </a:pPr>
            <a:r>
              <a:rPr b="1" lang="en-GB" sz="1100">
                <a:solidFill>
                  <a:schemeClr val="dk2"/>
                </a:solidFill>
              </a:rPr>
              <a:t>Consumables</a:t>
            </a:r>
            <a:endParaRPr b="1" sz="1100">
              <a:solidFill>
                <a:schemeClr val="dk2"/>
              </a:solidFill>
            </a:endParaRPr>
          </a:p>
          <a:p>
            <a:pPr indent="-298450" lvl="0" marL="457200" rtl="0" algn="l">
              <a:spcBef>
                <a:spcPts val="0"/>
              </a:spcBef>
              <a:spcAft>
                <a:spcPts val="0"/>
              </a:spcAft>
              <a:buClr>
                <a:schemeClr val="dk2"/>
              </a:buClr>
              <a:buSzPts val="1100"/>
              <a:buChar char="●"/>
            </a:pPr>
            <a:r>
              <a:rPr b="1" lang="en-GB" sz="1100">
                <a:solidFill>
                  <a:schemeClr val="dk2"/>
                </a:solidFill>
              </a:rPr>
              <a:t>Utilities</a:t>
            </a:r>
            <a:endParaRPr b="1" sz="1100">
              <a:solidFill>
                <a:schemeClr val="dk2"/>
              </a:solidFill>
            </a:endParaRPr>
          </a:p>
          <a:p>
            <a:pPr indent="-298450" lvl="0" marL="457200" rtl="0" algn="l">
              <a:spcBef>
                <a:spcPts val="0"/>
              </a:spcBef>
              <a:spcAft>
                <a:spcPts val="0"/>
              </a:spcAft>
              <a:buClr>
                <a:schemeClr val="dk2"/>
              </a:buClr>
              <a:buSzPts val="1100"/>
              <a:buChar char="●"/>
            </a:pPr>
            <a:r>
              <a:rPr b="1" lang="en-GB" sz="1100">
                <a:solidFill>
                  <a:schemeClr val="dk2"/>
                </a:solidFill>
              </a:rPr>
              <a:t>Waste treatment (minimal—only non-hazardous solid waste from packaging materials)</a:t>
            </a:r>
            <a:endParaRPr b="1" sz="1100">
              <a:solidFill>
                <a:schemeClr val="dk2"/>
              </a:solidFill>
            </a:endParaRPr>
          </a:p>
          <a:p>
            <a:pPr indent="0" lvl="0" marL="0" rtl="0" algn="l">
              <a:spcBef>
                <a:spcPts val="0"/>
              </a:spcBef>
              <a:spcAft>
                <a:spcPts val="0"/>
              </a:spcAft>
              <a:buNone/>
            </a:pPr>
            <a:r>
              <a:t/>
            </a:r>
            <a:endParaRPr b="1" sz="1100">
              <a:solidFill>
                <a:srgbClr val="F69027"/>
              </a:solidFill>
            </a:endParaRPr>
          </a:p>
          <a:p>
            <a:pPr indent="0" lvl="0" marL="0" rtl="0" algn="l">
              <a:spcBef>
                <a:spcPts val="1600"/>
              </a:spcBef>
              <a:spcAft>
                <a:spcPts val="1600"/>
              </a:spcAft>
              <a:buNone/>
            </a:pPr>
            <a:r>
              <a:t/>
            </a:r>
            <a:endParaRPr sz="1100"/>
          </a:p>
        </p:txBody>
      </p:sp>
      <p:pic>
        <p:nvPicPr>
          <p:cNvPr id="307" name="Google Shape;307;p34" title="excited-financier-holding-dollar-banknotes-in-offi-2026-01-06-00-36-56-utc.jpg"/>
          <p:cNvPicPr preferRelativeResize="0"/>
          <p:nvPr/>
        </p:nvPicPr>
        <p:blipFill>
          <a:blip r:embed="rId3">
            <a:alphaModFix/>
          </a:blip>
          <a:stretch>
            <a:fillRect/>
          </a:stretch>
        </p:blipFill>
        <p:spPr>
          <a:xfrm>
            <a:off x="6590975" y="1318650"/>
            <a:ext cx="2553023" cy="3824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5"/>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Convenient</a:t>
            </a:r>
            <a:endParaRPr>
              <a:solidFill>
                <a:schemeClr val="dk1"/>
              </a:solidFill>
            </a:endParaRPr>
          </a:p>
          <a:p>
            <a:pPr indent="0" lvl="0" marL="0" rtl="0" algn="l">
              <a:spcBef>
                <a:spcPts val="0"/>
              </a:spcBef>
              <a:spcAft>
                <a:spcPts val="0"/>
              </a:spcAft>
              <a:buNone/>
            </a:pPr>
            <a:r>
              <a:rPr b="0" lang="en-GB">
                <a:solidFill>
                  <a:schemeClr val="accent1"/>
                </a:solidFill>
              </a:rPr>
              <a:t>03</a:t>
            </a:r>
            <a:endParaRPr b="0">
              <a:solidFill>
                <a:schemeClr val="accent1"/>
              </a:solidFill>
            </a:endParaRPr>
          </a:p>
        </p:txBody>
      </p:sp>
      <p:sp>
        <p:nvSpPr>
          <p:cNvPr id="313" name="Google Shape;313;p35"/>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Unlike traditional disposal facilities that require permanent infrastructure and hazardous material transportation, AFN-100 is designed for scalable, mobile deployment</a:t>
            </a:r>
            <a:endParaRPr sz="1100">
              <a:solidFill>
                <a:schemeClr val="dk2"/>
              </a:solidFill>
            </a:endParaRPr>
          </a:p>
          <a:p>
            <a:pPr indent="0" lvl="0" marL="0" rtl="0" algn="l">
              <a:spcBef>
                <a:spcPts val="1600"/>
              </a:spcBef>
              <a:spcAft>
                <a:spcPts val="1600"/>
              </a:spcAft>
              <a:buNone/>
            </a:pPr>
            <a:r>
              <a:rPr lang="en-GB" sz="1100">
                <a:solidFill>
                  <a:schemeClr val="dk2"/>
                </a:solidFill>
              </a:rPr>
              <a:t>On-site processing eliminates one of the largest factors in current disposal methods—transportation of hazardous materials. AFN-100 brings the processing capability to the waste location, reducing total system costs even before considering byproduct value recovery.</a:t>
            </a:r>
            <a:endParaRPr sz="1100">
              <a:solidFill>
                <a:schemeClr val="dk2"/>
              </a:solidFill>
            </a:endParaRPr>
          </a:p>
        </p:txBody>
      </p:sp>
      <p:pic>
        <p:nvPicPr>
          <p:cNvPr id="314" name="Google Shape;314;p35" title="colorful-shipping-containers-freight-industry-impo-2026-01-08-22-19-46-utc.jpg"/>
          <p:cNvPicPr preferRelativeResize="0"/>
          <p:nvPr/>
        </p:nvPicPr>
        <p:blipFill>
          <a:blip r:embed="rId3">
            <a:alphaModFix/>
          </a:blip>
          <a:stretch>
            <a:fillRect/>
          </a:stretch>
        </p:blipFill>
        <p:spPr>
          <a:xfrm>
            <a:off x="6099950" y="1558639"/>
            <a:ext cx="4739651" cy="300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6" title="portrait-of-cheerful-attractive-young-woman-in-t-s-2026-01-05-01-05-25-utc.jpg"/>
          <p:cNvPicPr preferRelativeResize="0"/>
          <p:nvPr/>
        </p:nvPicPr>
        <p:blipFill>
          <a:blip r:embed="rId3">
            <a:alphaModFix/>
          </a:blip>
          <a:stretch>
            <a:fillRect/>
          </a:stretch>
        </p:blipFill>
        <p:spPr>
          <a:xfrm>
            <a:off x="3988725" y="1487800"/>
            <a:ext cx="4888428" cy="3429002"/>
          </a:xfrm>
          <a:prstGeom prst="rect">
            <a:avLst/>
          </a:prstGeom>
          <a:noFill/>
          <a:ln>
            <a:noFill/>
          </a:ln>
        </p:spPr>
      </p:pic>
      <p:sp>
        <p:nvSpPr>
          <p:cNvPr id="320" name="Google Shape;320;p36"/>
          <p:cNvSpPr txBox="1"/>
          <p:nvPr>
            <p:ph idx="1" type="body"/>
          </p:nvPr>
        </p:nvSpPr>
        <p:spPr>
          <a:xfrm>
            <a:off x="721225" y="2434125"/>
            <a:ext cx="3362700" cy="24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Eliminates DOT hazardous material transportation requirements</a:t>
            </a:r>
            <a:endParaRPr sz="1100">
              <a:solidFill>
                <a:schemeClr val="dk2"/>
              </a:solidFill>
            </a:endParaRPr>
          </a:p>
          <a:p>
            <a:pPr indent="0" lvl="0" marL="0" rtl="0" algn="l">
              <a:spcBef>
                <a:spcPts val="0"/>
              </a:spcBef>
              <a:spcAft>
                <a:spcPts val="0"/>
              </a:spcAft>
              <a:buNone/>
            </a:pPr>
            <a:r>
              <a:t/>
            </a:r>
            <a:endParaRPr sz="1100"/>
          </a:p>
          <a:p>
            <a:pPr indent="-298450" lvl="0" marL="457200" rtl="0" algn="l">
              <a:spcBef>
                <a:spcPts val="0"/>
              </a:spcBef>
              <a:spcAft>
                <a:spcPts val="0"/>
              </a:spcAft>
              <a:buClr>
                <a:schemeClr val="dk2"/>
              </a:buClr>
              <a:buSzPts val="1100"/>
              <a:buChar char="●"/>
            </a:pPr>
            <a:r>
              <a:rPr lang="en-GB" sz="1100">
                <a:solidFill>
                  <a:schemeClr val="dk2"/>
                </a:solidFill>
              </a:rPr>
              <a:t>Fireworks waste never leaves the site where it's generated or stored</a:t>
            </a:r>
            <a:endParaRPr sz="1100">
              <a:solidFill>
                <a:schemeClr val="dk2"/>
              </a:solidFill>
            </a:endParaRPr>
          </a:p>
          <a:p>
            <a:pPr indent="-298450" lvl="0" marL="457200" rtl="0" algn="l">
              <a:spcBef>
                <a:spcPts val="0"/>
              </a:spcBef>
              <a:spcAft>
                <a:spcPts val="0"/>
              </a:spcAft>
              <a:buClr>
                <a:schemeClr val="dk2"/>
              </a:buClr>
              <a:buSzPts val="1100"/>
              <a:buChar char="●"/>
            </a:pPr>
            <a:r>
              <a:rPr lang="en-GB" sz="1100">
                <a:solidFill>
                  <a:schemeClr val="dk2"/>
                </a:solidFill>
              </a:rPr>
              <a:t>No DOT placarding, packaging, or shipping paper requirements</a:t>
            </a:r>
            <a:endParaRPr sz="1100">
              <a:solidFill>
                <a:schemeClr val="dk2"/>
              </a:solidFill>
            </a:endParaRPr>
          </a:p>
          <a:p>
            <a:pPr indent="-298450" lvl="0" marL="457200" rtl="0" algn="l">
              <a:spcBef>
                <a:spcPts val="0"/>
              </a:spcBef>
              <a:spcAft>
                <a:spcPts val="0"/>
              </a:spcAft>
              <a:buClr>
                <a:schemeClr val="dk2"/>
              </a:buClr>
              <a:buSzPts val="1100"/>
              <a:buChar char="●"/>
            </a:pPr>
            <a:r>
              <a:rPr lang="en-GB" sz="1100">
                <a:solidFill>
                  <a:schemeClr val="dk2"/>
                </a:solidFill>
              </a:rPr>
              <a:t>No transportation insurance or liability concerns</a:t>
            </a:r>
            <a:endParaRPr sz="1100">
              <a:solidFill>
                <a:schemeClr val="dk2"/>
              </a:solidFill>
            </a:endParaRPr>
          </a:p>
          <a:p>
            <a:pPr indent="-298450" lvl="0" marL="457200" rtl="0" algn="l">
              <a:spcBef>
                <a:spcPts val="0"/>
              </a:spcBef>
              <a:spcAft>
                <a:spcPts val="0"/>
              </a:spcAft>
              <a:buClr>
                <a:schemeClr val="dk2"/>
              </a:buClr>
              <a:buSzPts val="1100"/>
              <a:buChar char="●"/>
            </a:pPr>
            <a:r>
              <a:rPr lang="en-GB" sz="1100">
                <a:solidFill>
                  <a:schemeClr val="dk2"/>
                </a:solidFill>
              </a:rPr>
              <a:t> No risk of transportation accidents or cargo fires</a:t>
            </a:r>
            <a:endParaRPr sz="1100">
              <a:solidFill>
                <a:schemeClr val="dk2"/>
              </a:solidFill>
            </a:endParaRPr>
          </a:p>
          <a:p>
            <a:pPr indent="0" lvl="0" marL="0" rtl="0" algn="l">
              <a:spcBef>
                <a:spcPts val="0"/>
              </a:spcBef>
              <a:spcAft>
                <a:spcPts val="0"/>
              </a:spcAft>
              <a:buNone/>
            </a:pPr>
            <a:r>
              <a:t/>
            </a:r>
            <a:endParaRPr sz="1100"/>
          </a:p>
          <a:p>
            <a:pPr indent="0" lvl="0" marL="0" rtl="0" algn="l">
              <a:spcBef>
                <a:spcPts val="0"/>
              </a:spcBef>
              <a:spcAft>
                <a:spcPts val="1600"/>
              </a:spcAft>
              <a:buNone/>
            </a:pPr>
            <a:r>
              <a:t/>
            </a:r>
            <a:endParaRPr sz="1100"/>
          </a:p>
        </p:txBody>
      </p:sp>
      <p:sp>
        <p:nvSpPr>
          <p:cNvPr id="321" name="Google Shape;321;p36"/>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Reduces Red Tape</a:t>
            </a:r>
            <a:endParaRPr>
              <a:solidFill>
                <a:schemeClr val="dk1"/>
              </a:solidFill>
            </a:endParaRPr>
          </a:p>
          <a:p>
            <a:pPr indent="0" lvl="0" marL="0" rtl="0" algn="l">
              <a:spcBef>
                <a:spcPts val="0"/>
              </a:spcBef>
              <a:spcAft>
                <a:spcPts val="0"/>
              </a:spcAft>
              <a:buNone/>
            </a:pPr>
            <a:r>
              <a:rPr b="0" lang="en-GB">
                <a:solidFill>
                  <a:schemeClr val="accent1"/>
                </a:solidFill>
              </a:rPr>
              <a:t>04</a:t>
            </a:r>
            <a:endParaRPr b="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19"/>
          <p:cNvSpPr txBox="1"/>
          <p:nvPr>
            <p:ph idx="1" type="subTitle"/>
          </p:nvPr>
        </p:nvSpPr>
        <p:spPr>
          <a:xfrm>
            <a:off x="905052" y="307335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t>Fireworks Waste Treatment</a:t>
            </a:r>
            <a:endParaRPr b="1" sz="1800"/>
          </a:p>
        </p:txBody>
      </p:sp>
      <p:pic>
        <p:nvPicPr>
          <p:cNvPr id="183" name="Google Shape;183;p19"/>
          <p:cNvPicPr preferRelativeResize="0"/>
          <p:nvPr/>
        </p:nvPicPr>
        <p:blipFill>
          <a:blip r:embed="rId4">
            <a:alphaModFix/>
          </a:blip>
          <a:stretch>
            <a:fillRect/>
          </a:stretch>
        </p:blipFill>
        <p:spPr>
          <a:xfrm>
            <a:off x="912586" y="1562203"/>
            <a:ext cx="3524899" cy="1310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25" name="Shape 325"/>
        <p:cNvGrpSpPr/>
        <p:nvPr/>
      </p:nvGrpSpPr>
      <p:grpSpPr>
        <a:xfrm>
          <a:off x="0" y="0"/>
          <a:ext cx="0" cy="0"/>
          <a:chOff x="0" y="0"/>
          <a:chExt cx="0" cy="0"/>
        </a:xfrm>
      </p:grpSpPr>
      <p:pic>
        <p:nvPicPr>
          <p:cNvPr id="326" name="Google Shape;326;p37"/>
          <p:cNvPicPr preferRelativeResize="0"/>
          <p:nvPr/>
        </p:nvPicPr>
        <p:blipFill>
          <a:blip r:embed="rId3">
            <a:alphaModFix/>
          </a:blip>
          <a:stretch>
            <a:fillRect/>
          </a:stretch>
        </p:blipFill>
        <p:spPr>
          <a:xfrm>
            <a:off x="872737" y="1583970"/>
            <a:ext cx="3524899" cy="1310150"/>
          </a:xfrm>
          <a:prstGeom prst="rect">
            <a:avLst/>
          </a:prstGeom>
          <a:noFill/>
          <a:ln>
            <a:noFill/>
          </a:ln>
        </p:spPr>
      </p:pic>
      <p:sp>
        <p:nvSpPr>
          <p:cNvPr id="327" name="Google Shape;327;p37"/>
          <p:cNvSpPr txBox="1"/>
          <p:nvPr/>
        </p:nvSpPr>
        <p:spPr>
          <a:xfrm>
            <a:off x="697400" y="3359080"/>
            <a:ext cx="5114400" cy="3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lt1"/>
                </a:solidFill>
                <a:latin typeface="Lato"/>
                <a:ea typeface="Lato"/>
                <a:cs typeface="Lato"/>
                <a:sym typeface="Lato"/>
              </a:rPr>
              <a:t>What’s Next?</a:t>
            </a:r>
            <a:endParaRPr b="1" sz="2000">
              <a:solidFill>
                <a:schemeClr val="lt1"/>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8"/>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chemeClr val="dk1"/>
                </a:solidFill>
              </a:rPr>
              <a:t>Thank you.</a:t>
            </a:r>
            <a:endParaRPr>
              <a:solidFill>
                <a:schemeClr val="dk1"/>
              </a:solidFill>
            </a:endParaRPr>
          </a:p>
        </p:txBody>
      </p:sp>
      <p:sp>
        <p:nvSpPr>
          <p:cNvPr id="333" name="Google Shape;333;p38"/>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Tomorrow 2/19/26 Florentine IV</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Challenge</a:t>
            </a:r>
            <a:endParaRPr>
              <a:solidFill>
                <a:schemeClr val="dk1"/>
              </a:solidFill>
            </a:endParaRPr>
          </a:p>
        </p:txBody>
      </p:sp>
      <p:sp>
        <p:nvSpPr>
          <p:cNvPr id="189" name="Google Shape;189;p20"/>
          <p:cNvSpPr txBox="1"/>
          <p:nvPr>
            <p:ph idx="1" type="body"/>
          </p:nvPr>
        </p:nvSpPr>
        <p:spPr>
          <a:xfrm>
            <a:off x="1295325" y="2078875"/>
            <a:ext cx="7122900" cy="132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t> Utilize existing technologies to solve the primary pain points associated with the </a:t>
            </a:r>
            <a:r>
              <a:rPr lang="en-GB" sz="1100"/>
              <a:t>disposal</a:t>
            </a:r>
            <a:r>
              <a:rPr lang="en-GB" sz="1100"/>
              <a:t> of </a:t>
            </a:r>
            <a:r>
              <a:rPr lang="en-GB" sz="1100"/>
              <a:t>fireworks</a:t>
            </a:r>
            <a:r>
              <a:rPr lang="en-GB" sz="1100"/>
              <a:t>, pyrotechnics and the waste </a:t>
            </a:r>
            <a:r>
              <a:rPr lang="en-GB" sz="1100"/>
              <a:t>created</a:t>
            </a:r>
            <a:r>
              <a:rPr lang="en-GB" sz="1100"/>
              <a:t> by the </a:t>
            </a:r>
            <a:r>
              <a:rPr lang="en-GB" sz="1100"/>
              <a:t>manufacturer</a:t>
            </a:r>
            <a:r>
              <a:rPr lang="en-GB" sz="1100"/>
              <a:t> and use of these products.</a:t>
            </a:r>
            <a:endParaRPr sz="1100"/>
          </a:p>
        </p:txBody>
      </p:sp>
      <p:pic>
        <p:nvPicPr>
          <p:cNvPr id="190" name="Google Shape;190;p20" title="city fireworks.png"/>
          <p:cNvPicPr preferRelativeResize="0"/>
          <p:nvPr/>
        </p:nvPicPr>
        <p:blipFill rotWithShape="1">
          <a:blip r:embed="rId3">
            <a:alphaModFix/>
          </a:blip>
          <a:srcRect b="39111" l="0" r="0" t="39113"/>
          <a:stretch/>
        </p:blipFill>
        <p:spPr>
          <a:xfrm>
            <a:off x="0" y="3835670"/>
            <a:ext cx="9143998" cy="13268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Problems to Solve</a:t>
            </a:r>
            <a:endParaRPr/>
          </a:p>
        </p:txBody>
      </p:sp>
      <p:sp>
        <p:nvSpPr>
          <p:cNvPr id="196" name="Google Shape;196;p21"/>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200">
                <a:solidFill>
                  <a:schemeClr val="dk1"/>
                </a:solidFill>
              </a:rPr>
              <a:t>Hazardous</a:t>
            </a:r>
            <a:endParaRPr b="1" sz="1200"/>
          </a:p>
          <a:p>
            <a:pPr indent="-304800" lvl="0" marL="457200" rtl="0" algn="l">
              <a:lnSpc>
                <a:spcPct val="100000"/>
              </a:lnSpc>
              <a:spcBef>
                <a:spcPts val="1600"/>
              </a:spcBef>
              <a:spcAft>
                <a:spcPts val="0"/>
              </a:spcAft>
              <a:buSzPts val="1200"/>
              <a:buChar char="●"/>
            </a:pPr>
            <a:r>
              <a:rPr lang="en-GB" sz="1200"/>
              <a:t>Environment</a:t>
            </a:r>
            <a:endParaRPr sz="1200"/>
          </a:p>
          <a:p>
            <a:pPr indent="-304800" lvl="0" marL="457200" rtl="0" algn="l">
              <a:lnSpc>
                <a:spcPct val="100000"/>
              </a:lnSpc>
              <a:spcBef>
                <a:spcPts val="0"/>
              </a:spcBef>
              <a:spcAft>
                <a:spcPts val="0"/>
              </a:spcAft>
              <a:buSzPts val="1200"/>
              <a:buChar char="●"/>
            </a:pPr>
            <a:r>
              <a:rPr lang="en-GB" sz="1200"/>
              <a:t>Life</a:t>
            </a:r>
            <a:endParaRPr sz="1200"/>
          </a:p>
          <a:p>
            <a:pPr indent="-304800" lvl="0" marL="457200" rtl="0" algn="l">
              <a:lnSpc>
                <a:spcPct val="100000"/>
              </a:lnSpc>
              <a:spcBef>
                <a:spcPts val="0"/>
              </a:spcBef>
              <a:spcAft>
                <a:spcPts val="0"/>
              </a:spcAft>
              <a:buSzPts val="1200"/>
              <a:buChar char="●"/>
            </a:pPr>
            <a:r>
              <a:rPr lang="en-GB" sz="1200"/>
              <a:t> Property</a:t>
            </a:r>
            <a:endParaRPr sz="1200"/>
          </a:p>
          <a:p>
            <a:pPr indent="0" lvl="0" marL="0" rtl="0" algn="l">
              <a:lnSpc>
                <a:spcPct val="100000"/>
              </a:lnSpc>
              <a:spcBef>
                <a:spcPts val="1600"/>
              </a:spcBef>
              <a:spcAft>
                <a:spcPts val="1600"/>
              </a:spcAft>
              <a:buNone/>
            </a:pPr>
            <a:br>
              <a:rPr lang="en-GB" sz="1100"/>
            </a:br>
            <a:endParaRPr sz="1100"/>
          </a:p>
        </p:txBody>
      </p:sp>
      <p:sp>
        <p:nvSpPr>
          <p:cNvPr id="197" name="Google Shape;197;p21"/>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rPr>
              <a:t>Expensive</a:t>
            </a:r>
            <a:endParaRPr b="1" sz="1200">
              <a:solidFill>
                <a:schemeClr val="dk1"/>
              </a:solidFill>
            </a:endParaRPr>
          </a:p>
          <a:p>
            <a:pPr indent="-298450" lvl="0" marL="457200" rtl="0" algn="l">
              <a:spcBef>
                <a:spcPts val="1600"/>
              </a:spcBef>
              <a:spcAft>
                <a:spcPts val="0"/>
              </a:spcAft>
              <a:buSzPts val="1100"/>
              <a:buChar char="●"/>
            </a:pPr>
            <a:r>
              <a:rPr lang="en-GB" sz="1100"/>
              <a:t>Training</a:t>
            </a:r>
            <a:endParaRPr sz="1100"/>
          </a:p>
          <a:p>
            <a:pPr indent="-298450" lvl="0" marL="457200" rtl="0" algn="l">
              <a:spcBef>
                <a:spcPts val="0"/>
              </a:spcBef>
              <a:spcAft>
                <a:spcPts val="0"/>
              </a:spcAft>
              <a:buSzPts val="1100"/>
              <a:buChar char="●"/>
            </a:pPr>
            <a:r>
              <a:rPr lang="en-GB" sz="1100"/>
              <a:t>Storage</a:t>
            </a:r>
            <a:endParaRPr sz="1100"/>
          </a:p>
          <a:p>
            <a:pPr indent="-298450" lvl="0" marL="457200" rtl="0" algn="l">
              <a:spcBef>
                <a:spcPts val="0"/>
              </a:spcBef>
              <a:spcAft>
                <a:spcPts val="0"/>
              </a:spcAft>
              <a:buSzPts val="1100"/>
              <a:buChar char="●"/>
            </a:pPr>
            <a:r>
              <a:rPr lang="en-GB" sz="1100"/>
              <a:t>Cost of Service</a:t>
            </a:r>
            <a:br>
              <a:rPr lang="en-GB" sz="1100"/>
            </a:br>
            <a:endParaRPr sz="1100"/>
          </a:p>
        </p:txBody>
      </p:sp>
      <p:sp>
        <p:nvSpPr>
          <p:cNvPr id="198" name="Google Shape;198;p21"/>
          <p:cNvSpPr txBox="1"/>
          <p:nvPr>
            <p:ph idx="1" type="body"/>
          </p:nvPr>
        </p:nvSpPr>
        <p:spPr>
          <a:xfrm>
            <a:off x="5536112"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rPr>
              <a:t>Inconvenient</a:t>
            </a:r>
            <a:endParaRPr sz="1100"/>
          </a:p>
          <a:p>
            <a:pPr indent="-298450" lvl="0" marL="457200" rtl="0" algn="l">
              <a:spcBef>
                <a:spcPts val="1600"/>
              </a:spcBef>
              <a:spcAft>
                <a:spcPts val="0"/>
              </a:spcAft>
              <a:buSzPts val="1100"/>
              <a:buChar char="●"/>
            </a:pPr>
            <a:r>
              <a:rPr lang="en-GB" sz="1100"/>
              <a:t>Complex p</a:t>
            </a:r>
            <a:r>
              <a:rPr lang="en-GB" sz="1100"/>
              <a:t>rocessing/paperwork</a:t>
            </a:r>
            <a:endParaRPr sz="1100"/>
          </a:p>
          <a:p>
            <a:pPr indent="-298450" lvl="0" marL="457200" rtl="0" algn="l">
              <a:spcBef>
                <a:spcPts val="0"/>
              </a:spcBef>
              <a:spcAft>
                <a:spcPts val="0"/>
              </a:spcAft>
              <a:buSzPts val="1100"/>
              <a:buChar char="●"/>
            </a:pPr>
            <a:r>
              <a:rPr lang="en-GB" sz="1100"/>
              <a:t>Logistics</a:t>
            </a:r>
            <a:endParaRPr sz="1100"/>
          </a:p>
          <a:p>
            <a:pPr indent="-298450" lvl="0" marL="457200" rtl="0" algn="l">
              <a:spcBef>
                <a:spcPts val="0"/>
              </a:spcBef>
              <a:spcAft>
                <a:spcPts val="0"/>
              </a:spcAft>
              <a:buSzPts val="1100"/>
              <a:buChar char="●"/>
            </a:pPr>
            <a:r>
              <a:rPr lang="en-GB" sz="1100"/>
              <a:t>handling</a:t>
            </a:r>
            <a:endParaRPr sz="1100"/>
          </a:p>
        </p:txBody>
      </p:sp>
      <p:sp>
        <p:nvSpPr>
          <p:cNvPr id="199" name="Google Shape;199;p21"/>
          <p:cNvSpPr txBox="1"/>
          <p:nvPr>
            <p:ph idx="1" type="body"/>
          </p:nvPr>
        </p:nvSpPr>
        <p:spPr>
          <a:xfrm>
            <a:off x="5536112" y="328405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rPr>
              <a:t>Regulation Heavy</a:t>
            </a:r>
            <a:endParaRPr b="1" sz="1200">
              <a:solidFill>
                <a:schemeClr val="dk1"/>
              </a:solidFill>
            </a:endParaRPr>
          </a:p>
          <a:p>
            <a:pPr indent="-304800" lvl="0" marL="457200" rtl="0" algn="l">
              <a:spcBef>
                <a:spcPts val="1600"/>
              </a:spcBef>
              <a:spcAft>
                <a:spcPts val="0"/>
              </a:spcAft>
              <a:buSzPts val="1200"/>
              <a:buChar char="●"/>
            </a:pPr>
            <a:r>
              <a:rPr lang="en-GB" sz="1200"/>
              <a:t>EPA</a:t>
            </a:r>
            <a:endParaRPr sz="1200"/>
          </a:p>
          <a:p>
            <a:pPr indent="-304800" lvl="0" marL="457200" rtl="0" algn="l">
              <a:spcBef>
                <a:spcPts val="0"/>
              </a:spcBef>
              <a:spcAft>
                <a:spcPts val="0"/>
              </a:spcAft>
              <a:buSzPts val="1200"/>
              <a:buChar char="●"/>
            </a:pPr>
            <a:r>
              <a:rPr lang="en-GB" sz="1200"/>
              <a:t>DOT</a:t>
            </a:r>
            <a:endParaRPr sz="1200"/>
          </a:p>
          <a:p>
            <a:pPr indent="-304800" lvl="0" marL="457200" rtl="0" algn="l">
              <a:spcBef>
                <a:spcPts val="0"/>
              </a:spcBef>
              <a:spcAft>
                <a:spcPts val="0"/>
              </a:spcAft>
              <a:buSzPts val="1200"/>
              <a:buChar char="●"/>
            </a:pPr>
            <a:r>
              <a:rPr lang="en-GB" sz="1200"/>
              <a:t>ATF</a:t>
            </a:r>
            <a:endParaRPr b="1" sz="1200">
              <a:solidFill>
                <a:schemeClr val="dk1"/>
              </a:solidFill>
            </a:endParaRPr>
          </a:p>
        </p:txBody>
      </p:sp>
      <p:pic>
        <p:nvPicPr>
          <p:cNvPr id="200" name="Google Shape;200;p21"/>
          <p:cNvPicPr preferRelativeResize="0"/>
          <p:nvPr/>
        </p:nvPicPr>
        <p:blipFill>
          <a:blip r:embed="rId3">
            <a:alphaModFix/>
          </a:blip>
          <a:stretch>
            <a:fillRect/>
          </a:stretch>
        </p:blipFill>
        <p:spPr>
          <a:xfrm>
            <a:off x="1330675" y="2389900"/>
            <a:ext cx="432575" cy="478125"/>
          </a:xfrm>
          <a:prstGeom prst="rect">
            <a:avLst/>
          </a:prstGeom>
          <a:noFill/>
          <a:ln>
            <a:noFill/>
          </a:ln>
        </p:spPr>
      </p:pic>
      <p:pic>
        <p:nvPicPr>
          <p:cNvPr id="201" name="Google Shape;201;p21"/>
          <p:cNvPicPr preferRelativeResize="0"/>
          <p:nvPr/>
        </p:nvPicPr>
        <p:blipFill>
          <a:blip r:embed="rId4">
            <a:alphaModFix/>
          </a:blip>
          <a:stretch>
            <a:fillRect/>
          </a:stretch>
        </p:blipFill>
        <p:spPr>
          <a:xfrm>
            <a:off x="1400798" y="3565398"/>
            <a:ext cx="328800" cy="489129"/>
          </a:xfrm>
          <a:prstGeom prst="rect">
            <a:avLst/>
          </a:prstGeom>
          <a:noFill/>
          <a:ln>
            <a:noFill/>
          </a:ln>
        </p:spPr>
      </p:pic>
      <p:pic>
        <p:nvPicPr>
          <p:cNvPr id="202" name="Google Shape;202;p21"/>
          <p:cNvPicPr preferRelativeResize="0"/>
          <p:nvPr/>
        </p:nvPicPr>
        <p:blipFill>
          <a:blip r:embed="rId5">
            <a:alphaModFix/>
          </a:blip>
          <a:stretch>
            <a:fillRect/>
          </a:stretch>
        </p:blipFill>
        <p:spPr>
          <a:xfrm>
            <a:off x="5056479" y="3594738"/>
            <a:ext cx="363495" cy="478125"/>
          </a:xfrm>
          <a:prstGeom prst="rect">
            <a:avLst/>
          </a:prstGeom>
          <a:noFill/>
          <a:ln>
            <a:noFill/>
          </a:ln>
        </p:spPr>
      </p:pic>
      <p:pic>
        <p:nvPicPr>
          <p:cNvPr id="203" name="Google Shape;203;p21"/>
          <p:cNvPicPr preferRelativeResize="0"/>
          <p:nvPr/>
        </p:nvPicPr>
        <p:blipFill>
          <a:blip r:embed="rId6">
            <a:alphaModFix/>
          </a:blip>
          <a:stretch>
            <a:fillRect/>
          </a:stretch>
        </p:blipFill>
        <p:spPr>
          <a:xfrm>
            <a:off x="5084732" y="2401950"/>
            <a:ext cx="297044" cy="47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7" name="Shape 207"/>
        <p:cNvGrpSpPr/>
        <p:nvPr/>
      </p:nvGrpSpPr>
      <p:grpSpPr>
        <a:xfrm>
          <a:off x="0" y="0"/>
          <a:ext cx="0" cy="0"/>
          <a:chOff x="0" y="0"/>
          <a:chExt cx="0" cy="0"/>
        </a:xfrm>
      </p:grpSpPr>
      <p:pic>
        <p:nvPicPr>
          <p:cNvPr id="208" name="Google Shape;208;p22"/>
          <p:cNvPicPr preferRelativeResize="0"/>
          <p:nvPr/>
        </p:nvPicPr>
        <p:blipFill>
          <a:blip r:embed="rId3">
            <a:alphaModFix/>
          </a:blip>
          <a:stretch>
            <a:fillRect/>
          </a:stretch>
        </p:blipFill>
        <p:spPr>
          <a:xfrm>
            <a:off x="872737" y="1583970"/>
            <a:ext cx="3524899" cy="131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Current Options</a:t>
            </a:r>
            <a:endParaRPr>
              <a:solidFill>
                <a:schemeClr val="dk1"/>
              </a:solidFill>
            </a:endParaRPr>
          </a:p>
        </p:txBody>
      </p:sp>
      <p:sp>
        <p:nvSpPr>
          <p:cNvPr id="214" name="Google Shape;214;p23"/>
          <p:cNvSpPr txBox="1"/>
          <p:nvPr>
            <p:ph idx="1" type="body"/>
          </p:nvPr>
        </p:nvSpPr>
        <p:spPr>
          <a:xfrm>
            <a:off x="1295325" y="2078875"/>
            <a:ext cx="7122900" cy="13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There are three main options:</a:t>
            </a:r>
            <a:endParaRPr sz="1100"/>
          </a:p>
          <a:p>
            <a:pPr indent="0" lvl="0" marL="0" rtl="0" algn="l">
              <a:spcBef>
                <a:spcPts val="0"/>
              </a:spcBef>
              <a:spcAft>
                <a:spcPts val="0"/>
              </a:spcAft>
              <a:buNone/>
            </a:pPr>
            <a:r>
              <a:t/>
            </a:r>
            <a:endParaRPr sz="1100"/>
          </a:p>
          <a:p>
            <a:pPr indent="-298450" lvl="0" marL="457200" rtl="0" algn="l">
              <a:spcBef>
                <a:spcPts val="0"/>
              </a:spcBef>
              <a:spcAft>
                <a:spcPts val="0"/>
              </a:spcAft>
              <a:buSzPts val="1100"/>
              <a:buChar char="●"/>
            </a:pPr>
            <a:r>
              <a:rPr lang="en-GB" sz="1100"/>
              <a:t>Open Burning/Open Detonation</a:t>
            </a:r>
            <a:endParaRPr sz="1100"/>
          </a:p>
          <a:p>
            <a:pPr indent="-298450" lvl="0" marL="457200" rtl="0" algn="l">
              <a:spcBef>
                <a:spcPts val="0"/>
              </a:spcBef>
              <a:spcAft>
                <a:spcPts val="0"/>
              </a:spcAft>
              <a:buSzPts val="1100"/>
              <a:buChar char="●"/>
            </a:pPr>
            <a:r>
              <a:rPr lang="en-GB" sz="1100"/>
              <a:t>Indoor incineration</a:t>
            </a:r>
            <a:endParaRPr sz="1100"/>
          </a:p>
          <a:p>
            <a:pPr indent="-298450" lvl="0" marL="457200" rtl="0" algn="l">
              <a:spcBef>
                <a:spcPts val="0"/>
              </a:spcBef>
              <a:spcAft>
                <a:spcPts val="0"/>
              </a:spcAft>
              <a:buSzPts val="1100"/>
              <a:buChar char="●"/>
            </a:pPr>
            <a:r>
              <a:rPr lang="en-GB" sz="1100"/>
              <a:t>Cement Stabilization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1600"/>
              </a:spcAft>
              <a:buNone/>
            </a:pPr>
            <a:r>
              <a:t/>
            </a:r>
            <a:endParaRPr sz="1100"/>
          </a:p>
        </p:txBody>
      </p:sp>
      <p:pic>
        <p:nvPicPr>
          <p:cNvPr id="215" name="Google Shape;215;p23" title="waste barrels.png"/>
          <p:cNvPicPr preferRelativeResize="0"/>
          <p:nvPr/>
        </p:nvPicPr>
        <p:blipFill rotWithShape="1">
          <a:blip r:embed="rId3">
            <a:alphaModFix/>
          </a:blip>
          <a:srcRect b="39111" l="0" r="0" t="39113"/>
          <a:stretch/>
        </p:blipFill>
        <p:spPr>
          <a:xfrm>
            <a:off x="0" y="3835670"/>
            <a:ext cx="9143998" cy="13268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Open Burning (OB/OD)</a:t>
            </a:r>
            <a:endParaRPr>
              <a:solidFill>
                <a:schemeClr val="dk1"/>
              </a:solidFill>
            </a:endParaRPr>
          </a:p>
          <a:p>
            <a:pPr indent="0" lvl="0" marL="0" rtl="0" algn="l">
              <a:spcBef>
                <a:spcPts val="0"/>
              </a:spcBef>
              <a:spcAft>
                <a:spcPts val="0"/>
              </a:spcAft>
              <a:buNone/>
            </a:pPr>
            <a:r>
              <a:rPr b="0" lang="en-GB">
                <a:solidFill>
                  <a:schemeClr val="accent1"/>
                </a:solidFill>
              </a:rPr>
              <a:t>01</a:t>
            </a:r>
            <a:endParaRPr b="0">
              <a:solidFill>
                <a:schemeClr val="accent1"/>
              </a:solidFill>
            </a:endParaRPr>
          </a:p>
        </p:txBody>
      </p:sp>
      <p:sp>
        <p:nvSpPr>
          <p:cNvPr id="221" name="Google Shape;221;p24"/>
          <p:cNvSpPr txBox="1"/>
          <p:nvPr>
            <p:ph idx="1" type="body"/>
          </p:nvPr>
        </p:nvSpPr>
        <p:spPr>
          <a:xfrm>
            <a:off x="721225" y="2434125"/>
            <a:ext cx="3893400" cy="25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For decades, this has been the primary method for disposing of fireworks waste. You take the fireworks out to an open field, you burn them or detonate them. </a:t>
            </a:r>
            <a:endParaRPr sz="1100">
              <a:solidFill>
                <a:schemeClr val="dk2"/>
              </a:solidFill>
            </a:endParaRPr>
          </a:p>
          <a:p>
            <a:pPr indent="0" lvl="0" marL="0" rtl="0" algn="l">
              <a:spcBef>
                <a:spcPts val="1600"/>
              </a:spcBef>
              <a:spcAft>
                <a:spcPts val="0"/>
              </a:spcAft>
              <a:buNone/>
            </a:pPr>
            <a:r>
              <a:rPr b="1" lang="en-GB" sz="1100">
                <a:solidFill>
                  <a:srgbClr val="F69027"/>
                </a:solidFill>
              </a:rPr>
              <a:t> </a:t>
            </a:r>
            <a:r>
              <a:rPr lang="en-GB" sz="1100">
                <a:solidFill>
                  <a:schemeClr val="dk2"/>
                </a:solidFill>
              </a:rPr>
              <a:t>In March 2024, the EPA proposed new regulations that would  reduce open burning and open detonation and require facilities to evaluate and implement alternative technologies.</a:t>
            </a:r>
            <a:endParaRPr sz="1100">
              <a:solidFill>
                <a:schemeClr val="dk2"/>
              </a:solidFill>
            </a:endParaRPr>
          </a:p>
          <a:p>
            <a:pPr indent="0" lvl="0" marL="0" rtl="0" algn="l">
              <a:spcBef>
                <a:spcPts val="1600"/>
              </a:spcBef>
              <a:spcAft>
                <a:spcPts val="1600"/>
              </a:spcAft>
              <a:buNone/>
            </a:pPr>
            <a:r>
              <a:rPr lang="en-GB" sz="1100">
                <a:solidFill>
                  <a:schemeClr val="dk2"/>
                </a:solidFill>
              </a:rPr>
              <a:t>Environmental Impacts, multiple fatal accidents,The EPA memorandum explicitly states that OB/OD "poses risks to human health and the environment"</a:t>
            </a:r>
            <a:endParaRPr sz="1100">
              <a:solidFill>
                <a:schemeClr val="dk2"/>
              </a:solidFill>
            </a:endParaRPr>
          </a:p>
        </p:txBody>
      </p:sp>
      <p:grpSp>
        <p:nvGrpSpPr>
          <p:cNvPr id="222" name="Google Shape;222;p24"/>
          <p:cNvGrpSpPr/>
          <p:nvPr/>
        </p:nvGrpSpPr>
        <p:grpSpPr>
          <a:xfrm>
            <a:off x="5146750" y="3327825"/>
            <a:ext cx="1973700" cy="1119300"/>
            <a:chOff x="5146750" y="3327825"/>
            <a:chExt cx="1973700" cy="1119300"/>
          </a:xfrm>
        </p:grpSpPr>
        <p:sp>
          <p:nvSpPr>
            <p:cNvPr id="223" name="Google Shape;223;p24"/>
            <p:cNvSpPr/>
            <p:nvPr/>
          </p:nvSpPr>
          <p:spPr>
            <a:xfrm>
              <a:off x="5146750" y="3327825"/>
              <a:ext cx="1973700" cy="1119300"/>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4" name="Google Shape;224;p24"/>
            <p:cNvSpPr txBox="1"/>
            <p:nvPr/>
          </p:nvSpPr>
          <p:spPr>
            <a:xfrm>
              <a:off x="5281475" y="3430588"/>
              <a:ext cx="1479000" cy="7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FFFFFF"/>
                  </a:solidFill>
                </a:rPr>
                <a:t>QUICK TIP</a:t>
              </a:r>
              <a:endParaRPr b="1" sz="1200">
                <a:solidFill>
                  <a:srgbClr val="FFFFFF"/>
                </a:solidFill>
              </a:endParaRPr>
            </a:p>
            <a:p>
              <a:pPr indent="0" lvl="0" marL="0" rtl="0" algn="l">
                <a:lnSpc>
                  <a:spcPct val="115000"/>
                </a:lnSpc>
                <a:spcBef>
                  <a:spcPts val="0"/>
                </a:spcBef>
                <a:spcAft>
                  <a:spcPts val="0"/>
                </a:spcAft>
                <a:buNone/>
              </a:pPr>
              <a:r>
                <a:t/>
              </a:r>
              <a:endParaRPr sz="700">
                <a:solidFill>
                  <a:srgbClr val="FFFFFF"/>
                </a:solidFill>
              </a:endParaRPr>
            </a:p>
            <a:p>
              <a:pPr indent="0" lvl="0" marL="0" rtl="0" algn="l">
                <a:lnSpc>
                  <a:spcPct val="115000"/>
                </a:lnSpc>
                <a:spcBef>
                  <a:spcPts val="0"/>
                </a:spcBef>
                <a:spcAft>
                  <a:spcPts val="0"/>
                </a:spcAft>
                <a:buNone/>
              </a:pPr>
              <a:r>
                <a:rPr lang="en-GB" sz="700">
                  <a:solidFill>
                    <a:srgbClr val="D9F0FF"/>
                  </a:solidFill>
                </a:rPr>
                <a:t>Try right clicking on a photo and using "Replace Image" to show your own photo.</a:t>
              </a:r>
              <a:endParaRPr sz="700">
                <a:solidFill>
                  <a:srgbClr val="D9F0FF"/>
                </a:solidFill>
              </a:endParaRPr>
            </a:p>
          </p:txBody>
        </p:sp>
      </p:grpSp>
      <p:pic>
        <p:nvPicPr>
          <p:cNvPr id="225" name="Google Shape;225;p24" title="open destruction 2.png"/>
          <p:cNvPicPr preferRelativeResize="0"/>
          <p:nvPr/>
        </p:nvPicPr>
        <p:blipFill rotWithShape="1">
          <a:blip r:embed="rId3">
            <a:alphaModFix/>
          </a:blip>
          <a:srcRect b="0" l="15927" r="15920" t="0"/>
          <a:stretch/>
        </p:blipFill>
        <p:spPr>
          <a:xfrm>
            <a:off x="5146750" y="1184600"/>
            <a:ext cx="3997248" cy="3262600"/>
          </a:xfrm>
          <a:prstGeom prst="rect">
            <a:avLst/>
          </a:prstGeom>
          <a:noFill/>
          <a:ln>
            <a:noFill/>
          </a:ln>
        </p:spPr>
      </p:pic>
      <p:pic>
        <p:nvPicPr>
          <p:cNvPr id="226" name="Google Shape;226;p24"/>
          <p:cNvPicPr preferRelativeResize="0"/>
          <p:nvPr/>
        </p:nvPicPr>
        <p:blipFill>
          <a:blip r:embed="rId4">
            <a:alphaModFix/>
          </a:blip>
          <a:stretch>
            <a:fillRect/>
          </a:stretch>
        </p:blipFill>
        <p:spPr>
          <a:xfrm>
            <a:off x="246804" y="3327813"/>
            <a:ext cx="363495" cy="478125"/>
          </a:xfrm>
          <a:prstGeom prst="rect">
            <a:avLst/>
          </a:prstGeom>
          <a:noFill/>
          <a:ln>
            <a:noFill/>
          </a:ln>
        </p:spPr>
      </p:pic>
      <p:pic>
        <p:nvPicPr>
          <p:cNvPr id="227" name="Google Shape;227;p24"/>
          <p:cNvPicPr preferRelativeResize="0"/>
          <p:nvPr/>
        </p:nvPicPr>
        <p:blipFill>
          <a:blip r:embed="rId5">
            <a:alphaModFix/>
          </a:blip>
          <a:stretch>
            <a:fillRect/>
          </a:stretch>
        </p:blipFill>
        <p:spPr>
          <a:xfrm>
            <a:off x="246800" y="4025750"/>
            <a:ext cx="432575" cy="478125"/>
          </a:xfrm>
          <a:prstGeom prst="rect">
            <a:avLst/>
          </a:prstGeom>
          <a:noFill/>
          <a:ln>
            <a:noFill/>
          </a:ln>
        </p:spPr>
      </p:pic>
      <p:pic>
        <p:nvPicPr>
          <p:cNvPr id="228" name="Google Shape;228;p24"/>
          <p:cNvPicPr preferRelativeResize="0"/>
          <p:nvPr/>
        </p:nvPicPr>
        <p:blipFill>
          <a:blip r:embed="rId6">
            <a:alphaModFix/>
          </a:blip>
          <a:stretch>
            <a:fillRect/>
          </a:stretch>
        </p:blipFill>
        <p:spPr>
          <a:xfrm>
            <a:off x="298698" y="4654363"/>
            <a:ext cx="328800" cy="4891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5"/>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Indoor Incineration</a:t>
            </a:r>
            <a:endParaRPr>
              <a:solidFill>
                <a:schemeClr val="dk1"/>
              </a:solidFill>
            </a:endParaRPr>
          </a:p>
          <a:p>
            <a:pPr indent="0" lvl="0" marL="0" rtl="0" algn="l">
              <a:spcBef>
                <a:spcPts val="0"/>
              </a:spcBef>
              <a:spcAft>
                <a:spcPts val="0"/>
              </a:spcAft>
              <a:buNone/>
            </a:pPr>
            <a:r>
              <a:rPr b="0" lang="en-GB">
                <a:solidFill>
                  <a:schemeClr val="accent1"/>
                </a:solidFill>
              </a:rPr>
              <a:t>02</a:t>
            </a:r>
            <a:endParaRPr b="0">
              <a:solidFill>
                <a:schemeClr val="accent1"/>
              </a:solidFill>
            </a:endParaRPr>
          </a:p>
        </p:txBody>
      </p:sp>
      <p:sp>
        <p:nvSpPr>
          <p:cNvPr id="234" name="Google Shape;234;p25"/>
          <p:cNvSpPr txBox="1"/>
          <p:nvPr>
            <p:ph idx="1" type="body"/>
          </p:nvPr>
        </p:nvSpPr>
        <p:spPr>
          <a:xfrm>
            <a:off x="721225" y="2434125"/>
            <a:ext cx="3893400" cy="24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Indoor incineration uses enclosed chambers with emission controls. The waste is  burned inside a sealed unit, and the emissions are captured and treated before being released.</a:t>
            </a:r>
            <a:endParaRPr sz="1100">
              <a:solidFill>
                <a:schemeClr val="dk2"/>
              </a:solidFill>
            </a:endParaRPr>
          </a:p>
          <a:p>
            <a:pPr indent="0" lvl="0" marL="0" rtl="0" algn="l">
              <a:spcBef>
                <a:spcPts val="1600"/>
              </a:spcBef>
              <a:spcAft>
                <a:spcPts val="0"/>
              </a:spcAft>
              <a:buNone/>
            </a:pPr>
            <a:r>
              <a:rPr lang="en-GB" sz="1100">
                <a:solidFill>
                  <a:schemeClr val="dk2"/>
                </a:solidFill>
              </a:rPr>
              <a:t>Disposal facility in Utah experienced property damage during the incineration of fireworks waste.</a:t>
            </a:r>
            <a:endParaRPr sz="1100">
              <a:solidFill>
                <a:schemeClr val="dk2"/>
              </a:solidFill>
            </a:endParaRPr>
          </a:p>
          <a:p>
            <a:pPr indent="0" lvl="0" marL="0" rtl="0" algn="l">
              <a:spcBef>
                <a:spcPts val="1600"/>
              </a:spcBef>
              <a:spcAft>
                <a:spcPts val="0"/>
              </a:spcAft>
              <a:buNone/>
            </a:pPr>
            <a:r>
              <a:rPr lang="en-GB" sz="1100">
                <a:solidFill>
                  <a:schemeClr val="dk2"/>
                </a:solidFill>
              </a:rPr>
              <a:t>Currently only approved for 1.4G </a:t>
            </a:r>
            <a:endParaRPr sz="1100">
              <a:solidFill>
                <a:schemeClr val="dk2"/>
              </a:solidFill>
            </a:endParaRPr>
          </a:p>
          <a:p>
            <a:pPr indent="0" lvl="0" marL="0" rtl="0" algn="l">
              <a:spcBef>
                <a:spcPts val="1600"/>
              </a:spcBef>
              <a:spcAft>
                <a:spcPts val="0"/>
              </a:spcAft>
              <a:buNone/>
            </a:pPr>
            <a:r>
              <a:t/>
            </a:r>
            <a:endParaRPr sz="1100">
              <a:solidFill>
                <a:schemeClr val="dk2"/>
              </a:solidFill>
            </a:endParaRPr>
          </a:p>
          <a:p>
            <a:pPr indent="0" lvl="0" marL="0" rtl="0" algn="l">
              <a:spcBef>
                <a:spcPts val="1600"/>
              </a:spcBef>
              <a:spcAft>
                <a:spcPts val="0"/>
              </a:spcAft>
              <a:buNone/>
            </a:pPr>
            <a:r>
              <a:rPr lang="en-GB" sz="1100">
                <a:solidFill>
                  <a:schemeClr val="dk2"/>
                </a:solidFill>
              </a:rPr>
              <a:t>Increased processing, handling, infrastructure</a:t>
            </a:r>
            <a:endParaRPr sz="1100">
              <a:solidFill>
                <a:schemeClr val="dk2"/>
              </a:solidFill>
            </a:endParaRPr>
          </a:p>
          <a:p>
            <a:pPr indent="0" lvl="0" marL="0" rtl="0" algn="l">
              <a:spcBef>
                <a:spcPts val="1600"/>
              </a:spcBef>
              <a:spcAft>
                <a:spcPts val="1600"/>
              </a:spcAft>
              <a:buNone/>
            </a:pPr>
            <a:r>
              <a:t/>
            </a:r>
            <a:endParaRPr sz="1100"/>
          </a:p>
        </p:txBody>
      </p:sp>
      <p:pic>
        <p:nvPicPr>
          <p:cNvPr id="235" name="Google Shape;235;p25"/>
          <p:cNvPicPr preferRelativeResize="0"/>
          <p:nvPr/>
        </p:nvPicPr>
        <p:blipFill>
          <a:blip r:embed="rId3">
            <a:alphaModFix/>
          </a:blip>
          <a:stretch>
            <a:fillRect/>
          </a:stretch>
        </p:blipFill>
        <p:spPr>
          <a:xfrm>
            <a:off x="288637" y="3209529"/>
            <a:ext cx="432575" cy="478125"/>
          </a:xfrm>
          <a:prstGeom prst="rect">
            <a:avLst/>
          </a:prstGeom>
          <a:noFill/>
          <a:ln>
            <a:noFill/>
          </a:ln>
        </p:spPr>
      </p:pic>
      <p:pic>
        <p:nvPicPr>
          <p:cNvPr id="236" name="Google Shape;236;p25"/>
          <p:cNvPicPr preferRelativeResize="0"/>
          <p:nvPr/>
        </p:nvPicPr>
        <p:blipFill>
          <a:blip r:embed="rId4">
            <a:alphaModFix/>
          </a:blip>
          <a:stretch>
            <a:fillRect/>
          </a:stretch>
        </p:blipFill>
        <p:spPr>
          <a:xfrm>
            <a:off x="340536" y="4442940"/>
            <a:ext cx="328800" cy="489129"/>
          </a:xfrm>
          <a:prstGeom prst="rect">
            <a:avLst/>
          </a:prstGeom>
          <a:noFill/>
          <a:ln>
            <a:noFill/>
          </a:ln>
        </p:spPr>
      </p:pic>
      <p:pic>
        <p:nvPicPr>
          <p:cNvPr id="237" name="Google Shape;237;p25"/>
          <p:cNvPicPr preferRelativeResize="0"/>
          <p:nvPr/>
        </p:nvPicPr>
        <p:blipFill>
          <a:blip r:embed="rId5">
            <a:alphaModFix/>
          </a:blip>
          <a:stretch>
            <a:fillRect/>
          </a:stretch>
        </p:blipFill>
        <p:spPr>
          <a:xfrm>
            <a:off x="356407" y="3786400"/>
            <a:ext cx="297044" cy="478100"/>
          </a:xfrm>
          <a:prstGeom prst="rect">
            <a:avLst/>
          </a:prstGeom>
          <a:noFill/>
          <a:ln>
            <a:noFill/>
          </a:ln>
        </p:spPr>
      </p:pic>
      <p:pic>
        <p:nvPicPr>
          <p:cNvPr id="238" name="Google Shape;238;p25" title="ventilation-systems-of-big-mall-2026-01-08-05-15-33-utc.jpg"/>
          <p:cNvPicPr preferRelativeResize="0"/>
          <p:nvPr/>
        </p:nvPicPr>
        <p:blipFill>
          <a:blip r:embed="rId6">
            <a:alphaModFix/>
          </a:blip>
          <a:stretch>
            <a:fillRect/>
          </a:stretch>
        </p:blipFill>
        <p:spPr>
          <a:xfrm>
            <a:off x="4720625" y="1605775"/>
            <a:ext cx="4263050" cy="3068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Cement </a:t>
            </a:r>
            <a:r>
              <a:rPr lang="en-GB">
                <a:solidFill>
                  <a:schemeClr val="dk1"/>
                </a:solidFill>
              </a:rPr>
              <a:t>Stabilization</a:t>
            </a:r>
            <a:endParaRPr>
              <a:solidFill>
                <a:schemeClr val="dk1"/>
              </a:solidFill>
            </a:endParaRPr>
          </a:p>
          <a:p>
            <a:pPr indent="0" lvl="0" marL="0" rtl="0" algn="l">
              <a:spcBef>
                <a:spcPts val="0"/>
              </a:spcBef>
              <a:spcAft>
                <a:spcPts val="0"/>
              </a:spcAft>
              <a:buNone/>
            </a:pPr>
            <a:r>
              <a:rPr b="0" lang="en-GB">
                <a:solidFill>
                  <a:schemeClr val="accent1"/>
                </a:solidFill>
              </a:rPr>
              <a:t>03</a:t>
            </a:r>
            <a:endParaRPr b="0">
              <a:solidFill>
                <a:schemeClr val="accent1"/>
              </a:solidFill>
            </a:endParaRPr>
          </a:p>
        </p:txBody>
      </p:sp>
      <p:sp>
        <p:nvSpPr>
          <p:cNvPr id="244" name="Google Shape;244;p26"/>
          <p:cNvSpPr txBox="1"/>
          <p:nvPr>
            <p:ph idx="1" type="body"/>
          </p:nvPr>
        </p:nvSpPr>
        <p:spPr>
          <a:xfrm>
            <a:off x="730725" y="2353050"/>
            <a:ext cx="3893400" cy="251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2"/>
                </a:solidFill>
              </a:rPr>
              <a:t>Fireworks waste is mixed with cement, binding agents, and water to create a solid matrix that immobilizes contaminants. The resulting material can be used in construction applications (roads, walls, foundations) or disposed of in non-hazardous waste landfills.</a:t>
            </a:r>
            <a:endParaRPr b="1" sz="1100">
              <a:solidFill>
                <a:srgbClr val="F69027"/>
              </a:solidFill>
            </a:endParaRPr>
          </a:p>
          <a:p>
            <a:pPr indent="0" lvl="0" marL="0" rtl="0" algn="l">
              <a:spcBef>
                <a:spcPts val="1600"/>
              </a:spcBef>
              <a:spcAft>
                <a:spcPts val="1600"/>
              </a:spcAft>
              <a:buNone/>
            </a:pPr>
            <a:r>
              <a:rPr lang="en-GB" sz="1100">
                <a:solidFill>
                  <a:schemeClr val="dk2"/>
                </a:solidFill>
              </a:rPr>
              <a:t>Cement stabilization/solidification does not neutralize or destroy contaminants; it immobilizes them within a solid matrix (in theory)</a:t>
            </a:r>
            <a:endParaRPr sz="1100">
              <a:solidFill>
                <a:schemeClr val="dk2"/>
              </a:solidFill>
            </a:endParaRPr>
          </a:p>
        </p:txBody>
      </p:sp>
      <p:pic>
        <p:nvPicPr>
          <p:cNvPr id="245" name="Google Shape;245;p26"/>
          <p:cNvPicPr preferRelativeResize="0"/>
          <p:nvPr/>
        </p:nvPicPr>
        <p:blipFill>
          <a:blip r:embed="rId3">
            <a:alphaModFix/>
          </a:blip>
          <a:stretch>
            <a:fillRect/>
          </a:stretch>
        </p:blipFill>
        <p:spPr>
          <a:xfrm>
            <a:off x="298137" y="3648415"/>
            <a:ext cx="432575" cy="478125"/>
          </a:xfrm>
          <a:prstGeom prst="rect">
            <a:avLst/>
          </a:prstGeom>
          <a:noFill/>
          <a:ln>
            <a:noFill/>
          </a:ln>
        </p:spPr>
      </p:pic>
      <p:pic>
        <p:nvPicPr>
          <p:cNvPr id="246" name="Google Shape;246;p26" title="concrete-slab-rough-textured-surface-as-backgroun-2026-01-11-09-30-56-utc.jpg"/>
          <p:cNvPicPr preferRelativeResize="0"/>
          <p:nvPr/>
        </p:nvPicPr>
        <p:blipFill>
          <a:blip r:embed="rId4">
            <a:alphaModFix/>
          </a:blip>
          <a:stretch>
            <a:fillRect/>
          </a:stretch>
        </p:blipFill>
        <p:spPr>
          <a:xfrm>
            <a:off x="5200925" y="1248925"/>
            <a:ext cx="3943076" cy="31982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28A8E0"/>
      </a:dk1>
      <a:lt1>
        <a:srgbClr val="FFFFFF"/>
      </a:lt1>
      <a:dk2>
        <a:srgbClr val="20334A"/>
      </a:dk2>
      <a:lt2>
        <a:srgbClr val="969595"/>
      </a:lt2>
      <a:accent1>
        <a:srgbClr val="F69027"/>
      </a:accent1>
      <a:accent2>
        <a:srgbClr val="28A8E0"/>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5C1EB68D11A4E9930BE252CD49526" ma:contentTypeVersion="14" ma:contentTypeDescription="Create a new document." ma:contentTypeScope="" ma:versionID="01336307e0718bff4609e52183ea26ae">
  <xsd:schema xmlns:xsd="http://www.w3.org/2001/XMLSchema" xmlns:xs="http://www.w3.org/2001/XMLSchema" xmlns:p="http://schemas.microsoft.com/office/2006/metadata/properties" xmlns:ns2="796f79e9-9ceb-4f27-9a4d-47b73ef4eb07" xmlns:ns3="036de961-e51f-4930-8a6d-f696487cad62" targetNamespace="http://schemas.microsoft.com/office/2006/metadata/properties" ma:root="true" ma:fieldsID="1fa7e55310cdd67210efc605eef98794" ns2:_="" ns3:_="">
    <xsd:import namespace="796f79e9-9ceb-4f27-9a4d-47b73ef4eb07"/>
    <xsd:import namespace="036de961-e51f-4930-8a6d-f696487cad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6f79e9-9ceb-4f27-9a4d-47b73ef4e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6a16d2-7abc-45f3-9325-019ee03e634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6de961-e51f-4930-8a6d-f696487cad6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70be61a-639b-4427-b712-1c0cb061494c}" ma:internalName="TaxCatchAll" ma:showField="CatchAllData" ma:web="036de961-e51f-4930-8a6d-f696487ca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6de961-e51f-4930-8a6d-f696487cad62" xsi:nil="true"/>
    <lcf76f155ced4ddcb4097134ff3c332f xmlns="796f79e9-9ceb-4f27-9a4d-47b73ef4eb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E708E4-6BF8-45AC-BF5E-0CED780C2ADA}"/>
</file>

<file path=customXml/itemProps2.xml><?xml version="1.0" encoding="utf-8"?>
<ds:datastoreItem xmlns:ds="http://schemas.openxmlformats.org/officeDocument/2006/customXml" ds:itemID="{39FCB237-4E1A-4C36-B0B3-B0E47F58F478}"/>
</file>

<file path=customXml/itemProps3.xml><?xml version="1.0" encoding="utf-8"?>
<ds:datastoreItem xmlns:ds="http://schemas.openxmlformats.org/officeDocument/2006/customXml" ds:itemID="{FE04FDA7-99CC-43DA-B5CA-B289F0BEA9E4}"/>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0x0101009D95C1EB68D11A4E9930BE252CD49526</vt:lpwstr>
  </property>
</Properties>
</file>