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56" r:id="rId5"/>
    <p:sldId id="265" r:id="rId6"/>
    <p:sldId id="266" r:id="rId7"/>
    <p:sldId id="280" r:id="rId8"/>
    <p:sldId id="279" r:id="rId9"/>
    <p:sldId id="261" r:id="rId10"/>
    <p:sldId id="282" r:id="rId11"/>
    <p:sldId id="283" r:id="rId12"/>
    <p:sldId id="285" r:id="rId13"/>
    <p:sldId id="284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Young" initials="JY" lastIdx="5" clrIdx="0">
    <p:extLst>
      <p:ext uri="{19B8F6BF-5375-455C-9EA6-DF929625EA0E}">
        <p15:presenceInfo xmlns:p15="http://schemas.microsoft.com/office/powerpoint/2012/main" userId="S::Jyoung@fmc.gov::768c6fca-a3ea-48e8-8c0a-c0eca83e13c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A01ED6-A2A9-3F3F-9CD0-376B1586ABF6}" v="2" dt="2021-09-23T12:30:01.522"/>
    <p1510:client id="{B873363D-EA57-4F44-B1B3-3F1E11BB0043}" v="2" dt="2021-09-16T18:55:51.821"/>
    <p1510:client id="{FE6ED04A-64A1-C694-514B-346E09675FF3}" v="166" dt="2021-09-22T21:34:06.4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21" autoAdjust="0"/>
    <p:restoredTop sz="96473" autoAdjust="0"/>
  </p:normalViewPr>
  <p:slideViewPr>
    <p:cSldViewPr snapToGrid="0">
      <p:cViewPr varScale="1">
        <p:scale>
          <a:sx n="42" d="100"/>
          <a:sy n="42" d="100"/>
        </p:scale>
        <p:origin x="1116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13ADFB-BAA0-384A-A17C-D28BB6E96C35}" type="doc">
      <dgm:prSet loTypeId="urn:microsoft.com/office/officeart/2005/8/layout/hList6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AD1507-7962-A044-8C80-C3FE51334B49}">
      <dgm:prSet/>
      <dgm:spPr/>
      <dgm:t>
        <a:bodyPr/>
        <a:lstStyle/>
        <a:p>
          <a:r>
            <a:rPr lang="en-US" dirty="0"/>
            <a:t>Independent Regulatory Agency Est. 1961</a:t>
          </a:r>
        </a:p>
      </dgm:t>
    </dgm:pt>
    <dgm:pt modelId="{AC1C8ECC-7625-FC46-8717-93A629EC6A6C}" type="parTrans" cxnId="{4557BB41-303A-3248-AAFD-41D73B96D691}">
      <dgm:prSet/>
      <dgm:spPr/>
      <dgm:t>
        <a:bodyPr/>
        <a:lstStyle/>
        <a:p>
          <a:endParaRPr lang="en-US"/>
        </a:p>
      </dgm:t>
    </dgm:pt>
    <dgm:pt modelId="{415D0907-F23B-3B4E-9A7A-629D1B628575}" type="sibTrans" cxnId="{4557BB41-303A-3248-AAFD-41D73B96D691}">
      <dgm:prSet/>
      <dgm:spPr/>
      <dgm:t>
        <a:bodyPr/>
        <a:lstStyle/>
        <a:p>
          <a:endParaRPr lang="en-US"/>
        </a:p>
      </dgm:t>
    </dgm:pt>
    <dgm:pt modelId="{2BA8870C-FD5F-5641-BE92-5086228BC924}">
      <dgm:prSet/>
      <dgm:spPr/>
      <dgm:t>
        <a:bodyPr/>
        <a:lstStyle/>
        <a:p>
          <a:r>
            <a:rPr lang="en-US" dirty="0"/>
            <a:t>5 Commissioners</a:t>
          </a:r>
        </a:p>
      </dgm:t>
    </dgm:pt>
    <dgm:pt modelId="{7998D60B-4913-3941-A623-ED9E2310ED26}" type="parTrans" cxnId="{BB445541-DE07-8646-9568-6F52182CBAC9}">
      <dgm:prSet/>
      <dgm:spPr/>
      <dgm:t>
        <a:bodyPr/>
        <a:lstStyle/>
        <a:p>
          <a:endParaRPr lang="en-US"/>
        </a:p>
      </dgm:t>
    </dgm:pt>
    <dgm:pt modelId="{ABA041E3-0F55-0447-9EAD-B9655ED3ADBC}" type="sibTrans" cxnId="{BB445541-DE07-8646-9568-6F52182CBAC9}">
      <dgm:prSet/>
      <dgm:spPr/>
      <dgm:t>
        <a:bodyPr/>
        <a:lstStyle/>
        <a:p>
          <a:endParaRPr lang="en-US"/>
        </a:p>
      </dgm:t>
    </dgm:pt>
    <dgm:pt modelId="{081AB2AB-C605-0F40-99B8-69F7B79DEF1E}">
      <dgm:prSet/>
      <dgm:spPr/>
      <dgm:t>
        <a:bodyPr/>
        <a:lstStyle/>
        <a:p>
          <a:r>
            <a:rPr lang="en-US" dirty="0"/>
            <a:t>Nominated by President; Confirmed by Senate</a:t>
          </a:r>
        </a:p>
      </dgm:t>
    </dgm:pt>
    <dgm:pt modelId="{B6A65F53-B6AB-4C4F-B9AC-6F8AF09BA0A9}" type="parTrans" cxnId="{C3270E0E-C37A-D148-A24F-792BE0CEBDAA}">
      <dgm:prSet/>
      <dgm:spPr/>
      <dgm:t>
        <a:bodyPr/>
        <a:lstStyle/>
        <a:p>
          <a:endParaRPr lang="en-US"/>
        </a:p>
      </dgm:t>
    </dgm:pt>
    <dgm:pt modelId="{E467BCFB-1CC1-5845-A969-4A742D670FC8}" type="sibTrans" cxnId="{C3270E0E-C37A-D148-A24F-792BE0CEBDAA}">
      <dgm:prSet/>
      <dgm:spPr/>
      <dgm:t>
        <a:bodyPr/>
        <a:lstStyle/>
        <a:p>
          <a:endParaRPr lang="en-US"/>
        </a:p>
      </dgm:t>
    </dgm:pt>
    <dgm:pt modelId="{52342C64-62FA-ED41-8396-3F4F0CD85BC5}">
      <dgm:prSet/>
      <dgm:spPr/>
      <dgm:t>
        <a:bodyPr/>
        <a:lstStyle/>
        <a:p>
          <a:r>
            <a:rPr lang="en-US" dirty="0"/>
            <a:t>Staggered 5 year terms </a:t>
          </a:r>
        </a:p>
      </dgm:t>
    </dgm:pt>
    <dgm:pt modelId="{2FF7FF78-3656-CA44-B82D-B0C1B6FAC0B7}" type="parTrans" cxnId="{9FC64722-DB9C-BC47-91B6-B43855D2B463}">
      <dgm:prSet/>
      <dgm:spPr/>
      <dgm:t>
        <a:bodyPr/>
        <a:lstStyle/>
        <a:p>
          <a:endParaRPr lang="en-US"/>
        </a:p>
      </dgm:t>
    </dgm:pt>
    <dgm:pt modelId="{A69F3777-4017-4545-8FD6-A55583AC9355}" type="sibTrans" cxnId="{9FC64722-DB9C-BC47-91B6-B43855D2B463}">
      <dgm:prSet/>
      <dgm:spPr/>
      <dgm:t>
        <a:bodyPr/>
        <a:lstStyle/>
        <a:p>
          <a:endParaRPr lang="en-US"/>
        </a:p>
      </dgm:t>
    </dgm:pt>
    <dgm:pt modelId="{6AC19E2C-7A9B-3A44-8C6F-1836056BA444}">
      <dgm:prSet/>
      <dgm:spPr/>
      <dgm:t>
        <a:bodyPr/>
        <a:lstStyle/>
        <a:p>
          <a:r>
            <a:rPr lang="en-US" dirty="0"/>
            <a:t>No more than 3 of President’s party</a:t>
          </a:r>
        </a:p>
      </dgm:t>
    </dgm:pt>
    <dgm:pt modelId="{A1AA87B0-F28B-DB40-90A5-81FB50E1D447}" type="parTrans" cxnId="{EB5B6206-B3F3-6F41-AD70-D3889B6C6218}">
      <dgm:prSet/>
      <dgm:spPr/>
      <dgm:t>
        <a:bodyPr/>
        <a:lstStyle/>
        <a:p>
          <a:endParaRPr lang="en-US"/>
        </a:p>
      </dgm:t>
    </dgm:pt>
    <dgm:pt modelId="{C8587728-2A28-8048-871A-EB852571F008}" type="sibTrans" cxnId="{EB5B6206-B3F3-6F41-AD70-D3889B6C6218}">
      <dgm:prSet/>
      <dgm:spPr/>
      <dgm:t>
        <a:bodyPr/>
        <a:lstStyle/>
        <a:p>
          <a:endParaRPr lang="en-US"/>
        </a:p>
      </dgm:t>
    </dgm:pt>
    <dgm:pt modelId="{44371667-FF55-1F49-82C1-AC3647E93B14}">
      <dgm:prSet/>
      <dgm:spPr/>
      <dgm:t>
        <a:bodyPr/>
        <a:lstStyle/>
        <a:p>
          <a:r>
            <a:rPr lang="en-US" dirty="0"/>
            <a:t>Authorized 128 Full Time Employees in 7 locations:  </a:t>
          </a:r>
        </a:p>
      </dgm:t>
    </dgm:pt>
    <dgm:pt modelId="{9B3D66D6-4EC1-734C-BD4B-27D43DA018CB}" type="parTrans" cxnId="{B5A72840-4479-0A46-906E-6A1737722D81}">
      <dgm:prSet/>
      <dgm:spPr/>
      <dgm:t>
        <a:bodyPr/>
        <a:lstStyle/>
        <a:p>
          <a:endParaRPr lang="en-US"/>
        </a:p>
      </dgm:t>
    </dgm:pt>
    <dgm:pt modelId="{E4FF9B98-DC4B-AE4F-8ED1-391F5FACE0C1}" type="sibTrans" cxnId="{B5A72840-4479-0A46-906E-6A1737722D81}">
      <dgm:prSet/>
      <dgm:spPr/>
      <dgm:t>
        <a:bodyPr/>
        <a:lstStyle/>
        <a:p>
          <a:endParaRPr lang="en-US"/>
        </a:p>
      </dgm:t>
    </dgm:pt>
    <dgm:pt modelId="{E3CB79BC-A960-2345-BCF9-ED6C503AE262}">
      <dgm:prSet/>
      <dgm:spPr/>
      <dgm:t>
        <a:bodyPr/>
        <a:lstStyle/>
        <a:p>
          <a:r>
            <a:rPr lang="en-US" dirty="0"/>
            <a:t>New York</a:t>
          </a:r>
        </a:p>
      </dgm:t>
    </dgm:pt>
    <dgm:pt modelId="{0E901AD1-CF1A-4A48-A7F9-8AB465D5BE49}" type="parTrans" cxnId="{E34D24DC-4231-4C43-91CD-A8A0EBD224A7}">
      <dgm:prSet/>
      <dgm:spPr/>
      <dgm:t>
        <a:bodyPr/>
        <a:lstStyle/>
        <a:p>
          <a:endParaRPr lang="en-US"/>
        </a:p>
      </dgm:t>
    </dgm:pt>
    <dgm:pt modelId="{C210CC1D-9ADF-F747-9DD5-81B0B093B406}" type="sibTrans" cxnId="{E34D24DC-4231-4C43-91CD-A8A0EBD224A7}">
      <dgm:prSet/>
      <dgm:spPr/>
      <dgm:t>
        <a:bodyPr/>
        <a:lstStyle/>
        <a:p>
          <a:endParaRPr lang="en-US"/>
        </a:p>
      </dgm:t>
    </dgm:pt>
    <dgm:pt modelId="{245023B1-E588-CA45-ACC0-BC53F59A4C06}">
      <dgm:prSet/>
      <dgm:spPr/>
      <dgm:t>
        <a:bodyPr/>
        <a:lstStyle/>
        <a:p>
          <a:r>
            <a:rPr lang="en-US" dirty="0"/>
            <a:t>Miami</a:t>
          </a:r>
        </a:p>
      </dgm:t>
    </dgm:pt>
    <dgm:pt modelId="{451E3CE1-5990-2240-B34A-65AF5624C824}" type="parTrans" cxnId="{002C47A7-A1ED-7740-9F68-A3F4BAD6ED1C}">
      <dgm:prSet/>
      <dgm:spPr/>
      <dgm:t>
        <a:bodyPr/>
        <a:lstStyle/>
        <a:p>
          <a:endParaRPr lang="en-US"/>
        </a:p>
      </dgm:t>
    </dgm:pt>
    <dgm:pt modelId="{C4DC44BD-83C6-4640-8534-571B0CC8A0BA}" type="sibTrans" cxnId="{002C47A7-A1ED-7740-9F68-A3F4BAD6ED1C}">
      <dgm:prSet/>
      <dgm:spPr/>
      <dgm:t>
        <a:bodyPr/>
        <a:lstStyle/>
        <a:p>
          <a:endParaRPr lang="en-US"/>
        </a:p>
      </dgm:t>
    </dgm:pt>
    <dgm:pt modelId="{9B615349-C309-F240-97FE-1A8F07BEFC93}">
      <dgm:prSet/>
      <dgm:spPr/>
      <dgm:t>
        <a:bodyPr/>
        <a:lstStyle/>
        <a:p>
          <a:r>
            <a:rPr lang="en-US" dirty="0"/>
            <a:t>New Orleans</a:t>
          </a:r>
        </a:p>
      </dgm:t>
    </dgm:pt>
    <dgm:pt modelId="{4A599D28-4D07-604B-9E2D-84385439D462}" type="parTrans" cxnId="{D3B2F6A9-99C9-8B40-8CFE-B0B1791A9612}">
      <dgm:prSet/>
      <dgm:spPr/>
      <dgm:t>
        <a:bodyPr/>
        <a:lstStyle/>
        <a:p>
          <a:endParaRPr lang="en-US"/>
        </a:p>
      </dgm:t>
    </dgm:pt>
    <dgm:pt modelId="{B075E3DE-5315-DF45-9272-C5D4BEAFD650}" type="sibTrans" cxnId="{D3B2F6A9-99C9-8B40-8CFE-B0B1791A9612}">
      <dgm:prSet/>
      <dgm:spPr/>
      <dgm:t>
        <a:bodyPr/>
        <a:lstStyle/>
        <a:p>
          <a:endParaRPr lang="en-US"/>
        </a:p>
      </dgm:t>
    </dgm:pt>
    <dgm:pt modelId="{482AFFC7-3078-774F-B97D-871F00666B4E}">
      <dgm:prSet/>
      <dgm:spPr/>
      <dgm:t>
        <a:bodyPr/>
        <a:lstStyle/>
        <a:p>
          <a:r>
            <a:rPr lang="en-US" dirty="0"/>
            <a:t>Houston</a:t>
          </a:r>
        </a:p>
      </dgm:t>
    </dgm:pt>
    <dgm:pt modelId="{6AAE7EAD-3A4B-3C4E-8176-8A64B6448133}" type="parTrans" cxnId="{F0C40A03-FA44-C340-B621-37F0894B08F5}">
      <dgm:prSet/>
      <dgm:spPr/>
      <dgm:t>
        <a:bodyPr/>
        <a:lstStyle/>
        <a:p>
          <a:endParaRPr lang="en-US"/>
        </a:p>
      </dgm:t>
    </dgm:pt>
    <dgm:pt modelId="{B0414FAA-9D82-3F4A-85E7-65E67D93527C}" type="sibTrans" cxnId="{F0C40A03-FA44-C340-B621-37F0894B08F5}">
      <dgm:prSet/>
      <dgm:spPr/>
      <dgm:t>
        <a:bodyPr/>
        <a:lstStyle/>
        <a:p>
          <a:endParaRPr lang="en-US"/>
        </a:p>
      </dgm:t>
    </dgm:pt>
    <dgm:pt modelId="{7EBBE1BF-8EE7-EB4F-83B7-FC402FEF8712}">
      <dgm:prSet/>
      <dgm:spPr/>
      <dgm:t>
        <a:bodyPr/>
        <a:lstStyle/>
        <a:p>
          <a:r>
            <a:rPr lang="en-US" dirty="0"/>
            <a:t>LA/Long Beach</a:t>
          </a:r>
        </a:p>
      </dgm:t>
    </dgm:pt>
    <dgm:pt modelId="{75BD4FA5-5E38-BE43-A351-8762B870FFAA}" type="parTrans" cxnId="{E9B02691-5824-2F45-9077-B2A25EAD2D96}">
      <dgm:prSet/>
      <dgm:spPr/>
      <dgm:t>
        <a:bodyPr/>
        <a:lstStyle/>
        <a:p>
          <a:endParaRPr lang="en-US"/>
        </a:p>
      </dgm:t>
    </dgm:pt>
    <dgm:pt modelId="{B4054D55-D542-E442-8128-1B2CA43C6EED}" type="sibTrans" cxnId="{E9B02691-5824-2F45-9077-B2A25EAD2D96}">
      <dgm:prSet/>
      <dgm:spPr/>
      <dgm:t>
        <a:bodyPr/>
        <a:lstStyle/>
        <a:p>
          <a:endParaRPr lang="en-US"/>
        </a:p>
      </dgm:t>
    </dgm:pt>
    <dgm:pt modelId="{062244DC-E197-4741-83BC-B5A4B5A579EA}">
      <dgm:prSet/>
      <dgm:spPr/>
      <dgm:t>
        <a:bodyPr/>
        <a:lstStyle/>
        <a:p>
          <a:r>
            <a:rPr lang="en-US" dirty="0"/>
            <a:t>Seattle</a:t>
          </a:r>
        </a:p>
      </dgm:t>
    </dgm:pt>
    <dgm:pt modelId="{889D6CB9-8AC1-3743-9897-0C5550BD1956}" type="parTrans" cxnId="{ED540A29-D84F-9E42-BA5F-34073C79CD27}">
      <dgm:prSet/>
      <dgm:spPr/>
      <dgm:t>
        <a:bodyPr/>
        <a:lstStyle/>
        <a:p>
          <a:endParaRPr lang="en-US"/>
        </a:p>
      </dgm:t>
    </dgm:pt>
    <dgm:pt modelId="{B6294668-6749-C444-B83F-7E9424596685}" type="sibTrans" cxnId="{ED540A29-D84F-9E42-BA5F-34073C79CD27}">
      <dgm:prSet/>
      <dgm:spPr/>
      <dgm:t>
        <a:bodyPr/>
        <a:lstStyle/>
        <a:p>
          <a:endParaRPr lang="en-US"/>
        </a:p>
      </dgm:t>
    </dgm:pt>
    <dgm:pt modelId="{055B8D74-D2BE-3C44-A898-5AEBE5A18FFD}">
      <dgm:prSet/>
      <dgm:spPr/>
      <dgm:t>
        <a:bodyPr/>
        <a:lstStyle/>
        <a:p>
          <a:r>
            <a:rPr lang="en-US" dirty="0"/>
            <a:t>Washington DC (HQ)</a:t>
          </a:r>
        </a:p>
      </dgm:t>
    </dgm:pt>
    <dgm:pt modelId="{735E9FCF-B904-8440-AE41-DB479E612A11}" type="parTrans" cxnId="{7A6D279B-FFC2-1249-887F-98B6EDF52FC8}">
      <dgm:prSet/>
      <dgm:spPr/>
      <dgm:t>
        <a:bodyPr/>
        <a:lstStyle/>
        <a:p>
          <a:endParaRPr lang="en-US"/>
        </a:p>
      </dgm:t>
    </dgm:pt>
    <dgm:pt modelId="{097DE35A-50F0-154F-A9F3-9E677152C5EE}" type="sibTrans" cxnId="{7A6D279B-FFC2-1249-887F-98B6EDF52FC8}">
      <dgm:prSet/>
      <dgm:spPr/>
      <dgm:t>
        <a:bodyPr/>
        <a:lstStyle/>
        <a:p>
          <a:endParaRPr lang="en-US"/>
        </a:p>
      </dgm:t>
    </dgm:pt>
    <dgm:pt modelId="{089344AF-D395-D844-8668-7B0182AAD3B4}" type="pres">
      <dgm:prSet presAssocID="{0D13ADFB-BAA0-384A-A17C-D28BB6E96C35}" presName="Name0" presStyleCnt="0">
        <dgm:presLayoutVars>
          <dgm:dir/>
          <dgm:resizeHandles val="exact"/>
        </dgm:presLayoutVars>
      </dgm:prSet>
      <dgm:spPr/>
    </dgm:pt>
    <dgm:pt modelId="{057D4EA0-52B1-B746-958C-5990407B96B0}" type="pres">
      <dgm:prSet presAssocID="{60AD1507-7962-A044-8C80-C3FE51334B49}" presName="node" presStyleLbl="node1" presStyleIdx="0" presStyleCnt="3">
        <dgm:presLayoutVars>
          <dgm:bulletEnabled val="1"/>
        </dgm:presLayoutVars>
      </dgm:prSet>
      <dgm:spPr/>
    </dgm:pt>
    <dgm:pt modelId="{0E8BD0B6-F271-164C-BC59-BAE939F9573D}" type="pres">
      <dgm:prSet presAssocID="{415D0907-F23B-3B4E-9A7A-629D1B628575}" presName="sibTrans" presStyleCnt="0"/>
      <dgm:spPr/>
    </dgm:pt>
    <dgm:pt modelId="{306D4904-EAD1-B547-BD50-AF1F3BF0461E}" type="pres">
      <dgm:prSet presAssocID="{2BA8870C-FD5F-5641-BE92-5086228BC924}" presName="node" presStyleLbl="node1" presStyleIdx="1" presStyleCnt="3">
        <dgm:presLayoutVars>
          <dgm:bulletEnabled val="1"/>
        </dgm:presLayoutVars>
      </dgm:prSet>
      <dgm:spPr/>
    </dgm:pt>
    <dgm:pt modelId="{4A4D93C4-9447-7C47-927E-32560B6E5A9B}" type="pres">
      <dgm:prSet presAssocID="{ABA041E3-0F55-0447-9EAD-B9655ED3ADBC}" presName="sibTrans" presStyleCnt="0"/>
      <dgm:spPr/>
    </dgm:pt>
    <dgm:pt modelId="{227026CF-1B69-F84F-8517-2471AA8E04BF}" type="pres">
      <dgm:prSet presAssocID="{44371667-FF55-1F49-82C1-AC3647E93B14}" presName="node" presStyleLbl="node1" presStyleIdx="2" presStyleCnt="3">
        <dgm:presLayoutVars>
          <dgm:bulletEnabled val="1"/>
        </dgm:presLayoutVars>
      </dgm:prSet>
      <dgm:spPr/>
    </dgm:pt>
  </dgm:ptLst>
  <dgm:cxnLst>
    <dgm:cxn modelId="{F0C40A03-FA44-C340-B621-37F0894B08F5}" srcId="{44371667-FF55-1F49-82C1-AC3647E93B14}" destId="{482AFFC7-3078-774F-B97D-871F00666B4E}" srcOrd="4" destOrd="0" parTransId="{6AAE7EAD-3A4B-3C4E-8176-8A64B6448133}" sibTransId="{B0414FAA-9D82-3F4A-85E7-65E67D93527C}"/>
    <dgm:cxn modelId="{EB5B6206-B3F3-6F41-AD70-D3889B6C6218}" srcId="{2BA8870C-FD5F-5641-BE92-5086228BC924}" destId="{6AC19E2C-7A9B-3A44-8C6F-1836056BA444}" srcOrd="2" destOrd="0" parTransId="{A1AA87B0-F28B-DB40-90A5-81FB50E1D447}" sibTransId="{C8587728-2A28-8048-871A-EB852571F008}"/>
    <dgm:cxn modelId="{342BA806-EE05-5140-8D51-E093C5BF80F2}" type="presOf" srcId="{482AFFC7-3078-774F-B97D-871F00666B4E}" destId="{227026CF-1B69-F84F-8517-2471AA8E04BF}" srcOrd="0" destOrd="5" presId="urn:microsoft.com/office/officeart/2005/8/layout/hList6"/>
    <dgm:cxn modelId="{C3270E0E-C37A-D148-A24F-792BE0CEBDAA}" srcId="{2BA8870C-FD5F-5641-BE92-5086228BC924}" destId="{081AB2AB-C605-0F40-99B8-69F7B79DEF1E}" srcOrd="0" destOrd="0" parTransId="{B6A65F53-B6AB-4C4F-B9AC-6F8AF09BA0A9}" sibTransId="{E467BCFB-1CC1-5845-A969-4A742D670FC8}"/>
    <dgm:cxn modelId="{9FC64722-DB9C-BC47-91B6-B43855D2B463}" srcId="{2BA8870C-FD5F-5641-BE92-5086228BC924}" destId="{52342C64-62FA-ED41-8396-3F4F0CD85BC5}" srcOrd="1" destOrd="0" parTransId="{2FF7FF78-3656-CA44-B82D-B0C1B6FAC0B7}" sibTransId="{A69F3777-4017-4545-8FD6-A55583AC9355}"/>
    <dgm:cxn modelId="{ED540A29-D84F-9E42-BA5F-34073C79CD27}" srcId="{44371667-FF55-1F49-82C1-AC3647E93B14}" destId="{062244DC-E197-4741-83BC-B5A4B5A579EA}" srcOrd="6" destOrd="0" parTransId="{889D6CB9-8AC1-3743-9897-0C5550BD1956}" sibTransId="{B6294668-6749-C444-B83F-7E9424596685}"/>
    <dgm:cxn modelId="{F78C9E3F-48F8-724A-971E-0B5331C16561}" type="presOf" srcId="{60AD1507-7962-A044-8C80-C3FE51334B49}" destId="{057D4EA0-52B1-B746-958C-5990407B96B0}" srcOrd="0" destOrd="0" presId="urn:microsoft.com/office/officeart/2005/8/layout/hList6"/>
    <dgm:cxn modelId="{B5A72840-4479-0A46-906E-6A1737722D81}" srcId="{0D13ADFB-BAA0-384A-A17C-D28BB6E96C35}" destId="{44371667-FF55-1F49-82C1-AC3647E93B14}" srcOrd="2" destOrd="0" parTransId="{9B3D66D6-4EC1-734C-BD4B-27D43DA018CB}" sibTransId="{E4FF9B98-DC4B-AE4F-8ED1-391F5FACE0C1}"/>
    <dgm:cxn modelId="{DD14C85F-89FA-6441-806B-542CA626F448}" type="presOf" srcId="{245023B1-E588-CA45-ACC0-BC53F59A4C06}" destId="{227026CF-1B69-F84F-8517-2471AA8E04BF}" srcOrd="0" destOrd="3" presId="urn:microsoft.com/office/officeart/2005/8/layout/hList6"/>
    <dgm:cxn modelId="{BB445541-DE07-8646-9568-6F52182CBAC9}" srcId="{0D13ADFB-BAA0-384A-A17C-D28BB6E96C35}" destId="{2BA8870C-FD5F-5641-BE92-5086228BC924}" srcOrd="1" destOrd="0" parTransId="{7998D60B-4913-3941-A623-ED9E2310ED26}" sibTransId="{ABA041E3-0F55-0447-9EAD-B9655ED3ADBC}"/>
    <dgm:cxn modelId="{4557BB41-303A-3248-AAFD-41D73B96D691}" srcId="{0D13ADFB-BAA0-384A-A17C-D28BB6E96C35}" destId="{60AD1507-7962-A044-8C80-C3FE51334B49}" srcOrd="0" destOrd="0" parTransId="{AC1C8ECC-7625-FC46-8717-93A629EC6A6C}" sibTransId="{415D0907-F23B-3B4E-9A7A-629D1B628575}"/>
    <dgm:cxn modelId="{8752A071-9EF2-E743-94F4-20A48AD02D65}" type="presOf" srcId="{0D13ADFB-BAA0-384A-A17C-D28BB6E96C35}" destId="{089344AF-D395-D844-8668-7B0182AAD3B4}" srcOrd="0" destOrd="0" presId="urn:microsoft.com/office/officeart/2005/8/layout/hList6"/>
    <dgm:cxn modelId="{AC326373-A47A-814D-A103-5B65A018B0D7}" type="presOf" srcId="{E3CB79BC-A960-2345-BCF9-ED6C503AE262}" destId="{227026CF-1B69-F84F-8517-2471AA8E04BF}" srcOrd="0" destOrd="2" presId="urn:microsoft.com/office/officeart/2005/8/layout/hList6"/>
    <dgm:cxn modelId="{E9B02691-5824-2F45-9077-B2A25EAD2D96}" srcId="{44371667-FF55-1F49-82C1-AC3647E93B14}" destId="{7EBBE1BF-8EE7-EB4F-83B7-FC402FEF8712}" srcOrd="5" destOrd="0" parTransId="{75BD4FA5-5E38-BE43-A351-8762B870FFAA}" sibTransId="{B4054D55-D542-E442-8128-1B2CA43C6EED}"/>
    <dgm:cxn modelId="{EFC53393-7F6D-C246-963E-4DDB3816D2E2}" type="presOf" srcId="{7EBBE1BF-8EE7-EB4F-83B7-FC402FEF8712}" destId="{227026CF-1B69-F84F-8517-2471AA8E04BF}" srcOrd="0" destOrd="6" presId="urn:microsoft.com/office/officeart/2005/8/layout/hList6"/>
    <dgm:cxn modelId="{CB019293-54AD-EF4E-970D-384197B5BB0D}" type="presOf" srcId="{52342C64-62FA-ED41-8396-3F4F0CD85BC5}" destId="{306D4904-EAD1-B547-BD50-AF1F3BF0461E}" srcOrd="0" destOrd="2" presId="urn:microsoft.com/office/officeart/2005/8/layout/hList6"/>
    <dgm:cxn modelId="{B5AB5497-CB3A-B24B-9356-0A2EE7352801}" type="presOf" srcId="{9B615349-C309-F240-97FE-1A8F07BEFC93}" destId="{227026CF-1B69-F84F-8517-2471AA8E04BF}" srcOrd="0" destOrd="4" presId="urn:microsoft.com/office/officeart/2005/8/layout/hList6"/>
    <dgm:cxn modelId="{7A6D279B-FFC2-1249-887F-98B6EDF52FC8}" srcId="{44371667-FF55-1F49-82C1-AC3647E93B14}" destId="{055B8D74-D2BE-3C44-A898-5AEBE5A18FFD}" srcOrd="0" destOrd="0" parTransId="{735E9FCF-B904-8440-AE41-DB479E612A11}" sibTransId="{097DE35A-50F0-154F-A9F3-9E677152C5EE}"/>
    <dgm:cxn modelId="{E10E71A2-B6F8-3D4D-B101-A33041BDC69B}" type="presOf" srcId="{6AC19E2C-7A9B-3A44-8C6F-1836056BA444}" destId="{306D4904-EAD1-B547-BD50-AF1F3BF0461E}" srcOrd="0" destOrd="3" presId="urn:microsoft.com/office/officeart/2005/8/layout/hList6"/>
    <dgm:cxn modelId="{5A66C8A3-DCEC-4A48-B247-8277C03CD3E8}" type="presOf" srcId="{055B8D74-D2BE-3C44-A898-5AEBE5A18FFD}" destId="{227026CF-1B69-F84F-8517-2471AA8E04BF}" srcOrd="0" destOrd="1" presId="urn:microsoft.com/office/officeart/2005/8/layout/hList6"/>
    <dgm:cxn modelId="{002C47A7-A1ED-7740-9F68-A3F4BAD6ED1C}" srcId="{44371667-FF55-1F49-82C1-AC3647E93B14}" destId="{245023B1-E588-CA45-ACC0-BC53F59A4C06}" srcOrd="2" destOrd="0" parTransId="{451E3CE1-5990-2240-B34A-65AF5624C824}" sibTransId="{C4DC44BD-83C6-4640-8534-571B0CC8A0BA}"/>
    <dgm:cxn modelId="{D3B2F6A9-99C9-8B40-8CFE-B0B1791A9612}" srcId="{44371667-FF55-1F49-82C1-AC3647E93B14}" destId="{9B615349-C309-F240-97FE-1A8F07BEFC93}" srcOrd="3" destOrd="0" parTransId="{4A599D28-4D07-604B-9E2D-84385439D462}" sibTransId="{B075E3DE-5315-DF45-9272-C5D4BEAFD650}"/>
    <dgm:cxn modelId="{BD6EA8B6-9532-0347-8A30-D042ACA353E8}" type="presOf" srcId="{2BA8870C-FD5F-5641-BE92-5086228BC924}" destId="{306D4904-EAD1-B547-BD50-AF1F3BF0461E}" srcOrd="0" destOrd="0" presId="urn:microsoft.com/office/officeart/2005/8/layout/hList6"/>
    <dgm:cxn modelId="{B2E3D9C7-E476-E040-8F44-88360E31F0BF}" type="presOf" srcId="{062244DC-E197-4741-83BC-B5A4B5A579EA}" destId="{227026CF-1B69-F84F-8517-2471AA8E04BF}" srcOrd="0" destOrd="7" presId="urn:microsoft.com/office/officeart/2005/8/layout/hList6"/>
    <dgm:cxn modelId="{CB8018D4-6603-5B40-9315-4784E6CB1B3A}" type="presOf" srcId="{44371667-FF55-1F49-82C1-AC3647E93B14}" destId="{227026CF-1B69-F84F-8517-2471AA8E04BF}" srcOrd="0" destOrd="0" presId="urn:microsoft.com/office/officeart/2005/8/layout/hList6"/>
    <dgm:cxn modelId="{E34D24DC-4231-4C43-91CD-A8A0EBD224A7}" srcId="{44371667-FF55-1F49-82C1-AC3647E93B14}" destId="{E3CB79BC-A960-2345-BCF9-ED6C503AE262}" srcOrd="1" destOrd="0" parTransId="{0E901AD1-CF1A-4A48-A7F9-8AB465D5BE49}" sibTransId="{C210CC1D-9ADF-F747-9DD5-81B0B093B406}"/>
    <dgm:cxn modelId="{76D8D7FA-569D-6F4B-8C18-D5CD2995FEF5}" type="presOf" srcId="{081AB2AB-C605-0F40-99B8-69F7B79DEF1E}" destId="{306D4904-EAD1-B547-BD50-AF1F3BF0461E}" srcOrd="0" destOrd="1" presId="urn:microsoft.com/office/officeart/2005/8/layout/hList6"/>
    <dgm:cxn modelId="{97726F66-0780-DB4F-B89D-EC9F63D98C3E}" type="presParOf" srcId="{089344AF-D395-D844-8668-7B0182AAD3B4}" destId="{057D4EA0-52B1-B746-958C-5990407B96B0}" srcOrd="0" destOrd="0" presId="urn:microsoft.com/office/officeart/2005/8/layout/hList6"/>
    <dgm:cxn modelId="{EF4E2C33-F081-5943-AC81-4EDE170D38A6}" type="presParOf" srcId="{089344AF-D395-D844-8668-7B0182AAD3B4}" destId="{0E8BD0B6-F271-164C-BC59-BAE939F9573D}" srcOrd="1" destOrd="0" presId="urn:microsoft.com/office/officeart/2005/8/layout/hList6"/>
    <dgm:cxn modelId="{EC0E7C6E-7509-8F40-A279-8D2AED18BAE4}" type="presParOf" srcId="{089344AF-D395-D844-8668-7B0182AAD3B4}" destId="{306D4904-EAD1-B547-BD50-AF1F3BF0461E}" srcOrd="2" destOrd="0" presId="urn:microsoft.com/office/officeart/2005/8/layout/hList6"/>
    <dgm:cxn modelId="{E8BDE764-7D93-104D-8697-BBEA3233B203}" type="presParOf" srcId="{089344AF-D395-D844-8668-7B0182AAD3B4}" destId="{4A4D93C4-9447-7C47-927E-32560B6E5A9B}" srcOrd="3" destOrd="0" presId="urn:microsoft.com/office/officeart/2005/8/layout/hList6"/>
    <dgm:cxn modelId="{F6A24604-2577-1B45-A634-D045D4B04824}" type="presParOf" srcId="{089344AF-D395-D844-8668-7B0182AAD3B4}" destId="{227026CF-1B69-F84F-8517-2471AA8E04BF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81DCD4-E548-224B-9FBA-BD78BD284C61}" type="doc">
      <dgm:prSet loTypeId="urn:microsoft.com/office/officeart/2005/8/layout/vList5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9C2346-7000-0C4A-A501-DC0A90D0DA01}">
      <dgm:prSet/>
      <dgm:spPr/>
      <dgm:t>
        <a:bodyPr/>
        <a:lstStyle/>
        <a:p>
          <a:r>
            <a:rPr lang="en-US" dirty="0"/>
            <a:t>Located in field offices located in</a:t>
          </a:r>
        </a:p>
      </dgm:t>
    </dgm:pt>
    <dgm:pt modelId="{61D04DD0-2412-0548-ABC4-1F4238B65FA3}" type="parTrans" cxnId="{9E13627D-ECC8-D54E-B993-7BE3D875E6ED}">
      <dgm:prSet/>
      <dgm:spPr/>
      <dgm:t>
        <a:bodyPr/>
        <a:lstStyle/>
        <a:p>
          <a:endParaRPr lang="en-US"/>
        </a:p>
      </dgm:t>
    </dgm:pt>
    <dgm:pt modelId="{4E347082-57CE-E042-A710-2A4CDFDCCF67}" type="sibTrans" cxnId="{9E13627D-ECC8-D54E-B993-7BE3D875E6ED}">
      <dgm:prSet/>
      <dgm:spPr/>
      <dgm:t>
        <a:bodyPr/>
        <a:lstStyle/>
        <a:p>
          <a:endParaRPr lang="en-US"/>
        </a:p>
      </dgm:t>
    </dgm:pt>
    <dgm:pt modelId="{A3A66B06-F3C0-024D-8A97-C7A6F6CD0348}">
      <dgm:prSet/>
      <dgm:spPr/>
      <dgm:t>
        <a:bodyPr/>
        <a:lstStyle/>
        <a:p>
          <a:r>
            <a:rPr lang="en-US" dirty="0"/>
            <a:t>Three main duties: </a:t>
          </a:r>
        </a:p>
      </dgm:t>
    </dgm:pt>
    <dgm:pt modelId="{2EAD75A1-53E7-6346-978B-CA5504595B0A}" type="parTrans" cxnId="{8062E3BF-0BD6-7C40-9CBF-896CF38EC187}">
      <dgm:prSet/>
      <dgm:spPr/>
      <dgm:t>
        <a:bodyPr/>
        <a:lstStyle/>
        <a:p>
          <a:endParaRPr lang="en-US"/>
        </a:p>
      </dgm:t>
    </dgm:pt>
    <dgm:pt modelId="{89868A87-EE19-1C40-965E-88A03F269199}" type="sibTrans" cxnId="{8062E3BF-0BD6-7C40-9CBF-896CF38EC187}">
      <dgm:prSet/>
      <dgm:spPr/>
      <dgm:t>
        <a:bodyPr/>
        <a:lstStyle/>
        <a:p>
          <a:endParaRPr lang="en-US"/>
        </a:p>
      </dgm:t>
    </dgm:pt>
    <dgm:pt modelId="{D7EFF321-40D9-824F-B700-B9AA6A89D6D6}">
      <dgm:prSet/>
      <dgm:spPr/>
      <dgm:t>
        <a:bodyPr/>
        <a:lstStyle/>
        <a:p>
          <a:r>
            <a:rPr lang="en-US" dirty="0"/>
            <a:t>Conducts investigations into violations of the Shipping Act</a:t>
          </a:r>
        </a:p>
      </dgm:t>
    </dgm:pt>
    <dgm:pt modelId="{3639E1EA-227B-9740-BD1E-15BB51DD6B76}" type="parTrans" cxnId="{42711F0A-AEEB-8042-94E4-98D6FC4D9595}">
      <dgm:prSet/>
      <dgm:spPr/>
      <dgm:t>
        <a:bodyPr/>
        <a:lstStyle/>
        <a:p>
          <a:endParaRPr lang="en-US"/>
        </a:p>
      </dgm:t>
    </dgm:pt>
    <dgm:pt modelId="{CCE773FD-5AD0-1B4B-9BF9-6ACA4EA499E6}" type="sibTrans" cxnId="{42711F0A-AEEB-8042-94E4-98D6FC4D9595}">
      <dgm:prSet/>
      <dgm:spPr/>
      <dgm:t>
        <a:bodyPr/>
        <a:lstStyle/>
        <a:p>
          <a:endParaRPr lang="en-US"/>
        </a:p>
      </dgm:t>
    </dgm:pt>
    <dgm:pt modelId="{EFD4388B-B6E2-6843-B842-3CB215DB6DE9}">
      <dgm:prSet/>
      <dgm:spPr/>
      <dgm:t>
        <a:bodyPr/>
        <a:lstStyle/>
        <a:p>
          <a:r>
            <a:rPr lang="en-US" dirty="0"/>
            <a:t>Provides education, training and outreach to the shipping public, regulated entities, and other government agencies</a:t>
          </a:r>
        </a:p>
      </dgm:t>
    </dgm:pt>
    <dgm:pt modelId="{0EBBC534-1E1F-624A-B86E-96232CEFA4EA}" type="parTrans" cxnId="{0035D4C2-DEA9-0C42-9D7B-4676A76ACCA6}">
      <dgm:prSet/>
      <dgm:spPr/>
      <dgm:t>
        <a:bodyPr/>
        <a:lstStyle/>
        <a:p>
          <a:endParaRPr lang="en-US"/>
        </a:p>
      </dgm:t>
    </dgm:pt>
    <dgm:pt modelId="{F15E8509-5086-5D43-96EC-EFBDD93F869E}" type="sibTrans" cxnId="{0035D4C2-DEA9-0C42-9D7B-4676A76ACCA6}">
      <dgm:prSet/>
      <dgm:spPr/>
      <dgm:t>
        <a:bodyPr/>
        <a:lstStyle/>
        <a:p>
          <a:endParaRPr lang="en-US"/>
        </a:p>
      </dgm:t>
    </dgm:pt>
    <dgm:pt modelId="{ADEAD2DD-695B-D142-B6D7-357AF68B2913}">
      <dgm:prSet/>
      <dgm:spPr/>
      <dgm:t>
        <a:bodyPr/>
        <a:lstStyle/>
        <a:p>
          <a:r>
            <a:rPr lang="en-US" dirty="0"/>
            <a:t>Facilitates open communication to help resolve complaints and disputes</a:t>
          </a:r>
        </a:p>
      </dgm:t>
    </dgm:pt>
    <dgm:pt modelId="{D0D87A9A-6F87-7548-A8FD-CF07A8BC833F}" type="parTrans" cxnId="{AB230844-D471-3E41-A6FC-A96A85CC4AC0}">
      <dgm:prSet/>
      <dgm:spPr/>
      <dgm:t>
        <a:bodyPr/>
        <a:lstStyle/>
        <a:p>
          <a:endParaRPr lang="en-US"/>
        </a:p>
      </dgm:t>
    </dgm:pt>
    <dgm:pt modelId="{8384F3F3-6A79-394B-9282-3249EA3317CE}" type="sibTrans" cxnId="{AB230844-D471-3E41-A6FC-A96A85CC4AC0}">
      <dgm:prSet/>
      <dgm:spPr/>
      <dgm:t>
        <a:bodyPr/>
        <a:lstStyle/>
        <a:p>
          <a:endParaRPr lang="en-US"/>
        </a:p>
      </dgm:t>
    </dgm:pt>
    <dgm:pt modelId="{43608465-0949-814F-BAD0-48E35F623BBF}">
      <dgm:prSet/>
      <dgm:spPr/>
      <dgm:t>
        <a:bodyPr/>
        <a:lstStyle/>
        <a:p>
          <a:r>
            <a:rPr lang="en-US" dirty="0"/>
            <a:t>New York</a:t>
          </a:r>
        </a:p>
      </dgm:t>
    </dgm:pt>
    <dgm:pt modelId="{D31CBFDD-AD58-E448-B495-6E270ADF0BB4}" type="parTrans" cxnId="{04D6B99A-A335-5146-B86E-A63888EFEF53}">
      <dgm:prSet/>
      <dgm:spPr/>
      <dgm:t>
        <a:bodyPr/>
        <a:lstStyle/>
        <a:p>
          <a:endParaRPr lang="en-US"/>
        </a:p>
      </dgm:t>
    </dgm:pt>
    <dgm:pt modelId="{F39BB7B5-DA23-FC4D-8E4D-1746E6FC090C}" type="sibTrans" cxnId="{04D6B99A-A335-5146-B86E-A63888EFEF53}">
      <dgm:prSet/>
      <dgm:spPr/>
      <dgm:t>
        <a:bodyPr/>
        <a:lstStyle/>
        <a:p>
          <a:endParaRPr lang="en-US"/>
        </a:p>
      </dgm:t>
    </dgm:pt>
    <dgm:pt modelId="{9846FE7B-6327-C940-A04C-23FDE5AC609C}">
      <dgm:prSet/>
      <dgm:spPr/>
      <dgm:t>
        <a:bodyPr/>
        <a:lstStyle/>
        <a:p>
          <a:r>
            <a:rPr lang="en-US" dirty="0"/>
            <a:t>South Florida (Miami)</a:t>
          </a:r>
        </a:p>
      </dgm:t>
    </dgm:pt>
    <dgm:pt modelId="{965DDC80-577C-2846-9F01-E17AF16B94F1}" type="parTrans" cxnId="{5876BB0A-48CC-B044-BB77-07A8F34F4DAC}">
      <dgm:prSet/>
      <dgm:spPr/>
      <dgm:t>
        <a:bodyPr/>
        <a:lstStyle/>
        <a:p>
          <a:endParaRPr lang="en-US"/>
        </a:p>
      </dgm:t>
    </dgm:pt>
    <dgm:pt modelId="{AB19812E-3D4F-954F-9066-2638BECA35BE}" type="sibTrans" cxnId="{5876BB0A-48CC-B044-BB77-07A8F34F4DAC}">
      <dgm:prSet/>
      <dgm:spPr/>
      <dgm:t>
        <a:bodyPr/>
        <a:lstStyle/>
        <a:p>
          <a:endParaRPr lang="en-US"/>
        </a:p>
      </dgm:t>
    </dgm:pt>
    <dgm:pt modelId="{967D9F79-FB47-E549-ABE2-81BBC724CE7B}">
      <dgm:prSet/>
      <dgm:spPr/>
      <dgm:t>
        <a:bodyPr/>
        <a:lstStyle/>
        <a:p>
          <a:r>
            <a:rPr lang="en-US" dirty="0"/>
            <a:t>New Orleans</a:t>
          </a:r>
        </a:p>
      </dgm:t>
    </dgm:pt>
    <dgm:pt modelId="{B9B6953E-F0F1-F141-B82B-595F2E2F1B84}" type="parTrans" cxnId="{6484B921-BA48-C247-ADDB-1392580DBFF2}">
      <dgm:prSet/>
      <dgm:spPr/>
      <dgm:t>
        <a:bodyPr/>
        <a:lstStyle/>
        <a:p>
          <a:endParaRPr lang="en-US"/>
        </a:p>
      </dgm:t>
    </dgm:pt>
    <dgm:pt modelId="{4B77ED8F-6A6E-6640-A2C2-92B4C625E621}" type="sibTrans" cxnId="{6484B921-BA48-C247-ADDB-1392580DBFF2}">
      <dgm:prSet/>
      <dgm:spPr/>
      <dgm:t>
        <a:bodyPr/>
        <a:lstStyle/>
        <a:p>
          <a:endParaRPr lang="en-US"/>
        </a:p>
      </dgm:t>
    </dgm:pt>
    <dgm:pt modelId="{53A4BCF6-D404-4D4D-A1CB-697D1C04A559}">
      <dgm:prSet/>
      <dgm:spPr/>
      <dgm:t>
        <a:bodyPr/>
        <a:lstStyle/>
        <a:p>
          <a:r>
            <a:rPr lang="en-US" dirty="0"/>
            <a:t>Houston</a:t>
          </a:r>
        </a:p>
      </dgm:t>
    </dgm:pt>
    <dgm:pt modelId="{7C2207C1-559E-1B45-A645-7D20E94A3A66}" type="parTrans" cxnId="{54C23F30-A08B-944F-A4C2-D65A2FFAE0B4}">
      <dgm:prSet/>
      <dgm:spPr/>
      <dgm:t>
        <a:bodyPr/>
        <a:lstStyle/>
        <a:p>
          <a:endParaRPr lang="en-US"/>
        </a:p>
      </dgm:t>
    </dgm:pt>
    <dgm:pt modelId="{F31B699E-641C-544F-A052-303FC83E89E2}" type="sibTrans" cxnId="{54C23F30-A08B-944F-A4C2-D65A2FFAE0B4}">
      <dgm:prSet/>
      <dgm:spPr/>
      <dgm:t>
        <a:bodyPr/>
        <a:lstStyle/>
        <a:p>
          <a:endParaRPr lang="en-US"/>
        </a:p>
      </dgm:t>
    </dgm:pt>
    <dgm:pt modelId="{455271C8-3204-A04D-814C-6C995EF7CB64}">
      <dgm:prSet/>
      <dgm:spPr/>
      <dgm:t>
        <a:bodyPr/>
        <a:lstStyle/>
        <a:p>
          <a:r>
            <a:rPr lang="en-US" dirty="0"/>
            <a:t>Southern California (LA/Long Beach)</a:t>
          </a:r>
        </a:p>
      </dgm:t>
    </dgm:pt>
    <dgm:pt modelId="{83F78CCD-C085-3E48-9C61-BAA308CD535A}" type="parTrans" cxnId="{74A592A3-B386-434F-86C0-50BCFE6261B8}">
      <dgm:prSet/>
      <dgm:spPr/>
      <dgm:t>
        <a:bodyPr/>
        <a:lstStyle/>
        <a:p>
          <a:endParaRPr lang="en-US"/>
        </a:p>
      </dgm:t>
    </dgm:pt>
    <dgm:pt modelId="{9BBCBB19-216E-D345-AB1E-933879532162}" type="sibTrans" cxnId="{74A592A3-B386-434F-86C0-50BCFE6261B8}">
      <dgm:prSet/>
      <dgm:spPr/>
      <dgm:t>
        <a:bodyPr/>
        <a:lstStyle/>
        <a:p>
          <a:endParaRPr lang="en-US"/>
        </a:p>
      </dgm:t>
    </dgm:pt>
    <dgm:pt modelId="{F412A6E8-9D23-5545-8D0C-5D79D16A6974}">
      <dgm:prSet/>
      <dgm:spPr/>
      <dgm:t>
        <a:bodyPr/>
        <a:lstStyle/>
        <a:p>
          <a:r>
            <a:rPr lang="en-US" dirty="0"/>
            <a:t>Seattle </a:t>
          </a:r>
        </a:p>
      </dgm:t>
    </dgm:pt>
    <dgm:pt modelId="{C8D7BB6F-6FC6-EE4C-8F07-64D81779D52D}" type="parTrans" cxnId="{4E7F175D-F74F-AD44-99E6-4DE7C0C9E1EA}">
      <dgm:prSet/>
      <dgm:spPr/>
      <dgm:t>
        <a:bodyPr/>
        <a:lstStyle/>
        <a:p>
          <a:endParaRPr lang="en-US"/>
        </a:p>
      </dgm:t>
    </dgm:pt>
    <dgm:pt modelId="{4D27FBC8-758D-234E-9C0B-DE88D4F1C696}" type="sibTrans" cxnId="{4E7F175D-F74F-AD44-99E6-4DE7C0C9E1EA}">
      <dgm:prSet/>
      <dgm:spPr/>
      <dgm:t>
        <a:bodyPr/>
        <a:lstStyle/>
        <a:p>
          <a:endParaRPr lang="en-US"/>
        </a:p>
      </dgm:t>
    </dgm:pt>
    <dgm:pt modelId="{228C88C5-C4BF-4937-AFBE-42FBD8CDFF86}">
      <dgm:prSet/>
      <dgm:spPr/>
      <dgm:t>
        <a:bodyPr/>
        <a:lstStyle/>
        <a:p>
          <a:r>
            <a:rPr lang="en-US" dirty="0"/>
            <a:t>Give speeches, presentations, and seminars to promote higher awareness of statutory and regulatory requirements </a:t>
          </a:r>
        </a:p>
      </dgm:t>
    </dgm:pt>
    <dgm:pt modelId="{CB7528BC-9569-4C83-AD54-2B4B94973764}" type="parTrans" cxnId="{6400D9E7-5734-4FD2-9B00-977929088A3E}">
      <dgm:prSet/>
      <dgm:spPr/>
      <dgm:t>
        <a:bodyPr/>
        <a:lstStyle/>
        <a:p>
          <a:endParaRPr lang="en-US"/>
        </a:p>
      </dgm:t>
    </dgm:pt>
    <dgm:pt modelId="{4192B33B-08C8-4C5A-93D5-BC18D2AC177C}" type="sibTrans" cxnId="{6400D9E7-5734-4FD2-9B00-977929088A3E}">
      <dgm:prSet/>
      <dgm:spPr/>
      <dgm:t>
        <a:bodyPr/>
        <a:lstStyle/>
        <a:p>
          <a:endParaRPr lang="en-US"/>
        </a:p>
      </dgm:t>
    </dgm:pt>
    <dgm:pt modelId="{0063C230-DE00-DB43-84F1-7F9063AB3BCC}" type="pres">
      <dgm:prSet presAssocID="{9B81DCD4-E548-224B-9FBA-BD78BD284C61}" presName="Name0" presStyleCnt="0">
        <dgm:presLayoutVars>
          <dgm:dir/>
          <dgm:animLvl val="lvl"/>
          <dgm:resizeHandles val="exact"/>
        </dgm:presLayoutVars>
      </dgm:prSet>
      <dgm:spPr/>
    </dgm:pt>
    <dgm:pt modelId="{F65B07F2-A527-B84F-B19C-CFB560376F9F}" type="pres">
      <dgm:prSet presAssocID="{D19C2346-7000-0C4A-A501-DC0A90D0DA01}" presName="linNode" presStyleCnt="0"/>
      <dgm:spPr/>
    </dgm:pt>
    <dgm:pt modelId="{660705B7-25CE-FE4B-B16D-C1C068A3E4E2}" type="pres">
      <dgm:prSet presAssocID="{D19C2346-7000-0C4A-A501-DC0A90D0DA01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04740C72-1581-6744-8116-5E1AA2B8CA06}" type="pres">
      <dgm:prSet presAssocID="{D19C2346-7000-0C4A-A501-DC0A90D0DA01}" presName="descendantText" presStyleLbl="alignAccFollowNode1" presStyleIdx="0" presStyleCnt="2">
        <dgm:presLayoutVars>
          <dgm:bulletEnabled val="1"/>
        </dgm:presLayoutVars>
      </dgm:prSet>
      <dgm:spPr/>
    </dgm:pt>
    <dgm:pt modelId="{ACEE53EF-F188-8E40-9E59-F096BCFE7D0C}" type="pres">
      <dgm:prSet presAssocID="{4E347082-57CE-E042-A710-2A4CDFDCCF67}" presName="sp" presStyleCnt="0"/>
      <dgm:spPr/>
    </dgm:pt>
    <dgm:pt modelId="{02331B4D-5BB1-2C4B-851F-0E2F55E7BE11}" type="pres">
      <dgm:prSet presAssocID="{A3A66B06-F3C0-024D-8A97-C7A6F6CD0348}" presName="linNode" presStyleCnt="0"/>
      <dgm:spPr/>
    </dgm:pt>
    <dgm:pt modelId="{CF97871C-AA3F-7B40-890A-306DA8792584}" type="pres">
      <dgm:prSet presAssocID="{A3A66B06-F3C0-024D-8A97-C7A6F6CD0348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DC312567-B632-D84E-989D-90644388AF3B}" type="pres">
      <dgm:prSet presAssocID="{A3A66B06-F3C0-024D-8A97-C7A6F6CD0348}" presName="descendantText" presStyleLbl="alignAccFollowNode1" presStyleIdx="1" presStyleCnt="2" custScaleY="114824">
        <dgm:presLayoutVars>
          <dgm:bulletEnabled val="1"/>
        </dgm:presLayoutVars>
      </dgm:prSet>
      <dgm:spPr/>
    </dgm:pt>
  </dgm:ptLst>
  <dgm:cxnLst>
    <dgm:cxn modelId="{00E48101-5C6D-7F4A-BA05-8E5D19B4A1A4}" type="presOf" srcId="{455271C8-3204-A04D-814C-6C995EF7CB64}" destId="{04740C72-1581-6744-8116-5E1AA2B8CA06}" srcOrd="0" destOrd="4" presId="urn:microsoft.com/office/officeart/2005/8/layout/vList5"/>
    <dgm:cxn modelId="{42711F0A-AEEB-8042-94E4-98D6FC4D9595}" srcId="{A3A66B06-F3C0-024D-8A97-C7A6F6CD0348}" destId="{D7EFF321-40D9-824F-B700-B9AA6A89D6D6}" srcOrd="0" destOrd="0" parTransId="{3639E1EA-227B-9740-BD1E-15BB51DD6B76}" sibTransId="{CCE773FD-5AD0-1B4B-9BF9-6ACA4EA499E6}"/>
    <dgm:cxn modelId="{5876BB0A-48CC-B044-BB77-07A8F34F4DAC}" srcId="{D19C2346-7000-0C4A-A501-DC0A90D0DA01}" destId="{9846FE7B-6327-C940-A04C-23FDE5AC609C}" srcOrd="1" destOrd="0" parTransId="{965DDC80-577C-2846-9F01-E17AF16B94F1}" sibTransId="{AB19812E-3D4F-954F-9066-2638BECA35BE}"/>
    <dgm:cxn modelId="{9FC84F11-A2D5-B249-8A30-84DBCB51D6CB}" type="presOf" srcId="{9846FE7B-6327-C940-A04C-23FDE5AC609C}" destId="{04740C72-1581-6744-8116-5E1AA2B8CA06}" srcOrd="0" destOrd="1" presId="urn:microsoft.com/office/officeart/2005/8/layout/vList5"/>
    <dgm:cxn modelId="{0D1C0518-2D79-4141-9BEC-E181BBC2A780}" type="presOf" srcId="{967D9F79-FB47-E549-ABE2-81BBC724CE7B}" destId="{04740C72-1581-6744-8116-5E1AA2B8CA06}" srcOrd="0" destOrd="2" presId="urn:microsoft.com/office/officeart/2005/8/layout/vList5"/>
    <dgm:cxn modelId="{6484B921-BA48-C247-ADDB-1392580DBFF2}" srcId="{D19C2346-7000-0C4A-A501-DC0A90D0DA01}" destId="{967D9F79-FB47-E549-ABE2-81BBC724CE7B}" srcOrd="2" destOrd="0" parTransId="{B9B6953E-F0F1-F141-B82B-595F2E2F1B84}" sibTransId="{4B77ED8F-6A6E-6640-A2C2-92B4C625E621}"/>
    <dgm:cxn modelId="{54C23F30-A08B-944F-A4C2-D65A2FFAE0B4}" srcId="{D19C2346-7000-0C4A-A501-DC0A90D0DA01}" destId="{53A4BCF6-D404-4D4D-A1CB-697D1C04A559}" srcOrd="3" destOrd="0" parTransId="{7C2207C1-559E-1B45-A645-7D20E94A3A66}" sibTransId="{F31B699E-641C-544F-A052-303FC83E89E2}"/>
    <dgm:cxn modelId="{B8F9393D-FB3A-3A42-B082-7741CFF3126D}" type="presOf" srcId="{D7EFF321-40D9-824F-B700-B9AA6A89D6D6}" destId="{DC312567-B632-D84E-989D-90644388AF3B}" srcOrd="0" destOrd="0" presId="urn:microsoft.com/office/officeart/2005/8/layout/vList5"/>
    <dgm:cxn modelId="{C524BD5B-DB27-6D4E-B427-14CE85215255}" type="presOf" srcId="{EFD4388B-B6E2-6843-B842-3CB215DB6DE9}" destId="{DC312567-B632-D84E-989D-90644388AF3B}" srcOrd="0" destOrd="1" presId="urn:microsoft.com/office/officeart/2005/8/layout/vList5"/>
    <dgm:cxn modelId="{4E7F175D-F74F-AD44-99E6-4DE7C0C9E1EA}" srcId="{D19C2346-7000-0C4A-A501-DC0A90D0DA01}" destId="{F412A6E8-9D23-5545-8D0C-5D79D16A6974}" srcOrd="5" destOrd="0" parTransId="{C8D7BB6F-6FC6-EE4C-8F07-64D81779D52D}" sibTransId="{4D27FBC8-758D-234E-9C0B-DE88D4F1C696}"/>
    <dgm:cxn modelId="{AB230844-D471-3E41-A6FC-A96A85CC4AC0}" srcId="{A3A66B06-F3C0-024D-8A97-C7A6F6CD0348}" destId="{ADEAD2DD-695B-D142-B6D7-357AF68B2913}" srcOrd="3" destOrd="0" parTransId="{D0D87A9A-6F87-7548-A8FD-CF07A8BC833F}" sibTransId="{8384F3F3-6A79-394B-9282-3249EA3317CE}"/>
    <dgm:cxn modelId="{00024A44-8E19-EB42-B4AE-FC3010265B5E}" type="presOf" srcId="{ADEAD2DD-695B-D142-B6D7-357AF68B2913}" destId="{DC312567-B632-D84E-989D-90644388AF3B}" srcOrd="0" destOrd="3" presId="urn:microsoft.com/office/officeart/2005/8/layout/vList5"/>
    <dgm:cxn modelId="{BAE1B867-D4F8-C344-BD23-0F0C9D3107C4}" type="presOf" srcId="{A3A66B06-F3C0-024D-8A97-C7A6F6CD0348}" destId="{CF97871C-AA3F-7B40-890A-306DA8792584}" srcOrd="0" destOrd="0" presId="urn:microsoft.com/office/officeart/2005/8/layout/vList5"/>
    <dgm:cxn modelId="{3547E04A-FBF8-1942-A8CA-336E34553D7F}" type="presOf" srcId="{D19C2346-7000-0C4A-A501-DC0A90D0DA01}" destId="{660705B7-25CE-FE4B-B16D-C1C068A3E4E2}" srcOrd="0" destOrd="0" presId="urn:microsoft.com/office/officeart/2005/8/layout/vList5"/>
    <dgm:cxn modelId="{1751014D-52FA-854B-9568-914C5BF0950E}" type="presOf" srcId="{9B81DCD4-E548-224B-9FBA-BD78BD284C61}" destId="{0063C230-DE00-DB43-84F1-7F9063AB3BCC}" srcOrd="0" destOrd="0" presId="urn:microsoft.com/office/officeart/2005/8/layout/vList5"/>
    <dgm:cxn modelId="{53C52A51-5E99-4AC5-A090-F48EC472587E}" type="presOf" srcId="{228C88C5-C4BF-4937-AFBE-42FBD8CDFF86}" destId="{DC312567-B632-D84E-989D-90644388AF3B}" srcOrd="0" destOrd="2" presId="urn:microsoft.com/office/officeart/2005/8/layout/vList5"/>
    <dgm:cxn modelId="{9E13627D-ECC8-D54E-B993-7BE3D875E6ED}" srcId="{9B81DCD4-E548-224B-9FBA-BD78BD284C61}" destId="{D19C2346-7000-0C4A-A501-DC0A90D0DA01}" srcOrd="0" destOrd="0" parTransId="{61D04DD0-2412-0548-ABC4-1F4238B65FA3}" sibTransId="{4E347082-57CE-E042-A710-2A4CDFDCCF67}"/>
    <dgm:cxn modelId="{7C29C981-1E44-C345-BD81-15DEE16C88D0}" type="presOf" srcId="{43608465-0949-814F-BAD0-48E35F623BBF}" destId="{04740C72-1581-6744-8116-5E1AA2B8CA06}" srcOrd="0" destOrd="0" presId="urn:microsoft.com/office/officeart/2005/8/layout/vList5"/>
    <dgm:cxn modelId="{04D6B99A-A335-5146-B86E-A63888EFEF53}" srcId="{D19C2346-7000-0C4A-A501-DC0A90D0DA01}" destId="{43608465-0949-814F-BAD0-48E35F623BBF}" srcOrd="0" destOrd="0" parTransId="{D31CBFDD-AD58-E448-B495-6E270ADF0BB4}" sibTransId="{F39BB7B5-DA23-FC4D-8E4D-1746E6FC090C}"/>
    <dgm:cxn modelId="{74A592A3-B386-434F-86C0-50BCFE6261B8}" srcId="{D19C2346-7000-0C4A-A501-DC0A90D0DA01}" destId="{455271C8-3204-A04D-814C-6C995EF7CB64}" srcOrd="4" destOrd="0" parTransId="{83F78CCD-C085-3E48-9C61-BAA308CD535A}" sibTransId="{9BBCBB19-216E-D345-AB1E-933879532162}"/>
    <dgm:cxn modelId="{8062E3BF-0BD6-7C40-9CBF-896CF38EC187}" srcId="{9B81DCD4-E548-224B-9FBA-BD78BD284C61}" destId="{A3A66B06-F3C0-024D-8A97-C7A6F6CD0348}" srcOrd="1" destOrd="0" parTransId="{2EAD75A1-53E7-6346-978B-CA5504595B0A}" sibTransId="{89868A87-EE19-1C40-965E-88A03F269199}"/>
    <dgm:cxn modelId="{0035D4C2-DEA9-0C42-9D7B-4676A76ACCA6}" srcId="{A3A66B06-F3C0-024D-8A97-C7A6F6CD0348}" destId="{EFD4388B-B6E2-6843-B842-3CB215DB6DE9}" srcOrd="1" destOrd="0" parTransId="{0EBBC534-1E1F-624A-B86E-96232CEFA4EA}" sibTransId="{F15E8509-5086-5D43-96EC-EFBDD93F869E}"/>
    <dgm:cxn modelId="{6400D9E7-5734-4FD2-9B00-977929088A3E}" srcId="{A3A66B06-F3C0-024D-8A97-C7A6F6CD0348}" destId="{228C88C5-C4BF-4937-AFBE-42FBD8CDFF86}" srcOrd="2" destOrd="0" parTransId="{CB7528BC-9569-4C83-AD54-2B4B94973764}" sibTransId="{4192B33B-08C8-4C5A-93D5-BC18D2AC177C}"/>
    <dgm:cxn modelId="{760172E8-0ACB-194D-873B-545AB5E0A4F2}" type="presOf" srcId="{53A4BCF6-D404-4D4D-A1CB-697D1C04A559}" destId="{04740C72-1581-6744-8116-5E1AA2B8CA06}" srcOrd="0" destOrd="3" presId="urn:microsoft.com/office/officeart/2005/8/layout/vList5"/>
    <dgm:cxn modelId="{86B576E9-E3FF-7044-844F-66BD1C46608D}" type="presOf" srcId="{F412A6E8-9D23-5545-8D0C-5D79D16A6974}" destId="{04740C72-1581-6744-8116-5E1AA2B8CA06}" srcOrd="0" destOrd="5" presId="urn:microsoft.com/office/officeart/2005/8/layout/vList5"/>
    <dgm:cxn modelId="{E55727E9-BBFB-7343-81ED-730147DABCF4}" type="presParOf" srcId="{0063C230-DE00-DB43-84F1-7F9063AB3BCC}" destId="{F65B07F2-A527-B84F-B19C-CFB560376F9F}" srcOrd="0" destOrd="0" presId="urn:microsoft.com/office/officeart/2005/8/layout/vList5"/>
    <dgm:cxn modelId="{35742E56-8DC3-E34C-86EE-F6AFE2A29A09}" type="presParOf" srcId="{F65B07F2-A527-B84F-B19C-CFB560376F9F}" destId="{660705B7-25CE-FE4B-B16D-C1C068A3E4E2}" srcOrd="0" destOrd="0" presId="urn:microsoft.com/office/officeart/2005/8/layout/vList5"/>
    <dgm:cxn modelId="{A902249E-06A0-FE4F-9E88-3612510274B5}" type="presParOf" srcId="{F65B07F2-A527-B84F-B19C-CFB560376F9F}" destId="{04740C72-1581-6744-8116-5E1AA2B8CA06}" srcOrd="1" destOrd="0" presId="urn:microsoft.com/office/officeart/2005/8/layout/vList5"/>
    <dgm:cxn modelId="{6F70B600-4D20-CF4E-9301-5941DCA71FB1}" type="presParOf" srcId="{0063C230-DE00-DB43-84F1-7F9063AB3BCC}" destId="{ACEE53EF-F188-8E40-9E59-F096BCFE7D0C}" srcOrd="1" destOrd="0" presId="urn:microsoft.com/office/officeart/2005/8/layout/vList5"/>
    <dgm:cxn modelId="{F0B5E18F-1BA9-E540-9CDC-2DC0FA07008C}" type="presParOf" srcId="{0063C230-DE00-DB43-84F1-7F9063AB3BCC}" destId="{02331B4D-5BB1-2C4B-851F-0E2F55E7BE11}" srcOrd="2" destOrd="0" presId="urn:microsoft.com/office/officeart/2005/8/layout/vList5"/>
    <dgm:cxn modelId="{97DF1BBB-4A05-7C4D-94E9-29FC03C31524}" type="presParOf" srcId="{02331B4D-5BB1-2C4B-851F-0E2F55E7BE11}" destId="{CF97871C-AA3F-7B40-890A-306DA8792584}" srcOrd="0" destOrd="0" presId="urn:microsoft.com/office/officeart/2005/8/layout/vList5"/>
    <dgm:cxn modelId="{860CE05E-3638-5847-AE33-BE8BA059C329}" type="presParOf" srcId="{02331B4D-5BB1-2C4B-851F-0E2F55E7BE11}" destId="{DC312567-B632-D84E-989D-90644388AF3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7D4EA0-52B1-B746-958C-5990407B96B0}">
      <dsp:nvSpPr>
        <dsp:cNvPr id="0" name=""/>
        <dsp:cNvSpPr/>
      </dsp:nvSpPr>
      <dsp:spPr>
        <a:xfrm rot="16200000">
          <a:off x="-731349" y="732316"/>
          <a:ext cx="3977988" cy="2513354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0" rIns="114738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Independent Regulatory Agency Est. 1961</a:t>
          </a:r>
        </a:p>
      </dsp:txBody>
      <dsp:txXfrm rot="5400000">
        <a:off x="968" y="795597"/>
        <a:ext cx="2513354" cy="2386792"/>
      </dsp:txXfrm>
    </dsp:sp>
    <dsp:sp modelId="{306D4904-EAD1-B547-BD50-AF1F3BF0461E}">
      <dsp:nvSpPr>
        <dsp:cNvPr id="0" name=""/>
        <dsp:cNvSpPr/>
      </dsp:nvSpPr>
      <dsp:spPr>
        <a:xfrm rot="16200000">
          <a:off x="1970506" y="732316"/>
          <a:ext cx="3977988" cy="2513354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0" rIns="114738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5 Commissioners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Nominated by President; Confirmed by Senate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Staggered 5 year terms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No more than 3 of President’s party</a:t>
          </a:r>
        </a:p>
      </dsp:txBody>
      <dsp:txXfrm rot="5400000">
        <a:off x="2702823" y="795597"/>
        <a:ext cx="2513354" cy="2386792"/>
      </dsp:txXfrm>
    </dsp:sp>
    <dsp:sp modelId="{227026CF-1B69-F84F-8517-2471AA8E04BF}">
      <dsp:nvSpPr>
        <dsp:cNvPr id="0" name=""/>
        <dsp:cNvSpPr/>
      </dsp:nvSpPr>
      <dsp:spPr>
        <a:xfrm rot="16200000">
          <a:off x="4672362" y="732316"/>
          <a:ext cx="3977988" cy="2513354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0" rIns="114738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Authorized 128 Full Time Employees in 7 locations: 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Washington DC (HQ)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New York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Miami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New Orleans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Houston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LA/Long Beach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Seattle</a:t>
          </a:r>
        </a:p>
      </dsp:txBody>
      <dsp:txXfrm rot="5400000">
        <a:off x="5404679" y="795597"/>
        <a:ext cx="2513354" cy="23867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740C72-1581-6744-8116-5E1AA2B8CA06}">
      <dsp:nvSpPr>
        <dsp:cNvPr id="0" name=""/>
        <dsp:cNvSpPr/>
      </dsp:nvSpPr>
      <dsp:spPr>
        <a:xfrm rot="5400000">
          <a:off x="4758604" y="-1522331"/>
          <a:ext cx="1839732" cy="534444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New York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South Florida (Miami)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New Orleans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Houston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Southern California (LA/Long Beach)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Seattle </a:t>
          </a:r>
        </a:p>
      </dsp:txBody>
      <dsp:txXfrm rot="-5400000">
        <a:off x="3006249" y="319832"/>
        <a:ext cx="5254635" cy="1660116"/>
      </dsp:txXfrm>
    </dsp:sp>
    <dsp:sp modelId="{660705B7-25CE-FE4B-B16D-C1C068A3E4E2}">
      <dsp:nvSpPr>
        <dsp:cNvPr id="0" name=""/>
        <dsp:cNvSpPr/>
      </dsp:nvSpPr>
      <dsp:spPr>
        <a:xfrm>
          <a:off x="0" y="57"/>
          <a:ext cx="3006249" cy="22996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Located in field offices located in</a:t>
          </a:r>
        </a:p>
      </dsp:txBody>
      <dsp:txXfrm>
        <a:off x="112260" y="112317"/>
        <a:ext cx="2781729" cy="2075145"/>
      </dsp:txXfrm>
    </dsp:sp>
    <dsp:sp modelId="{DC312567-B632-D84E-989D-90644388AF3B}">
      <dsp:nvSpPr>
        <dsp:cNvPr id="0" name=""/>
        <dsp:cNvSpPr/>
      </dsp:nvSpPr>
      <dsp:spPr>
        <a:xfrm rot="5400000">
          <a:off x="4622243" y="892317"/>
          <a:ext cx="2112454" cy="534444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Conducts investigations into violations of the Shipping Act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Provides education, training and outreach to the shipping public, regulated entities, and other government agencies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Give speeches, presentations, and seminars to promote higher awareness of statutory and regulatory requirements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Facilitates open communication to help resolve complaints and disputes</a:t>
          </a:r>
        </a:p>
      </dsp:txBody>
      <dsp:txXfrm rot="-5400000">
        <a:off x="3006249" y="2611433"/>
        <a:ext cx="5241321" cy="1906210"/>
      </dsp:txXfrm>
    </dsp:sp>
    <dsp:sp modelId="{CF97871C-AA3F-7B40-890A-306DA8792584}">
      <dsp:nvSpPr>
        <dsp:cNvPr id="0" name=""/>
        <dsp:cNvSpPr/>
      </dsp:nvSpPr>
      <dsp:spPr>
        <a:xfrm>
          <a:off x="0" y="2414706"/>
          <a:ext cx="3006249" cy="22996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Three main duties: </a:t>
          </a:r>
        </a:p>
      </dsp:txBody>
      <dsp:txXfrm>
        <a:off x="112260" y="2526966"/>
        <a:ext cx="2781729" cy="2075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F7934E-657F-4859-A505-926068B560C2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F72A8-DF3B-47EA-8D6B-7C47A68658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361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-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05232" y="1229360"/>
            <a:ext cx="7838768" cy="1169384"/>
          </a:xfrm>
          <a:prstGeom prst="rect">
            <a:avLst/>
          </a:prstGeom>
        </p:spPr>
        <p:txBody>
          <a:bodyPr anchor="t"/>
          <a:lstStyle>
            <a:lvl1pPr algn="l">
              <a:defRPr sz="3600">
                <a:latin typeface="+mj-lt"/>
              </a:defRPr>
            </a:lvl1pPr>
          </a:lstStyle>
          <a:p>
            <a:pPr>
              <a:lnSpc>
                <a:spcPct val="140000"/>
              </a:lnSpc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+mj-lt"/>
                <a:cs typeface="Arial"/>
              </a:rPr>
              <a:t>Presentation Title Goes Here</a:t>
            </a:r>
            <a:b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+mj-lt"/>
                <a:cs typeface="Arial"/>
              </a:rPr>
            </a:br>
            <a:r>
              <a:rPr lang="en-US" sz="1500" b="1" spc="3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Arial"/>
              </a:rPr>
              <a:t>PRESENTATION SUBTITLE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092" y="-28115"/>
            <a:ext cx="1347846" cy="131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854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ip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6"/>
            <a:ext cx="1347846" cy="131504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D66D7FC-5044-7042-B45F-361779A3A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7846" y="365125"/>
            <a:ext cx="7167504" cy="1315041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C042F1-1C6D-5642-AFA5-C722E9B3C52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75862" y="2045125"/>
            <a:ext cx="7839488" cy="3977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3649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6"/>
            <a:ext cx="1347846" cy="131504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D2C7CF68-50F4-AC42-A277-93D321E7E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7846" y="365125"/>
            <a:ext cx="7167504" cy="1315041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1AF2C7-6EFC-CC4F-B732-B5CD01CBC56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75861" y="2045125"/>
            <a:ext cx="7839488" cy="3977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3294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6"/>
            <a:ext cx="1347846" cy="131504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375CB820-2E78-654E-AC2F-E9568FEFE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7846" y="365125"/>
            <a:ext cx="7167504" cy="1315041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DF807648-E8FE-1742-8334-974375CD47F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75861" y="2045125"/>
            <a:ext cx="7839488" cy="3977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23472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1961-7255-404F-8AD9-F838CB99D3A4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CEE19-0BA8-A549-92C4-EC7CC9745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577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1961-7255-404F-8AD9-F838CB99D3A4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CEE19-0BA8-A549-92C4-EC7CC97459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338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746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7" r:id="rId2"/>
    <p:sldLayoutId id="2147483673" r:id="rId3"/>
    <p:sldLayoutId id="2147483674" r:id="rId4"/>
    <p:sldLayoutId id="2147483675" r:id="rId5"/>
    <p:sldLayoutId id="214748367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jyoung@fmc.gov" TargetMode="External"/><Relationship Id="rId2" Type="http://schemas.openxmlformats.org/officeDocument/2006/relationships/hyperlink" Target="mailto:cbentzel@fmc.gov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322772" y="1127464"/>
            <a:ext cx="7821227" cy="1518082"/>
          </a:xfrm>
        </p:spPr>
        <p:txBody>
          <a:bodyPr lIns="91440" tIns="45720" rIns="91440" bIns="45720" anchor="t"/>
          <a:lstStyle/>
          <a:p>
            <a:pPr>
              <a:lnSpc>
                <a:spcPct val="140000"/>
              </a:lnSpc>
            </a:pPr>
            <a:r>
              <a:rPr lang="en-US" sz="1800" b="1" dirty="0">
                <a:solidFill>
                  <a:srgbClr val="C0504D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FMC Commissioner Carl Bentzel – The State of Shipping</a:t>
            </a:r>
            <a:br>
              <a:rPr lang="en-US" sz="1800" b="1" dirty="0">
                <a:solidFill>
                  <a:srgbClr val="C0504D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b="1" dirty="0">
                <a:solidFill>
                  <a:srgbClr val="C0504D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American Pyrotechnics Association Annual Convention</a:t>
            </a:r>
            <a:br>
              <a:rPr lang="en-US" sz="1800" b="1" dirty="0">
                <a:solidFill>
                  <a:srgbClr val="C0504D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b="1" dirty="0">
                <a:solidFill>
                  <a:srgbClr val="C0504D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September 24, 2021 - San Antonio, TX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sz="18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978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F0AD8-CA0D-44F1-9C28-DDBDC1F56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Current Happenings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58A54-D94A-4452-84AA-3833A6D4263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FMC has a new audit program </a:t>
            </a:r>
          </a:p>
          <a:p>
            <a:r>
              <a:rPr lang="en-US" dirty="0"/>
              <a:t>Winding Down Fact Finding 29</a:t>
            </a:r>
          </a:p>
          <a:p>
            <a:r>
              <a:rPr lang="en-US" dirty="0"/>
              <a:t>Spot rates and component shipping/manufacturing</a:t>
            </a:r>
          </a:p>
          <a:p>
            <a:r>
              <a:rPr lang="en-US" dirty="0"/>
              <a:t>FMC Shipping Advisory Committee </a:t>
            </a:r>
          </a:p>
        </p:txBody>
      </p:sp>
    </p:spTree>
    <p:extLst>
      <p:ext uri="{BB962C8B-B14F-4D97-AF65-F5344CB8AC3E}">
        <p14:creationId xmlns:p14="http://schemas.microsoft.com/office/powerpoint/2010/main" val="4125793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BEC6C6D-1355-45FF-AA03-5992325A0962}"/>
              </a:ext>
            </a:extLst>
          </p:cNvPr>
          <p:cNvSpPr txBox="1"/>
          <p:nvPr/>
        </p:nvSpPr>
        <p:spPr>
          <a:xfrm>
            <a:off x="732408" y="1963461"/>
            <a:ext cx="767918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+mj-lt"/>
                <a:cs typeface="Arial" panose="020B0604020202020204" pitchFamily="34" charset="0"/>
              </a:rPr>
              <a:t>Questions?</a:t>
            </a:r>
            <a:endParaRPr lang="en-US" sz="5400" dirty="0">
              <a:latin typeface="+mj-lt"/>
            </a:endParaRPr>
          </a:p>
          <a:p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800" dirty="0"/>
              <a:t>Commissioner Carl Bentzel</a:t>
            </a:r>
          </a:p>
          <a:p>
            <a:pPr algn="ctr"/>
            <a:r>
              <a:rPr lang="en-US" sz="2800" dirty="0">
                <a:hlinkClick r:id="rId2"/>
              </a:rPr>
              <a:t>cbentzel@fmc.gov</a:t>
            </a:r>
            <a:endParaRPr lang="en-US" sz="2800" dirty="0"/>
          </a:p>
          <a:p>
            <a:pPr algn="ctr"/>
            <a:r>
              <a:rPr lang="en-US" sz="2800" dirty="0"/>
              <a:t>Or </a:t>
            </a:r>
          </a:p>
          <a:p>
            <a:pPr algn="ctr"/>
            <a:r>
              <a:rPr lang="en-US" sz="2800" dirty="0"/>
              <a:t>John Young, Counsel</a:t>
            </a:r>
          </a:p>
          <a:p>
            <a:pPr algn="ctr"/>
            <a:r>
              <a:rPr lang="en-US" sz="2800" dirty="0">
                <a:hlinkClick r:id="rId3"/>
              </a:rPr>
              <a:t>jyoung@fmc.gov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74729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F5A2350-D075-714F-B117-224BDCE8E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Federal Maritime Commission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7A0654D-E25D-C447-9B36-F0083F39F9B7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105446888"/>
              </p:ext>
            </p:extLst>
          </p:nvPr>
        </p:nvGraphicFramePr>
        <p:xfrm>
          <a:off x="596348" y="2045125"/>
          <a:ext cx="7919001" cy="3977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9316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198E7-B652-C94B-8D42-74F725729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Maritime Commission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5FCC9-40FC-9745-B1CA-A0B2E09C68A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45435" y="1441174"/>
            <a:ext cx="7769914" cy="4581939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chemeClr val="tx2"/>
                </a:solidFill>
              </a:rPr>
              <a:t>Mission</a:t>
            </a:r>
          </a:p>
          <a:p>
            <a:pPr marL="0" indent="0">
              <a:buNone/>
            </a:pPr>
            <a:r>
              <a:rPr lang="en-US" sz="2000" dirty="0"/>
              <a:t>Ensure a competitive and reliable international ocean transportation supply system that supports the U.S. economy and protects the public from unfair and deceptive practices.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2"/>
                </a:solidFill>
              </a:rPr>
              <a:t>Key Functions</a:t>
            </a:r>
          </a:p>
          <a:p>
            <a:r>
              <a:rPr lang="en-US" sz="2000" dirty="0"/>
              <a:t>Regulate ocean borne transportation in the foreign commerce.</a:t>
            </a:r>
          </a:p>
          <a:p>
            <a:r>
              <a:rPr lang="en-US" sz="2000" dirty="0"/>
              <a:t>Oversee Limited Antitrust Regime.</a:t>
            </a:r>
          </a:p>
          <a:p>
            <a:r>
              <a:rPr lang="en-US" sz="2000" dirty="0"/>
              <a:t>Investigate and rule on complaints.</a:t>
            </a:r>
          </a:p>
          <a:p>
            <a:r>
              <a:rPr lang="en-US" sz="2000" dirty="0"/>
              <a:t>Help resolve disputes.</a:t>
            </a:r>
          </a:p>
          <a:p>
            <a:r>
              <a:rPr lang="en-US" sz="2000" dirty="0"/>
              <a:t>International Trade authority to combat unfair shipping practices of foreign nations.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341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D1758-E322-4055-8BAA-7B1F7B1A5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0" u="none" strike="noStrike" dirty="0">
                <a:solidFill>
                  <a:srgbClr val="1D3557"/>
                </a:solidFill>
                <a:effectLst/>
              </a:rPr>
              <a:t>Bureau of Enforcement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21FDB-2295-4D51-92FF-0EAD3753051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75862" y="1526959"/>
            <a:ext cx="7839488" cy="4496154"/>
          </a:xfrm>
        </p:spPr>
        <p:txBody>
          <a:bodyPr>
            <a:noAutofit/>
          </a:bodyPr>
          <a:lstStyle/>
          <a:p>
            <a:r>
              <a:rPr lang="en-US" sz="1800" b="0" i="0" u="none" strike="noStrike" dirty="0">
                <a:solidFill>
                  <a:srgbClr val="2D313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(BOE) is the prosecutorial arm of the Commission</a:t>
            </a:r>
          </a:p>
          <a:p>
            <a:pPr marL="0" indent="0">
              <a:buNone/>
            </a:pPr>
            <a:endParaRPr lang="en-US" sz="1800" b="0" i="0" u="none" strike="noStrike" dirty="0">
              <a:solidFill>
                <a:srgbClr val="2D313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solidFill>
                  <a:srgbClr val="2D31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1800" b="0" i="0" u="none" strike="noStrike" dirty="0">
                <a:solidFill>
                  <a:srgbClr val="2D313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ork closely with the Commission’s Area Representatives in investigations of potential violations of the Shipping Act and Commission regulations.</a:t>
            </a:r>
          </a:p>
          <a:p>
            <a:pPr marL="0" indent="0">
              <a:buNone/>
            </a:pPr>
            <a:r>
              <a:rPr lang="en-US" sz="1800" b="0" i="0" u="none" strike="noStrike" dirty="0">
                <a:solidFill>
                  <a:srgbClr val="2D313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800" dirty="0">
              <a:solidFill>
                <a:srgbClr val="2D31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solidFill>
                  <a:srgbClr val="2D31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800" b="0" i="0" u="none" strike="noStrike" dirty="0">
                <a:solidFill>
                  <a:srgbClr val="2D313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egotiate settlements and informal compromises of civil penalties, and may act as investigative offices in formal fact-finding investigations initiated under the Shipping Act or the Foreign Shipping Practices Act (FSPA).</a:t>
            </a:r>
          </a:p>
          <a:p>
            <a:pPr marL="0" indent="0">
              <a:buNone/>
            </a:pPr>
            <a:endParaRPr lang="en-US" sz="1800" b="0" i="0" u="none" strike="noStrike" dirty="0">
              <a:solidFill>
                <a:srgbClr val="2D313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b="0" i="0" u="none" strike="noStrike" dirty="0">
                <a:solidFill>
                  <a:srgbClr val="2D313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Monitors all other formal proceedings, including relevant court proceedings, in order to identify major regulatory issues, and advises the Commission of evolving competitive practices in international </a:t>
            </a:r>
            <a:r>
              <a:rPr lang="en-US" sz="1800" b="0" i="0" u="none" strike="noStrike" dirty="0" err="1">
                <a:solidFill>
                  <a:srgbClr val="2D313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oceanborne</a:t>
            </a:r>
            <a:r>
              <a:rPr lang="en-US" sz="1800" b="0" i="0" u="none" strike="noStrike" dirty="0">
                <a:solidFill>
                  <a:srgbClr val="2D313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commerce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901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4D586-BF72-D24A-96C1-414F66BF4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Representative (AR)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0E0DC9D-0D3D-2C4B-956C-3208FB746BA1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004175075"/>
              </p:ext>
            </p:extLst>
          </p:nvPr>
        </p:nvGraphicFramePr>
        <p:xfrm>
          <a:off x="675860" y="1308683"/>
          <a:ext cx="8350693" cy="4714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0907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92379" y="713849"/>
            <a:ext cx="6595534" cy="735765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40000"/>
              </a:lnSpc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Role of CADRS Neutral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Calibri"/>
              <a:cs typeface="Calibri"/>
            </a:endParaRPr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cs typeface="Calibri"/>
              </a:rPr>
              <a:t>Bring</a:t>
            </a:r>
            <a:r>
              <a:rPr lang="en-US" dirty="0">
                <a:ea typeface="+mn-lt"/>
                <a:cs typeface="+mn-lt"/>
              </a:rPr>
              <a:t> parties to the table</a:t>
            </a:r>
            <a:endParaRPr lang="en-US" dirty="0">
              <a:cs typeface="Calibri"/>
            </a:endParaRPr>
          </a:p>
          <a:p>
            <a:pPr marL="285750" indent="-285750">
              <a:spcBef>
                <a:spcPts val="580"/>
              </a:spcBef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Educate parties about the process</a:t>
            </a:r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Identify and organize issues in dispute</a:t>
            </a:r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Facilitate communication (“Translator”) </a:t>
            </a:r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Ensures that both parties are heard</a:t>
            </a:r>
          </a:p>
          <a:p>
            <a:pPr>
              <a:lnSpc>
                <a:spcPct val="140000"/>
              </a:lnSpc>
            </a:pP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rial"/>
                <a:cs typeface="Calibri"/>
              </a:rPr>
              <a:t>Mediator/Ombudsman Does Not: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Arial"/>
              <a:ea typeface="+mn-lt"/>
              <a:cs typeface="+mn-lt"/>
            </a:endParaRPr>
          </a:p>
          <a:p>
            <a:pPr>
              <a:lnSpc>
                <a:spcPct val="140000"/>
              </a:lnSpc>
            </a:pPr>
            <a:endParaRPr lang="en-US" dirty="0">
              <a:latin typeface="Calibri"/>
              <a:cs typeface="Calibri"/>
            </a:endParaRPr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Compel parties to participate in mediation</a:t>
            </a:r>
            <a:endParaRPr lang="en-US" dirty="0">
              <a:latin typeface="Calibri"/>
              <a:cs typeface="Calibri"/>
            </a:endParaRPr>
          </a:p>
          <a:p>
            <a:pPr marL="285750" indent="-285750">
              <a:spcBef>
                <a:spcPts val="580"/>
              </a:spcBef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Advocate for either party</a:t>
            </a:r>
          </a:p>
          <a:p>
            <a:pPr marL="285750" indent="-285750">
              <a:spcBef>
                <a:spcPts val="580"/>
              </a:spcBef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Disclose confidential information without parties’ consent </a:t>
            </a:r>
          </a:p>
          <a:p>
            <a:pPr marL="285750" indent="-285750">
              <a:spcBef>
                <a:spcPts val="580"/>
              </a:spcBef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Adjudicate disputes</a:t>
            </a:r>
          </a:p>
          <a:p>
            <a:pPr marL="285750" indent="-285750">
              <a:spcBef>
                <a:spcPts val="580"/>
              </a:spcBef>
              <a:buFont typeface="Arial"/>
              <a:buChar char="•"/>
            </a:pPr>
            <a:endParaRPr lang="en-US" dirty="0">
              <a:ea typeface="+mn-lt"/>
              <a:cs typeface="+mn-lt"/>
            </a:endParaRPr>
          </a:p>
          <a:p>
            <a:pPr>
              <a:lnSpc>
                <a:spcPct val="140000"/>
              </a:lnSpc>
            </a:pPr>
            <a:r>
              <a:rPr lang="en-US" dirty="0">
                <a:latin typeface="Arial"/>
                <a:cs typeface="Arial"/>
              </a:rPr>
              <a:t>.</a:t>
            </a:r>
            <a:endParaRPr lang="en-US" dirty="0">
              <a:cs typeface="Calibri"/>
            </a:endParaRPr>
          </a:p>
          <a:p>
            <a:pPr>
              <a:lnSpc>
                <a:spcPct val="140000"/>
              </a:lnSpc>
            </a:pPr>
            <a:endParaRPr lang="en-US" dirty="0">
              <a:latin typeface="Arial"/>
              <a:cs typeface="Arial"/>
            </a:endParaRPr>
          </a:p>
          <a:p>
            <a:pPr>
              <a:lnSpc>
                <a:spcPct val="140000"/>
              </a:lnSpc>
            </a:pPr>
            <a:endParaRPr lang="en-US" dirty="0">
              <a:latin typeface="Arial"/>
              <a:cs typeface="Arial"/>
            </a:endParaRPr>
          </a:p>
          <a:p>
            <a:pPr>
              <a:lnSpc>
                <a:spcPct val="140000"/>
              </a:lnSpc>
            </a:pPr>
            <a:endParaRPr lang="en-US" dirty="0">
              <a:latin typeface="Arial"/>
              <a:cs typeface="Arial"/>
            </a:endParaRPr>
          </a:p>
          <a:p>
            <a:pPr>
              <a:lnSpc>
                <a:spcPct val="140000"/>
              </a:lnSpc>
            </a:pP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8945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29302-D138-4456-80D9-8C2E4A562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How Does President Biden’s Executive Order Impact the FMC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5CEF2-674F-4138-99A3-8C8580C3841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3600" dirty="0"/>
              <a:t>Encourages a Greater Emphasis on Enforcement 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Focus on Detention &amp; Demurrage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Department of Justice MOU</a:t>
            </a:r>
          </a:p>
        </p:txBody>
      </p:sp>
    </p:spTree>
    <p:extLst>
      <p:ext uri="{BB962C8B-B14F-4D97-AF65-F5344CB8AC3E}">
        <p14:creationId xmlns:p14="http://schemas.microsoft.com/office/powerpoint/2010/main" val="3205150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C9D3D-71A0-4BFE-A18C-1019D7C7F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Supply Chain Transparency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07307-DC7E-489F-BCD5-364306FDC7B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3200" dirty="0"/>
              <a:t>What will the post pandemic supply chain look like?</a:t>
            </a:r>
          </a:p>
          <a:p>
            <a:r>
              <a:rPr lang="en-US" sz="3200" dirty="0"/>
              <a:t>How should it operate?</a:t>
            </a:r>
          </a:p>
          <a:p>
            <a:r>
              <a:rPr lang="en-US" sz="3200" dirty="0"/>
              <a:t>What lessons have been learned?</a:t>
            </a:r>
          </a:p>
          <a:p>
            <a:r>
              <a:rPr lang="en-US" sz="3200" dirty="0"/>
              <a:t>Operational capabilities?</a:t>
            </a:r>
          </a:p>
          <a:p>
            <a:r>
              <a:rPr lang="en-US" sz="3200" dirty="0"/>
              <a:t>Visibility to shippers?</a:t>
            </a:r>
          </a:p>
        </p:txBody>
      </p:sp>
    </p:spTree>
    <p:extLst>
      <p:ext uri="{BB962C8B-B14F-4D97-AF65-F5344CB8AC3E}">
        <p14:creationId xmlns:p14="http://schemas.microsoft.com/office/powerpoint/2010/main" val="713176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A96D3-7231-40BB-892F-FABDE2A3F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pPr algn="ctr"/>
            <a:r>
              <a:rPr lang="en-US">
                <a:cs typeface="Arial"/>
              </a:rPr>
              <a:t>Record Profits, Continuing Surges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78B61-3321-4303-A1B5-40BAE1ED264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 lIns="91440" tIns="45720" rIns="91440" bIns="45720" anchor="t"/>
          <a:lstStyle/>
          <a:p>
            <a:r>
              <a:rPr lang="en-US">
                <a:cs typeface="Arial"/>
              </a:rPr>
              <a:t>2nd Q </a:t>
            </a:r>
            <a:r>
              <a:rPr lang="en-US" u="sng">
                <a:cs typeface="Arial"/>
              </a:rPr>
              <a:t>Net Profits</a:t>
            </a:r>
            <a:r>
              <a:rPr lang="en-US">
                <a:cs typeface="Arial"/>
              </a:rPr>
              <a:t> for Carriers reaches </a:t>
            </a:r>
            <a:r>
              <a:rPr lang="en-US" u="sng">
                <a:cs typeface="Arial"/>
              </a:rPr>
              <a:t>$28.6</a:t>
            </a:r>
            <a:r>
              <a:rPr lang="en-US" dirty="0">
                <a:cs typeface="Arial"/>
              </a:rPr>
              <a:t> </a:t>
            </a:r>
            <a:r>
              <a:rPr lang="en-US">
                <a:cs typeface="Arial"/>
              </a:rPr>
              <a:t>billion</a:t>
            </a:r>
          </a:p>
          <a:p>
            <a:pPr marL="0" indent="0">
              <a:buNone/>
            </a:pPr>
            <a:endParaRPr lang="en-US" dirty="0">
              <a:cs typeface="Arial"/>
            </a:endParaRPr>
          </a:p>
          <a:p>
            <a:r>
              <a:rPr lang="en-US">
                <a:cs typeface="Arial"/>
              </a:rPr>
              <a:t>Profit over the first 2 Q's was $54.9 billion</a:t>
            </a:r>
            <a:endParaRPr lang="en-US" dirty="0">
              <a:cs typeface="Arial"/>
            </a:endParaRPr>
          </a:p>
          <a:p>
            <a:pPr marL="0" indent="0">
              <a:buNone/>
            </a:pPr>
            <a:endParaRPr lang="en-US" dirty="0">
              <a:cs typeface="Arial"/>
            </a:endParaRPr>
          </a:p>
          <a:p>
            <a:r>
              <a:rPr lang="en-US">
                <a:cs typeface="Arial"/>
              </a:rPr>
              <a:t>Currently there are upwards of 100 containerships at bearth and/or waiting in the LA/LB harbors</a:t>
            </a:r>
            <a:endParaRPr lang="en-US" dirty="0">
              <a:cs typeface="Arial"/>
            </a:endParaRPr>
          </a:p>
          <a:p>
            <a:endParaRPr lang="en-US" dirty="0">
              <a:cs typeface="Arial"/>
            </a:endParaRPr>
          </a:p>
          <a:p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5346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34F7BC35D84745B3CA4AE6740BEC0D" ma:contentTypeVersion="9" ma:contentTypeDescription="Create a new document." ma:contentTypeScope="" ma:versionID="11a4e3e648b0dcdb4f8e78f69ab90192">
  <xsd:schema xmlns:xsd="http://www.w3.org/2001/XMLSchema" xmlns:xs="http://www.w3.org/2001/XMLSchema" xmlns:p="http://schemas.microsoft.com/office/2006/metadata/properties" xmlns:ns2="30e438af-cff7-4ee2-bbbc-aad9100c8193" xmlns:ns3="6e0831b5-ba38-46fd-9aef-924d98ef8210" targetNamespace="http://schemas.microsoft.com/office/2006/metadata/properties" ma:root="true" ma:fieldsID="c6a37500201753223e17e6d87ddcd90a" ns2:_="" ns3:_="">
    <xsd:import namespace="30e438af-cff7-4ee2-bbbc-aad9100c8193"/>
    <xsd:import namespace="6e0831b5-ba38-46fd-9aef-924d98ef82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e438af-cff7-4ee2-bbbc-aad9100c81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0831b5-ba38-46fd-9aef-924d98ef821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837A6B-11B8-4EEB-B983-314E9778EAD6}">
  <ds:schemaRefs>
    <ds:schemaRef ds:uri="http://www.w3.org/XML/1998/namespace"/>
    <ds:schemaRef ds:uri="http://purl.org/dc/terms/"/>
    <ds:schemaRef ds:uri="http://schemas.microsoft.com/office/2006/metadata/properties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30e438af-cff7-4ee2-bbbc-aad9100c8193"/>
  </ds:schemaRefs>
</ds:datastoreItem>
</file>

<file path=customXml/itemProps2.xml><?xml version="1.0" encoding="utf-8"?>
<ds:datastoreItem xmlns:ds="http://schemas.openxmlformats.org/officeDocument/2006/customXml" ds:itemID="{D731C0B0-4294-4315-B58E-BB6B0A160A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B143DC-125C-4F00-A55F-0CAA4BBE82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e438af-cff7-4ee2-bbbc-aad9100c8193"/>
    <ds:schemaRef ds:uri="6e0831b5-ba38-46fd-9aef-924d98ef82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10585</TotalTime>
  <Words>538</Words>
  <Application>Microsoft Office PowerPoint</Application>
  <PresentationFormat>On-screen Show (4:3)</PresentationFormat>
  <Paragraphs>92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FMC Commissioner Carl Bentzel – The State of Shipping American Pyrotechnics Association Annual Convention September 24, 2021 - San Antonio, TX    </vt:lpstr>
      <vt:lpstr>About the Federal Maritime Commission</vt:lpstr>
      <vt:lpstr>Federal Maritime Commission</vt:lpstr>
      <vt:lpstr>Bureau of Enforcement</vt:lpstr>
      <vt:lpstr>Area Representative (AR)</vt:lpstr>
      <vt:lpstr>PowerPoint Presentation</vt:lpstr>
      <vt:lpstr>How Does President Biden’s Executive Order Impact the FMC</vt:lpstr>
      <vt:lpstr>Supply Chain Transparency </vt:lpstr>
      <vt:lpstr>Record Profits, Continuing Surges</vt:lpstr>
      <vt:lpstr>Current Happenings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Young</dc:creator>
  <cp:lastModifiedBy>Julie Heckman</cp:lastModifiedBy>
  <cp:revision>86</cp:revision>
  <dcterms:created xsi:type="dcterms:W3CDTF">2020-10-20T15:18:22Z</dcterms:created>
  <dcterms:modified xsi:type="dcterms:W3CDTF">2021-09-27T04:12:48Z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0x0101006C34F7BC35D84745B3CA4AE6740BEC0D</vt:lpwstr>
  </property>
</Properties>
</file>